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7" r:id="rId5"/>
    <p:sldMasterId id="2147483660" r:id="rId6"/>
    <p:sldMasterId id="2147483669" r:id="rId7"/>
    <p:sldMasterId id="2147483672" r:id="rId8"/>
  </p:sldMasterIdLst>
  <p:notesMasterIdLst>
    <p:notesMasterId r:id="rId44"/>
  </p:notesMasterIdLst>
  <p:sldIdLst>
    <p:sldId id="262" r:id="rId9"/>
    <p:sldId id="430" r:id="rId10"/>
    <p:sldId id="439" r:id="rId11"/>
    <p:sldId id="318" r:id="rId12"/>
    <p:sldId id="463" r:id="rId13"/>
    <p:sldId id="469" r:id="rId14"/>
    <p:sldId id="464" r:id="rId15"/>
    <p:sldId id="465" r:id="rId16"/>
    <p:sldId id="472" r:id="rId17"/>
    <p:sldId id="468" r:id="rId18"/>
    <p:sldId id="451" r:id="rId19"/>
    <p:sldId id="443" r:id="rId20"/>
    <p:sldId id="444" r:id="rId21"/>
    <p:sldId id="445" r:id="rId22"/>
    <p:sldId id="446" r:id="rId23"/>
    <p:sldId id="447" r:id="rId24"/>
    <p:sldId id="448" r:id="rId25"/>
    <p:sldId id="452" r:id="rId26"/>
    <p:sldId id="415" r:id="rId27"/>
    <p:sldId id="466" r:id="rId28"/>
    <p:sldId id="397" r:id="rId29"/>
    <p:sldId id="442" r:id="rId30"/>
    <p:sldId id="449" r:id="rId31"/>
    <p:sldId id="450" r:id="rId32"/>
    <p:sldId id="453" r:id="rId33"/>
    <p:sldId id="454" r:id="rId34"/>
    <p:sldId id="455" r:id="rId35"/>
    <p:sldId id="456" r:id="rId36"/>
    <p:sldId id="457" r:id="rId37"/>
    <p:sldId id="471" r:id="rId38"/>
    <p:sldId id="470" r:id="rId39"/>
    <p:sldId id="436" r:id="rId40"/>
    <p:sldId id="441" r:id="rId41"/>
    <p:sldId id="435" r:id="rId42"/>
    <p:sldId id="4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ard, Simon" initials="PS" lastIdx="8" clrIdx="0">
    <p:extLst/>
  </p:cmAuthor>
  <p:cmAuthor id="2" name="Crawford, Bruce" initials="CB" lastIdx="2" clrIdx="1"/>
  <p:cmAuthor id="3" name="User" initials="U" lastIdx="7" clrIdx="2"/>
  <p:cmAuthor id="4" name="Andrew Lloyd" initials="AL"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0CE"/>
    <a:srgbClr val="95C93D"/>
    <a:srgbClr val="000421"/>
    <a:srgbClr val="020220"/>
    <a:srgbClr val="27AAE1"/>
    <a:srgbClr val="8CC240"/>
    <a:srgbClr val="CB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94671" autoAdjust="0"/>
  </p:normalViewPr>
  <p:slideViewPr>
    <p:cSldViewPr snapToGrid="0" snapToObjects="1" showGuides="1">
      <p:cViewPr varScale="1">
        <p:scale>
          <a:sx n="81" d="100"/>
          <a:sy n="81" d="100"/>
        </p:scale>
        <p:origin x="48" y="62"/>
      </p:cViewPr>
      <p:guideLst>
        <p:guide orient="horz" pos="2160"/>
        <p:guide pos="3840"/>
      </p:guideLst>
    </p:cSldViewPr>
  </p:slideViewPr>
  <p:notesTextViewPr>
    <p:cViewPr>
      <p:scale>
        <a:sx n="1" d="1"/>
        <a:sy n="1" d="1"/>
      </p:scale>
      <p:origin x="0" y="0"/>
    </p:cViewPr>
  </p:notesTextViewPr>
  <p:sorterViewPr>
    <p:cViewPr varScale="1">
      <p:scale>
        <a:sx n="1" d="1"/>
        <a:sy n="1" d="1"/>
      </p:scale>
      <p:origin x="0" y="3186"/>
    </p:cViewPr>
  </p:sorterViewPr>
  <p:notesViewPr>
    <p:cSldViewPr snapToGrid="0" snapToObjects="1">
      <p:cViewPr>
        <p:scale>
          <a:sx n="90" d="100"/>
          <a:sy n="90" d="100"/>
        </p:scale>
        <p:origin x="-2118" y="18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87047-730A-EA46-8887-194430F5A631}" type="datetimeFigureOut">
              <a:rPr lang="en-US" smtClean="0"/>
              <a:t>7/27/2018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40E71-3CA3-844C-B29F-8718A8EDFACF}" type="slidenum">
              <a:rPr lang="en-US" smtClean="0"/>
              <a:t>‹#›</a:t>
            </a:fld>
            <a:endParaRPr lang="en-US"/>
          </a:p>
        </p:txBody>
      </p:sp>
    </p:spTree>
    <p:extLst>
      <p:ext uri="{BB962C8B-B14F-4D97-AF65-F5344CB8AC3E}">
        <p14:creationId xmlns:p14="http://schemas.microsoft.com/office/powerpoint/2010/main" val="1741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1</a:t>
            </a:fld>
            <a:endParaRPr lang="en-US"/>
          </a:p>
        </p:txBody>
      </p:sp>
    </p:spTree>
    <p:extLst>
      <p:ext uri="{BB962C8B-B14F-4D97-AF65-F5344CB8AC3E}">
        <p14:creationId xmlns:p14="http://schemas.microsoft.com/office/powerpoint/2010/main" val="334811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18</a:t>
            </a:fld>
            <a:endParaRPr lang="en-US"/>
          </a:p>
        </p:txBody>
      </p:sp>
    </p:spTree>
    <p:extLst>
      <p:ext uri="{BB962C8B-B14F-4D97-AF65-F5344CB8AC3E}">
        <p14:creationId xmlns:p14="http://schemas.microsoft.com/office/powerpoint/2010/main" val="99060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19</a:t>
            </a:fld>
            <a:endParaRPr lang="en-US"/>
          </a:p>
        </p:txBody>
      </p:sp>
    </p:spTree>
    <p:extLst>
      <p:ext uri="{BB962C8B-B14F-4D97-AF65-F5344CB8AC3E}">
        <p14:creationId xmlns:p14="http://schemas.microsoft.com/office/powerpoint/2010/main" val="408802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4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21</a:t>
            </a:fld>
            <a:endParaRPr lang="en-US"/>
          </a:p>
        </p:txBody>
      </p:sp>
    </p:spTree>
    <p:extLst>
      <p:ext uri="{BB962C8B-B14F-4D97-AF65-F5344CB8AC3E}">
        <p14:creationId xmlns:p14="http://schemas.microsoft.com/office/powerpoint/2010/main" val="424378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22</a:t>
            </a:fld>
            <a:endParaRPr lang="en-US"/>
          </a:p>
        </p:txBody>
      </p:sp>
    </p:spTree>
    <p:extLst>
      <p:ext uri="{BB962C8B-B14F-4D97-AF65-F5344CB8AC3E}">
        <p14:creationId xmlns:p14="http://schemas.microsoft.com/office/powerpoint/2010/main" val="267346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23</a:t>
            </a:fld>
            <a:endParaRPr lang="en-US"/>
          </a:p>
        </p:txBody>
      </p:sp>
    </p:spTree>
    <p:extLst>
      <p:ext uri="{BB962C8B-B14F-4D97-AF65-F5344CB8AC3E}">
        <p14:creationId xmlns:p14="http://schemas.microsoft.com/office/powerpoint/2010/main" val="226339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24</a:t>
            </a:fld>
            <a:endParaRPr lang="en-US"/>
          </a:p>
        </p:txBody>
      </p:sp>
    </p:spTree>
    <p:extLst>
      <p:ext uri="{BB962C8B-B14F-4D97-AF65-F5344CB8AC3E}">
        <p14:creationId xmlns:p14="http://schemas.microsoft.com/office/powerpoint/2010/main" val="319594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7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26</a:t>
            </a:fld>
            <a:endParaRPr lang="en-US"/>
          </a:p>
        </p:txBody>
      </p:sp>
    </p:spTree>
    <p:extLst>
      <p:ext uri="{BB962C8B-B14F-4D97-AF65-F5344CB8AC3E}">
        <p14:creationId xmlns:p14="http://schemas.microsoft.com/office/powerpoint/2010/main" val="116472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27</a:t>
            </a:fld>
            <a:endParaRPr lang="en-US"/>
          </a:p>
        </p:txBody>
      </p:sp>
    </p:spTree>
    <p:extLst>
      <p:ext uri="{BB962C8B-B14F-4D97-AF65-F5344CB8AC3E}">
        <p14:creationId xmlns:p14="http://schemas.microsoft.com/office/powerpoint/2010/main" val="11327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Names are on each divider</a:t>
            </a:r>
            <a:r>
              <a:rPr lang="en-GB" baseline="0" dirty="0" smtClean="0"/>
              <a:t> slide.  Difficult to read so much text.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62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28</a:t>
            </a:fld>
            <a:endParaRPr lang="en-US"/>
          </a:p>
        </p:txBody>
      </p:sp>
    </p:spTree>
    <p:extLst>
      <p:ext uri="{BB962C8B-B14F-4D97-AF65-F5344CB8AC3E}">
        <p14:creationId xmlns:p14="http://schemas.microsoft.com/office/powerpoint/2010/main" val="416370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29</a:t>
            </a:fld>
            <a:endParaRPr lang="en-US"/>
          </a:p>
        </p:txBody>
      </p:sp>
    </p:spTree>
    <p:extLst>
      <p:ext uri="{BB962C8B-B14F-4D97-AF65-F5344CB8AC3E}">
        <p14:creationId xmlns:p14="http://schemas.microsoft.com/office/powerpoint/2010/main" val="400661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93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31</a:t>
            </a:fld>
            <a:endParaRPr lang="en-US"/>
          </a:p>
        </p:txBody>
      </p:sp>
    </p:spTree>
    <p:extLst>
      <p:ext uri="{BB962C8B-B14F-4D97-AF65-F5344CB8AC3E}">
        <p14:creationId xmlns:p14="http://schemas.microsoft.com/office/powerpoint/2010/main" val="379910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32</a:t>
            </a:fld>
            <a:endParaRPr lang="en-US"/>
          </a:p>
        </p:txBody>
      </p:sp>
    </p:spTree>
    <p:extLst>
      <p:ext uri="{BB962C8B-B14F-4D97-AF65-F5344CB8AC3E}">
        <p14:creationId xmlns:p14="http://schemas.microsoft.com/office/powerpoint/2010/main" val="2150480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34</a:t>
            </a:fld>
            <a:endParaRPr lang="en-US"/>
          </a:p>
        </p:txBody>
      </p:sp>
    </p:spTree>
    <p:extLst>
      <p:ext uri="{BB962C8B-B14F-4D97-AF65-F5344CB8AC3E}">
        <p14:creationId xmlns:p14="http://schemas.microsoft.com/office/powerpoint/2010/main" val="293090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35</a:t>
            </a:fld>
            <a:endParaRPr lang="en-US"/>
          </a:p>
        </p:txBody>
      </p:sp>
    </p:spTree>
    <p:extLst>
      <p:ext uri="{BB962C8B-B14F-4D97-AF65-F5344CB8AC3E}">
        <p14:creationId xmlns:p14="http://schemas.microsoft.com/office/powerpoint/2010/main" val="228601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change the color slightly for speakers.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3</a:t>
            </a:fld>
            <a:endParaRPr lang="en-US"/>
          </a:p>
        </p:txBody>
      </p:sp>
    </p:spTree>
    <p:extLst>
      <p:ext uri="{BB962C8B-B14F-4D97-AF65-F5344CB8AC3E}">
        <p14:creationId xmlns:p14="http://schemas.microsoft.com/office/powerpoint/2010/main" val="51195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make sense.</a:t>
            </a:r>
            <a:r>
              <a:rPr lang="en-US" baseline="0" dirty="0" smtClean="0"/>
              <a:t>   Either change the header or delete objective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4</a:t>
            </a:fld>
            <a:endParaRPr lang="en-US"/>
          </a:p>
        </p:txBody>
      </p:sp>
    </p:spTree>
    <p:extLst>
      <p:ext uri="{BB962C8B-B14F-4D97-AF65-F5344CB8AC3E}">
        <p14:creationId xmlns:p14="http://schemas.microsoft.com/office/powerpoint/2010/main" val="127329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15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15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3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44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3259870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9203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vl3pPr>
              <a:spcBef>
                <a:spcPts val="0"/>
              </a:spcBef>
              <a:spcAft>
                <a:spcPts val="600"/>
              </a:spcAft>
              <a:defRPr sz="1600">
                <a:latin typeface="Open Sans"/>
              </a:defRPr>
            </a:lvl3pPr>
          </a:lstStyle>
          <a:p>
            <a:pPr lvl="0"/>
            <a:r>
              <a:rPr lang="en-US" dirty="0"/>
              <a:t>Click to edit bulleted text list click to edit bulleted List click to edit bulleted list</a:t>
            </a:r>
          </a:p>
          <a:p>
            <a:pPr lvl="1"/>
            <a:r>
              <a:rPr lang="en-US" dirty="0"/>
              <a:t>d</a:t>
            </a:r>
          </a:p>
          <a:p>
            <a:pPr lvl="2"/>
            <a:r>
              <a:rPr lang="en-US" dirty="0">
                <a:latin typeface="Open Sans"/>
              </a:rPr>
              <a:t>d</a:t>
            </a:r>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100034645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27360742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79952"/>
          </a:xfrm>
        </p:spPr>
        <p:txBody>
          <a:bodyPr anchor="b">
            <a:normAutofit/>
          </a:bodyPr>
          <a:lstStyle>
            <a:lvl1pPr algn="l">
              <a:defRPr sz="3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542954"/>
            <a:ext cx="10972800" cy="4646189"/>
          </a:xfrm>
        </p:spPr>
        <p:txBody>
          <a:bodyPr>
            <a:normAutofit/>
          </a:bodyPr>
          <a:lstStyle>
            <a:lvl1pPr marL="230188" indent="-230188">
              <a:buClr>
                <a:schemeClr val="tx1"/>
              </a:buClr>
              <a:buFont typeface="Wingdings" charset="2"/>
              <a:buChar char="§"/>
              <a:defRPr sz="2200">
                <a:latin typeface="Arial"/>
                <a:cs typeface="Arial"/>
              </a:defRPr>
            </a:lvl1pPr>
            <a:lvl2pPr marL="461963" indent="-231775">
              <a:buClr>
                <a:schemeClr val="tx1"/>
              </a:buClr>
              <a:defRPr sz="1800">
                <a:latin typeface="Arial"/>
                <a:cs typeface="Arial"/>
              </a:defRPr>
            </a:lvl2pPr>
            <a:lvl3pPr marL="630238" indent="-168275">
              <a:buClr>
                <a:schemeClr val="tx1"/>
              </a:buClr>
              <a:defRPr sz="1800">
                <a:latin typeface="Arial"/>
                <a:cs typeface="Arial"/>
              </a:defRPr>
            </a:lvl3pPr>
            <a:lvl4pPr marL="796925" indent="-166688">
              <a:buClr>
                <a:schemeClr val="tx1"/>
              </a:buClr>
              <a:tabLst/>
              <a:defRPr sz="1800">
                <a:latin typeface="Arial"/>
                <a:cs typeface="Arial"/>
              </a:defRPr>
            </a:lvl4pPr>
            <a:lvl5pPr marL="976313" indent="-179388">
              <a:buClr>
                <a:schemeClr val="tx1"/>
              </a:buCl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81934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defRPr sz="1800">
                <a:latin typeface="Arial" panose="020B0604020202020204" pitchFamily="34" charset="0"/>
                <a:cs typeface="Arial" panose="020B0604020202020204" pitchFamily="34" charset="0"/>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0"/>
            <a:r>
              <a:rPr lang="en-US" dirty="0"/>
              <a:t>Item 3</a:t>
            </a:r>
          </a:p>
        </p:txBody>
      </p:sp>
    </p:spTree>
    <p:extLst>
      <p:ext uri="{BB962C8B-B14F-4D97-AF65-F5344CB8AC3E}">
        <p14:creationId xmlns:p14="http://schemas.microsoft.com/office/powerpoint/2010/main" val="245529823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smtClean="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Tree>
    <p:extLst>
      <p:ext uri="{BB962C8B-B14F-4D97-AF65-F5344CB8AC3E}">
        <p14:creationId xmlns:p14="http://schemas.microsoft.com/office/powerpoint/2010/main" val="339202302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smtClean="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Tree>
    <p:extLst>
      <p:ext uri="{BB962C8B-B14F-4D97-AF65-F5344CB8AC3E}">
        <p14:creationId xmlns:p14="http://schemas.microsoft.com/office/powerpoint/2010/main" val="1527085583"/>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8E7066D-8DB1-4B0D-8F4D-13974A80A922}" type="slidenum">
              <a:rPr lang="en-GB" smtClean="0"/>
              <a:pPr/>
              <a:t>‹#›</a:t>
            </a:fld>
            <a:endParaRPr lang="en-GB"/>
          </a:p>
        </p:txBody>
      </p:sp>
    </p:spTree>
    <p:extLst>
      <p:ext uri="{BB962C8B-B14F-4D97-AF65-F5344CB8AC3E}">
        <p14:creationId xmlns:p14="http://schemas.microsoft.com/office/powerpoint/2010/main" val="10585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153619349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418512500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76405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27FC3800-D568-41D8-A64A-997992070E5D}" type="slidenum">
              <a:rPr lang="nl-NL" smtClean="0"/>
              <a:t>‹#›</a:t>
            </a:fld>
            <a:endParaRPr lang="nl-NL"/>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90300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8"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13" name="Text Placeholder 20"/>
          <p:cNvSpPr>
            <a:spLocks noGrp="1"/>
          </p:cNvSpPr>
          <p:nvPr>
            <p:ph type="body" sz="quarter" idx="10" hasCustomPrompt="1"/>
          </p:nvPr>
        </p:nvSpPr>
        <p:spPr>
          <a:xfrm>
            <a:off x="854243" y="1442368"/>
            <a:ext cx="3116178" cy="2516021"/>
          </a:xfrm>
          <a:prstGeom prst="rect">
            <a:avLst/>
          </a:prstGeom>
        </p:spPr>
        <p:txBody>
          <a:bodyPr/>
          <a:lstStyle>
            <a:lvl1pPr marL="0" indent="0">
              <a:lnSpc>
                <a:spcPts val="18000"/>
              </a:lnSpc>
              <a:spcBef>
                <a:spcPts val="0"/>
              </a:spcBef>
              <a:buFontTx/>
              <a:buNone/>
              <a:defRPr sz="18000" b="0" i="0" spc="-1200" baseline="0">
                <a:solidFill>
                  <a:srgbClr val="27AAE1"/>
                </a:solidFill>
                <a:latin typeface="Oswald Light" charset="0"/>
              </a:defRPr>
            </a:lvl1pPr>
          </a:lstStyle>
          <a:p>
            <a:pPr lvl="0"/>
            <a:r>
              <a:rPr lang="en-US" dirty="0"/>
              <a:t>3.2</a:t>
            </a:r>
          </a:p>
        </p:txBody>
      </p:sp>
      <p:sp>
        <p:nvSpPr>
          <p:cNvPr id="14" name="Text Placeholder 20"/>
          <p:cNvSpPr>
            <a:spLocks noGrp="1"/>
          </p:cNvSpPr>
          <p:nvPr>
            <p:ph type="body" sz="quarter" idx="12" hasCustomPrompt="1"/>
          </p:nvPr>
        </p:nvSpPr>
        <p:spPr>
          <a:xfrm>
            <a:off x="945902" y="867902"/>
            <a:ext cx="2146216" cy="311193"/>
          </a:xfrm>
          <a:prstGeom prst="rect">
            <a:avLst/>
          </a:prstGeom>
        </p:spPr>
        <p:txBody>
          <a:bodyPr/>
          <a:lstStyle>
            <a:lvl1pPr marL="0" indent="0">
              <a:buFontTx/>
              <a:buNone/>
              <a:defRPr sz="1800" baseline="0">
                <a:solidFill>
                  <a:schemeClr val="tx1"/>
                </a:solidFill>
                <a:latin typeface="Open Sans Semibold" charset="0"/>
              </a:defRPr>
            </a:lvl1pPr>
          </a:lstStyle>
          <a:p>
            <a:pPr lvl="0"/>
            <a:r>
              <a:rPr lang="en-US" dirty="0"/>
              <a:t>SECTION</a:t>
            </a:r>
          </a:p>
        </p:txBody>
      </p:sp>
    </p:spTree>
    <p:extLst>
      <p:ext uri="{BB962C8B-B14F-4D97-AF65-F5344CB8AC3E}">
        <p14:creationId xmlns:p14="http://schemas.microsoft.com/office/powerpoint/2010/main" val="122966765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Quote Slide">
    <p:spTree>
      <p:nvGrpSpPr>
        <p:cNvPr id="1" name=""/>
        <p:cNvGrpSpPr/>
        <p:nvPr/>
      </p:nvGrpSpPr>
      <p:grpSpPr>
        <a:xfrm>
          <a:off x="0" y="0"/>
          <a:ext cx="0" cy="0"/>
          <a:chOff x="0" y="0"/>
          <a:chExt cx="0" cy="0"/>
        </a:xfrm>
      </p:grpSpPr>
      <p:sp>
        <p:nvSpPr>
          <p:cNvPr id="12" name="Text Placeholder 20"/>
          <p:cNvSpPr>
            <a:spLocks noGrp="1"/>
          </p:cNvSpPr>
          <p:nvPr>
            <p:ph type="body" sz="quarter" idx="13" hasCustomPrompt="1"/>
          </p:nvPr>
        </p:nvSpPr>
        <p:spPr>
          <a:xfrm>
            <a:off x="7134726" y="3657185"/>
            <a:ext cx="4215648" cy="721685"/>
          </a:xfrm>
          <a:prstGeom prst="rect">
            <a:avLst/>
          </a:prstGeom>
        </p:spPr>
        <p:txBody>
          <a:bodyPr/>
          <a:lstStyle>
            <a:lvl1pPr marL="0" indent="0">
              <a:lnSpc>
                <a:spcPts val="2200"/>
              </a:lnSpc>
              <a:spcBef>
                <a:spcPts val="0"/>
              </a:spcBef>
              <a:buFontTx/>
              <a:buNone/>
              <a:defRPr sz="1800" b="1" i="0" spc="0" baseline="0">
                <a:latin typeface="Open Sans" charset="0"/>
              </a:defRPr>
            </a:lvl1pPr>
          </a:lstStyle>
          <a:p>
            <a:pPr lvl="0"/>
            <a:r>
              <a:rPr lang="en-US" dirty="0"/>
              <a:t>Click to edit Subtitle Style Click to Edit Subtitle Style</a:t>
            </a:r>
          </a:p>
        </p:txBody>
      </p:sp>
      <p:sp>
        <p:nvSpPr>
          <p:cNvPr id="13" name="Text Placeholder 20"/>
          <p:cNvSpPr>
            <a:spLocks noGrp="1"/>
          </p:cNvSpPr>
          <p:nvPr>
            <p:ph type="body" sz="quarter" idx="14" hasCustomPrompt="1"/>
          </p:nvPr>
        </p:nvSpPr>
        <p:spPr>
          <a:xfrm>
            <a:off x="4319588" y="5437859"/>
            <a:ext cx="7030786" cy="866688"/>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 add special text here.</a:t>
            </a:r>
          </a:p>
        </p:txBody>
      </p:sp>
      <p:sp>
        <p:nvSpPr>
          <p:cNvPr id="15" name="Text Placeholder 20"/>
          <p:cNvSpPr>
            <a:spLocks noGrp="1"/>
          </p:cNvSpPr>
          <p:nvPr>
            <p:ph type="body" sz="quarter" idx="15" hasCustomPrompt="1"/>
          </p:nvPr>
        </p:nvSpPr>
        <p:spPr>
          <a:xfrm>
            <a:off x="4319588" y="1335088"/>
            <a:ext cx="7030786" cy="2322097"/>
          </a:xfrm>
          <a:prstGeom prst="rect">
            <a:avLst/>
          </a:prstGeom>
        </p:spPr>
        <p:txBody>
          <a:bodyPr/>
          <a:lstStyle>
            <a:lvl1pPr marL="0" indent="0">
              <a:lnSpc>
                <a:spcPts val="4200"/>
              </a:lnSpc>
              <a:spcBef>
                <a:spcPts val="0"/>
              </a:spcBef>
              <a:buFontTx/>
              <a:buNone/>
              <a:defRPr sz="3600" b="0" i="0" spc="0" baseline="0">
                <a:latin typeface="Oswald Light" charset="0"/>
              </a:defRPr>
            </a:lvl1pPr>
          </a:lstStyle>
          <a:p>
            <a:pPr lvl="0"/>
            <a:r>
              <a:rPr lang="en-US" dirty="0"/>
              <a:t>“Click to edit multiline quote or special text here click to edit multiline quote or text here click to edit text here edit multiline quote or text here click to edit text here.”</a:t>
            </a:r>
          </a:p>
        </p:txBody>
      </p:sp>
      <p:sp>
        <p:nvSpPr>
          <p:cNvPr id="17" name="Picture Placeholder 16"/>
          <p:cNvSpPr>
            <a:spLocks noGrp="1"/>
          </p:cNvSpPr>
          <p:nvPr>
            <p:ph type="pic" sz="quarter" idx="16" hasCustomPrompt="1"/>
          </p:nvPr>
        </p:nvSpPr>
        <p:spPr>
          <a:xfrm>
            <a:off x="0" y="0"/>
            <a:ext cx="4162425" cy="6858000"/>
          </a:xfrm>
          <a:prstGeom prst="rect">
            <a:avLst/>
          </a:prstGeom>
        </p:spPr>
        <p:txBody>
          <a:bodyPr/>
          <a:lstStyle/>
          <a:p>
            <a:r>
              <a:rPr lang="en-US" dirty="0"/>
              <a:t>PLACE PICTURE HERE</a:t>
            </a:r>
          </a:p>
        </p:txBody>
      </p:sp>
    </p:spTree>
    <p:extLst>
      <p:ext uri="{BB962C8B-B14F-4D97-AF65-F5344CB8AC3E}">
        <p14:creationId xmlns:p14="http://schemas.microsoft.com/office/powerpoint/2010/main" val="34676474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sidebar slide">
    <p:spTree>
      <p:nvGrpSpPr>
        <p:cNvPr id="1" name=""/>
        <p:cNvGrpSpPr/>
        <p:nvPr/>
      </p:nvGrpSpPr>
      <p:grpSpPr>
        <a:xfrm>
          <a:off x="0" y="0"/>
          <a:ext cx="0" cy="0"/>
          <a:chOff x="0" y="0"/>
          <a:chExt cx="0" cy="0"/>
        </a:xfrm>
      </p:grpSpPr>
      <p:sp>
        <p:nvSpPr>
          <p:cNvPr id="13" name="Text Placeholder 20"/>
          <p:cNvSpPr>
            <a:spLocks noGrp="1"/>
          </p:cNvSpPr>
          <p:nvPr>
            <p:ph type="body" sz="quarter" idx="14" hasCustomPrompt="1"/>
          </p:nvPr>
        </p:nvSpPr>
        <p:spPr>
          <a:xfrm>
            <a:off x="977674" y="2758255"/>
            <a:ext cx="1972356" cy="2934974"/>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a:t>
            </a:r>
          </a:p>
        </p:txBody>
      </p:sp>
      <p:sp>
        <p:nvSpPr>
          <p:cNvPr id="17" name="Picture Placeholder 16"/>
          <p:cNvSpPr>
            <a:spLocks noGrp="1"/>
          </p:cNvSpPr>
          <p:nvPr>
            <p:ph type="pic" sz="quarter" idx="16"/>
          </p:nvPr>
        </p:nvSpPr>
        <p:spPr>
          <a:xfrm>
            <a:off x="4158343" y="0"/>
            <a:ext cx="8033657" cy="6858000"/>
          </a:xfrm>
          <a:prstGeom prst="rect">
            <a:avLst/>
          </a:prstGeom>
        </p:spPr>
        <p:txBody>
          <a:bodyPr/>
          <a:lstStyle>
            <a:lvl1pPr algn="ctr">
              <a:defRPr/>
            </a:lvl1pPr>
          </a:lstStyle>
          <a:p>
            <a:endParaRPr lang="en-US" dirty="0"/>
          </a:p>
          <a:p>
            <a:endParaRPr lang="en-US" dirty="0"/>
          </a:p>
          <a:p>
            <a:endParaRPr lang="en-US" dirty="0"/>
          </a:p>
          <a:p>
            <a:endParaRPr lang="en-US" dirty="0"/>
          </a:p>
          <a:p>
            <a:endParaRPr lang="en-US" dirty="0"/>
          </a:p>
          <a:p>
            <a:endParaRPr lang="en-US" dirty="0"/>
          </a:p>
          <a:p>
            <a:r>
              <a:rPr lang="en-US" dirty="0"/>
              <a:t>PLACE PICTURE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8673" y="2704534"/>
            <a:ext cx="2148840" cy="53721"/>
          </a:xfrm>
          <a:prstGeom prst="rect">
            <a:avLst/>
          </a:prstGeom>
        </p:spPr>
      </p:pic>
      <p:sp>
        <p:nvSpPr>
          <p:cNvPr id="7" name="Text Placeholder 20"/>
          <p:cNvSpPr>
            <a:spLocks noGrp="1"/>
          </p:cNvSpPr>
          <p:nvPr>
            <p:ph type="body" sz="quarter" idx="10" hasCustomPrompt="1"/>
          </p:nvPr>
        </p:nvSpPr>
        <p:spPr>
          <a:xfrm>
            <a:off x="854243" y="680368"/>
            <a:ext cx="2063128" cy="2516021"/>
          </a:xfrm>
          <a:prstGeom prst="rect">
            <a:avLst/>
          </a:prstGeom>
        </p:spPr>
        <p:txBody>
          <a:bodyPr/>
          <a:lstStyle>
            <a:lvl1pPr marL="0" indent="0">
              <a:lnSpc>
                <a:spcPts val="18000"/>
              </a:lnSpc>
              <a:spcBef>
                <a:spcPts val="0"/>
              </a:spcBef>
              <a:buFontTx/>
              <a:buNone/>
              <a:defRPr sz="18000" b="0" i="0" spc="-1400" baseline="0">
                <a:solidFill>
                  <a:srgbClr val="27AAE1"/>
                </a:solidFill>
                <a:latin typeface="Oswald Light" charset="0"/>
              </a:defRPr>
            </a:lvl1pPr>
          </a:lstStyle>
          <a:p>
            <a:pPr lvl="0"/>
            <a:r>
              <a:rPr lang="en-US" dirty="0"/>
              <a:t>27</a:t>
            </a:r>
          </a:p>
        </p:txBody>
      </p:sp>
      <p:sp>
        <p:nvSpPr>
          <p:cNvPr id="8" name="Text Placeholder 20"/>
          <p:cNvSpPr>
            <a:spLocks noGrp="1"/>
          </p:cNvSpPr>
          <p:nvPr>
            <p:ph type="body" sz="quarter" idx="17" hasCustomPrompt="1"/>
          </p:nvPr>
        </p:nvSpPr>
        <p:spPr>
          <a:xfrm>
            <a:off x="2692597" y="-94978"/>
            <a:ext cx="949831" cy="1787429"/>
          </a:xfrm>
          <a:prstGeom prst="rect">
            <a:avLst/>
          </a:prstGeom>
        </p:spPr>
        <p:txBody>
          <a:bodyPr/>
          <a:lstStyle>
            <a:lvl1pPr marL="0" indent="0" fontAlgn="b">
              <a:lnSpc>
                <a:spcPts val="18000"/>
              </a:lnSpc>
              <a:spcBef>
                <a:spcPts val="0"/>
              </a:spcBef>
              <a:buFontTx/>
              <a:buNone/>
              <a:defRPr sz="8500" b="0" i="0" spc="-1400" baseline="0">
                <a:solidFill>
                  <a:srgbClr val="27AAE1"/>
                </a:solidFill>
                <a:latin typeface="Oswald Light" charset="0"/>
              </a:defRPr>
            </a:lvl1pPr>
          </a:lstStyle>
          <a:p>
            <a:pPr lvl="0"/>
            <a:r>
              <a:rPr lang="en-US" dirty="0"/>
              <a:t>%</a:t>
            </a:r>
          </a:p>
        </p:txBody>
      </p:sp>
    </p:spTree>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405143349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13" name="Picture 112"/>
          <p:cNvPicPr>
            <a:picLocks noChangeAspect="1"/>
          </p:cNvPicPr>
          <p:nvPr userDrawn="1"/>
        </p:nvPicPr>
        <p:blipFill>
          <a:blip r:embed="rId3"/>
          <a:stretch>
            <a:fillRect/>
          </a:stretch>
        </p:blipFill>
        <p:spPr>
          <a:xfrm>
            <a:off x="92489" y="2743200"/>
            <a:ext cx="4318000" cy="1371600"/>
          </a:xfrm>
          <a:prstGeom prst="rect">
            <a:avLst/>
          </a:prstGeom>
        </p:spPr>
      </p:pic>
      <p:pic>
        <p:nvPicPr>
          <p:cNvPr id="116" name="Picture 1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92619" y="280910"/>
            <a:ext cx="1504950" cy="364230"/>
          </a:xfrm>
          <a:prstGeom prst="rect">
            <a:avLst/>
          </a:prstGeom>
        </p:spPr>
      </p:pic>
      <p:pic>
        <p:nvPicPr>
          <p:cNvPr id="118" name="Picture 117"/>
          <p:cNvPicPr>
            <a:picLocks noChangeAspect="1"/>
          </p:cNvPicPr>
          <p:nvPr userDrawn="1"/>
        </p:nvPicPr>
        <p:blipFill>
          <a:blip r:embed="rId5">
            <a:alphaModFix amt="35000"/>
            <a:extLst>
              <a:ext uri="{28A0092B-C50C-407E-A947-70E740481C1C}">
                <a14:useLocalDpi xmlns:a14="http://schemas.microsoft.com/office/drawing/2010/main"/>
              </a:ext>
            </a:extLst>
          </a:blip>
          <a:stretch>
            <a:fillRect/>
          </a:stretch>
        </p:blipFill>
        <p:spPr>
          <a:xfrm>
            <a:off x="7770866" y="-304800"/>
            <a:ext cx="7687352" cy="7645400"/>
          </a:xfrm>
          <a:prstGeom prst="rect">
            <a:avLst/>
          </a:prstGeom>
        </p:spPr>
      </p:pic>
    </p:spTree>
    <p:extLst>
      <p:ext uri="{BB962C8B-B14F-4D97-AF65-F5344CB8AC3E}">
        <p14:creationId xmlns:p14="http://schemas.microsoft.com/office/powerpoint/2010/main" val="528676494"/>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1756844699"/>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77" r:id="rId3"/>
    <p:sldLayoutId id="2147483678" r:id="rId4"/>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18673" y="6368380"/>
            <a:ext cx="990600" cy="365125"/>
          </a:xfrm>
          <a:prstGeom prst="rect">
            <a:avLst/>
          </a:prstGeo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Rectangle 8"/>
          <p:cNvSpPr/>
          <p:nvPr userDrawn="1"/>
        </p:nvSpPr>
        <p:spPr>
          <a:xfrm>
            <a:off x="0" y="0"/>
            <a:ext cx="462915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8673" y="1213185"/>
            <a:ext cx="2148840" cy="53721"/>
          </a:xfrm>
          <a:prstGeom prst="rect">
            <a:avLst/>
          </a:prstGeom>
        </p:spPr>
      </p:pic>
      <p:pic>
        <p:nvPicPr>
          <p:cNvPr id="16" name="Picture 15"/>
          <p:cNvPicPr>
            <a:picLocks noChangeAspect="1"/>
          </p:cNvPicPr>
          <p:nvPr userDrawn="1"/>
        </p:nvPicPr>
        <p:blipFill>
          <a:blip r:embed="rId5">
            <a:alphaModFix amt="64000"/>
            <a:extLst>
              <a:ext uri="{28A0092B-C50C-407E-A947-70E740481C1C}">
                <a14:useLocalDpi xmlns:a14="http://schemas.microsoft.com/office/drawing/2010/main"/>
              </a:ext>
            </a:extLst>
          </a:blip>
          <a:stretch>
            <a:fillRect/>
          </a:stretch>
        </p:blipFill>
        <p:spPr>
          <a:xfrm>
            <a:off x="8702842" y="3549316"/>
            <a:ext cx="3797300" cy="2730500"/>
          </a:xfrm>
          <a:prstGeom prst="rect">
            <a:avLst/>
          </a:prstGeom>
        </p:spPr>
      </p:pic>
      <p:pic>
        <p:nvPicPr>
          <p:cNvPr id="18" name="Picture 17"/>
          <p:cNvPicPr>
            <a:picLocks noChangeAspect="1"/>
          </p:cNvPicPr>
          <p:nvPr userDrawn="1"/>
        </p:nvPicPr>
        <p:blipFill>
          <a:blip r:embed="rId6">
            <a:alphaModFix amt="19000"/>
            <a:extLst>
              <a:ext uri="{28A0092B-C50C-407E-A947-70E740481C1C}">
                <a14:useLocalDpi xmlns:a14="http://schemas.microsoft.com/office/drawing/2010/main"/>
              </a:ext>
            </a:extLst>
          </a:blip>
          <a:stretch>
            <a:fillRect/>
          </a:stretch>
        </p:blipFill>
        <p:spPr>
          <a:xfrm>
            <a:off x="7699542" y="2552366"/>
            <a:ext cx="4800600" cy="4724400"/>
          </a:xfrm>
          <a:prstGeom prst="rect">
            <a:avLst/>
          </a:prstGeom>
        </p:spPr>
      </p:pic>
    </p:spTree>
    <p:extLst>
      <p:ext uri="{BB962C8B-B14F-4D97-AF65-F5344CB8AC3E}">
        <p14:creationId xmlns:p14="http://schemas.microsoft.com/office/powerpoint/2010/main" val="1180569470"/>
      </p:ext>
    </p:extLst>
  </p:cSld>
  <p:clrMap bg1="lt1" tx1="dk1" bg2="lt2" tx2="dk2" accent1="accent1" accent2="accent2" accent3="accent3" accent4="accent4" accent5="accent5" accent6="accent6" hlink="hlink" folHlink="folHlink"/>
  <p:sldLayoutIdLst>
    <p:sldLayoutId id="2147483653"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spTree>
    <p:extLst>
      <p:ext uri="{BB962C8B-B14F-4D97-AF65-F5344CB8AC3E}">
        <p14:creationId xmlns:p14="http://schemas.microsoft.com/office/powerpoint/2010/main" val="5859883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38306"/>
      </p:ext>
    </p:extLst>
  </p:cSld>
  <p:clrMap bg1="lt1" tx1="dk1" bg2="lt2" tx2="dk2" accent1="accent1" accent2="accent2" accent3="accent3" accent4="accent4" accent5="accent5" accent6="accent6" hlink="hlink" folHlink="folHlink"/>
  <p:sldLayoutIdLst>
    <p:sldLayoutId id="2147483658"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274518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733104394"/>
      </p:ext>
    </p:extLst>
  </p:cSld>
  <p:clrMap bg1="lt1" tx1="dk1" bg2="lt2" tx2="dk2" accent1="accent1" accent2="accent2" accent3="accent3" accent4="accent4" accent5="accent5" accent6="accent6" hlink="hlink" folHlink="folHlink"/>
  <p:sldLayoutIdLst>
    <p:sldLayoutId id="2147483670"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3292240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ispor.org/Event/index/2018Tokyo" TargetMode="External"/><Relationship Id="rId2" Type="http://schemas.openxmlformats.org/officeDocument/2006/relationships/hyperlink" Target="https://www.ispor.org/Event/index/2018Barcelona"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ispor.org/Event/index/2018Baltimor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ncbi.nlm.nih.gov/pubmed/1826356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ncbi.nlm.nih.gov/pubmed/23837606"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326" y="2066299"/>
            <a:ext cx="6878053" cy="1162885"/>
          </a:xfrm>
        </p:spPr>
        <p:txBody>
          <a:bodyPr/>
          <a:lstStyle/>
          <a:p>
            <a:r>
              <a:rPr lang="en-US" dirty="0"/>
              <a:t>Value of Information (VOI) Analysis for Research </a:t>
            </a:r>
            <a:r>
              <a:rPr lang="en-US" dirty="0" smtClean="0"/>
              <a:t>Decisions: </a:t>
            </a:r>
            <a:r>
              <a:rPr lang="en-GB" i="1" dirty="0" smtClean="0">
                <a:solidFill>
                  <a:schemeClr val="tx1"/>
                </a:solidFill>
              </a:rPr>
              <a:t>Emerging Good </a:t>
            </a:r>
            <a:r>
              <a:rPr lang="en-GB" i="1" dirty="0">
                <a:solidFill>
                  <a:schemeClr val="tx1"/>
                </a:solidFill>
              </a:rPr>
              <a:t>Practices </a:t>
            </a:r>
            <a:r>
              <a:rPr lang="en-GB" i="1" dirty="0" smtClean="0">
                <a:solidFill>
                  <a:schemeClr val="tx1"/>
                </a:solidFill>
              </a:rPr>
              <a:t>Task Force</a:t>
            </a:r>
            <a:endParaRPr lang="en-US" i="1" dirty="0">
              <a:solidFill>
                <a:schemeClr val="tx1"/>
              </a:solidFill>
            </a:endParaRPr>
          </a:p>
        </p:txBody>
      </p:sp>
      <p:sp>
        <p:nvSpPr>
          <p:cNvPr id="4" name="TextBox 3"/>
          <p:cNvSpPr txBox="1"/>
          <p:nvPr/>
        </p:nvSpPr>
        <p:spPr>
          <a:xfrm>
            <a:off x="6643868" y="4930815"/>
            <a:ext cx="5034988" cy="584775"/>
          </a:xfrm>
          <a:prstGeom prst="rect">
            <a:avLst/>
          </a:prstGeom>
          <a:noFill/>
        </p:spPr>
        <p:txBody>
          <a:bodyPr wrap="square" rtlCol="0">
            <a:spAutoFit/>
          </a:bodyPr>
          <a:lstStyle/>
          <a:p>
            <a:r>
              <a:rPr lang="en-US" sz="3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Final Recommendations </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793323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9998" y="1458007"/>
            <a:ext cx="11415689" cy="4910373"/>
          </a:xfrm>
        </p:spPr>
        <p:txBody>
          <a:bodyPr/>
          <a:lstStyle/>
          <a:p>
            <a:pPr marL="514350" indent="-514350">
              <a:lnSpc>
                <a:spcPct val="100000"/>
              </a:lnSpc>
              <a:spcAft>
                <a:spcPts val="600"/>
              </a:spcAft>
              <a:buFont typeface="+mj-lt"/>
              <a:buAutoNum type="arabicPeriod"/>
            </a:pPr>
            <a:endParaRPr lang="en-US" sz="2800" dirty="0" smtClean="0">
              <a:latin typeface="Open Sans" panose="020B0606030504020204"/>
            </a:endParaRPr>
          </a:p>
          <a:p>
            <a:pPr marL="514350" indent="-514350">
              <a:lnSpc>
                <a:spcPct val="100000"/>
              </a:lnSpc>
              <a:spcAft>
                <a:spcPts val="600"/>
              </a:spcAft>
              <a:buFont typeface="+mj-lt"/>
              <a:buAutoNum type="arabicPeriod"/>
            </a:pPr>
            <a:r>
              <a:rPr lang="en-US" sz="2800" dirty="0" smtClean="0">
                <a:latin typeface="Open Sans" panose="020B0606030504020204"/>
              </a:rPr>
              <a:t>Overview of VOI</a:t>
            </a:r>
          </a:p>
          <a:p>
            <a:pPr marL="514350" indent="-514350">
              <a:lnSpc>
                <a:spcPct val="100000"/>
              </a:lnSpc>
              <a:spcAft>
                <a:spcPts val="600"/>
              </a:spcAft>
              <a:buFont typeface="+mj-lt"/>
              <a:buAutoNum type="arabicPeriod"/>
            </a:pPr>
            <a:r>
              <a:rPr lang="en-US" sz="2800" dirty="0" smtClean="0">
                <a:latin typeface="Open Sans" panose="020B0606030504020204"/>
              </a:rPr>
              <a:t>A selection of the Good Practice Recommendations</a:t>
            </a:r>
          </a:p>
          <a:p>
            <a:pPr marL="0" indent="0">
              <a:lnSpc>
                <a:spcPct val="100000"/>
              </a:lnSpc>
              <a:spcAft>
                <a:spcPts val="600"/>
              </a:spcAft>
              <a:buNone/>
            </a:pPr>
            <a:endParaRPr lang="en-US" sz="2800" dirty="0" smtClean="0">
              <a:latin typeface="Open Sans" panose="020B0606030504020204"/>
            </a:endParaRPr>
          </a:p>
          <a:p>
            <a:pPr marL="514350" indent="-514350">
              <a:lnSpc>
                <a:spcPct val="100000"/>
              </a:lnSpc>
              <a:spcAft>
                <a:spcPts val="600"/>
              </a:spcAft>
              <a:buFont typeface="+mj-lt"/>
              <a:buAutoNum type="arabicPeriod" startAt="3"/>
            </a:pPr>
            <a:r>
              <a:rPr lang="en-US" sz="2800" dirty="0" smtClean="0">
                <a:latin typeface="Open Sans" panose="020B0606030504020204"/>
              </a:rPr>
              <a:t>Discussion: </a:t>
            </a:r>
            <a:endParaRPr lang="en-US" sz="2800" dirty="0">
              <a:latin typeface="Open Sans" panose="020B0606030504020204"/>
            </a:endParaRPr>
          </a:p>
          <a:p>
            <a:pPr marL="457200" indent="-457200">
              <a:lnSpc>
                <a:spcPct val="100000"/>
              </a:lnSpc>
              <a:spcAft>
                <a:spcPts val="600"/>
              </a:spcAft>
            </a:pPr>
            <a:r>
              <a:rPr lang="en-US" sz="2800" dirty="0">
                <a:latin typeface="Open Sans" panose="020B0606030504020204"/>
              </a:rPr>
              <a:t>VOI in practice</a:t>
            </a:r>
          </a:p>
          <a:p>
            <a:pPr marL="457200" indent="-457200">
              <a:lnSpc>
                <a:spcPct val="100000"/>
              </a:lnSpc>
              <a:spcAft>
                <a:spcPts val="600"/>
              </a:spcAft>
            </a:pPr>
            <a:r>
              <a:rPr lang="en-US" sz="2800" dirty="0">
                <a:latin typeface="Open Sans" panose="020B0606030504020204"/>
              </a:rPr>
              <a:t>Barriers and potential solutions</a:t>
            </a:r>
          </a:p>
          <a:p>
            <a:pPr marL="457200" indent="-457200">
              <a:lnSpc>
                <a:spcPct val="100000"/>
              </a:lnSpc>
              <a:spcAft>
                <a:spcPts val="600"/>
              </a:spcAft>
            </a:pPr>
            <a:r>
              <a:rPr lang="en-US" sz="2800" dirty="0">
                <a:latin typeface="Open Sans" panose="020B0606030504020204"/>
              </a:rPr>
              <a:t>Implications</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5" name="Text Placeholder 4"/>
          <p:cNvSpPr>
            <a:spLocks noGrp="1"/>
          </p:cNvSpPr>
          <p:nvPr>
            <p:ph type="body" sz="quarter" idx="10"/>
          </p:nvPr>
        </p:nvSpPr>
        <p:spPr>
          <a:xfrm>
            <a:off x="359999" y="1087236"/>
            <a:ext cx="10956112" cy="541018"/>
          </a:xfrm>
        </p:spPr>
        <p:txBody>
          <a:bodyPr/>
          <a:lstStyle/>
          <a:p>
            <a:r>
              <a:rPr lang="en-US" sz="3200" dirty="0" smtClean="0">
                <a:solidFill>
                  <a:schemeClr val="tx1">
                    <a:lumMod val="75000"/>
                    <a:lumOff val="25000"/>
                  </a:schemeClr>
                </a:solidFill>
              </a:rPr>
              <a:t>Forum Presentation</a:t>
            </a:r>
          </a:p>
          <a:p>
            <a:endParaRPr lang="en-US" sz="3200" dirty="0" smtClean="0">
              <a:solidFill>
                <a:schemeClr val="tx1">
                  <a:lumMod val="75000"/>
                  <a:lumOff val="25000"/>
                </a:schemeClr>
              </a:solidFill>
            </a:endParaRPr>
          </a:p>
          <a:p>
            <a:endParaRPr lang="en-US" sz="2800" dirty="0" smtClean="0">
              <a:solidFill>
                <a:schemeClr val="tx1">
                  <a:lumMod val="75000"/>
                  <a:lumOff val="25000"/>
                </a:schemeClr>
              </a:solidFill>
            </a:endParaRPr>
          </a:p>
          <a:p>
            <a:endParaRPr lang="en-US" sz="2800" dirty="0">
              <a:solidFill>
                <a:schemeClr val="tx1">
                  <a:lumMod val="75000"/>
                  <a:lumOff val="25000"/>
                </a:schemeClr>
              </a:solidFill>
            </a:endParaRPr>
          </a:p>
        </p:txBody>
      </p:sp>
      <p:sp>
        <p:nvSpPr>
          <p:cNvPr id="3" name="Text Placeholder 2"/>
          <p:cNvSpPr>
            <a:spLocks noGrp="1"/>
          </p:cNvSpPr>
          <p:nvPr>
            <p:ph type="body" sz="quarter" idx="14"/>
          </p:nvPr>
        </p:nvSpPr>
        <p:spPr>
          <a:xfrm>
            <a:off x="7165852" y="2507983"/>
            <a:ext cx="4150259" cy="2430379"/>
          </a:xfrm>
        </p:spPr>
        <p:txBody>
          <a:bodyPr/>
          <a:lstStyle/>
          <a:p>
            <a:pPr marL="0" indent="0">
              <a:lnSpc>
                <a:spcPct val="100000"/>
              </a:lnSpc>
              <a:spcAft>
                <a:spcPts val="600"/>
              </a:spcAft>
              <a:buNone/>
            </a:pPr>
            <a:endParaRPr lang="en-US" sz="2800" dirty="0" smtClean="0">
              <a:latin typeface="Open Sans" panose="020B0606030504020204"/>
            </a:endParaRPr>
          </a:p>
          <a:p>
            <a:pPr marL="0" indent="0">
              <a:lnSpc>
                <a:spcPct val="100000"/>
              </a:lnSpc>
              <a:spcAft>
                <a:spcPts val="600"/>
              </a:spcAft>
              <a:buNone/>
            </a:pPr>
            <a:endParaRPr lang="en-US" sz="2800" dirty="0" smtClean="0">
              <a:latin typeface="Open Sans" panose="020B0606030504020204"/>
            </a:endParaRPr>
          </a:p>
          <a:p>
            <a:pPr marL="0" indent="0">
              <a:lnSpc>
                <a:spcPct val="100000"/>
              </a:lnSpc>
              <a:spcAft>
                <a:spcPts val="600"/>
              </a:spcAft>
              <a:buNone/>
            </a:pPr>
            <a:r>
              <a:rPr lang="en-US" sz="2800" dirty="0" smtClean="0">
                <a:latin typeface="Open Sans" panose="020B0606030504020204"/>
              </a:rPr>
              <a:t>Perspectives</a:t>
            </a:r>
            <a:r>
              <a:rPr lang="en-US" sz="2800" dirty="0">
                <a:latin typeface="Open Sans" panose="020B0606030504020204"/>
              </a:rPr>
              <a:t>:</a:t>
            </a:r>
          </a:p>
          <a:p>
            <a:pPr marL="457200" indent="-457200">
              <a:lnSpc>
                <a:spcPct val="100000"/>
              </a:lnSpc>
              <a:spcAft>
                <a:spcPts val="600"/>
              </a:spcAft>
            </a:pPr>
            <a:r>
              <a:rPr lang="en-US" sz="2800" dirty="0">
                <a:latin typeface="Open Sans" panose="020B0606030504020204"/>
              </a:rPr>
              <a:t>Funders of research</a:t>
            </a:r>
          </a:p>
          <a:p>
            <a:pPr marL="457200" indent="-457200">
              <a:lnSpc>
                <a:spcPct val="100000"/>
              </a:lnSpc>
              <a:spcAft>
                <a:spcPts val="600"/>
              </a:spcAft>
            </a:pPr>
            <a:r>
              <a:rPr lang="en-US" sz="2800" dirty="0">
                <a:latin typeface="Open Sans" panose="020B0606030504020204"/>
              </a:rPr>
              <a:t>Industry</a:t>
            </a:r>
          </a:p>
          <a:p>
            <a:pPr marL="457200" indent="-457200">
              <a:lnSpc>
                <a:spcPct val="100000"/>
              </a:lnSpc>
              <a:spcAft>
                <a:spcPts val="600"/>
              </a:spcAft>
            </a:pPr>
            <a:r>
              <a:rPr lang="en-US" sz="2800" dirty="0">
                <a:latin typeface="Open Sans" panose="020B0606030504020204"/>
              </a:rPr>
              <a:t>Academic/Analyst</a:t>
            </a:r>
          </a:p>
          <a:p>
            <a:endParaRPr lang="en-US" sz="2800" dirty="0"/>
          </a:p>
        </p:txBody>
      </p:sp>
    </p:spTree>
    <p:extLst>
      <p:ext uri="{BB962C8B-B14F-4D97-AF65-F5344CB8AC3E}">
        <p14:creationId xmlns:p14="http://schemas.microsoft.com/office/powerpoint/2010/main" val="98579455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smtClean="0"/>
              <a:t>What is VOI?</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1</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643373" y="4322586"/>
            <a:ext cx="6610350" cy="372560"/>
          </a:xfrm>
          <a:prstGeom prst="rect">
            <a:avLst/>
          </a:prstGeom>
        </p:spPr>
        <p:txBody>
          <a:bodyPr/>
          <a:lstStyle/>
          <a:p>
            <a:pPr marL="0" indent="0">
              <a:buNone/>
            </a:pPr>
            <a:r>
              <a:rPr lang="en-US" b="1" dirty="0">
                <a:solidFill>
                  <a:srgbClr val="000421"/>
                </a:solidFill>
                <a:latin typeface="Open Sans"/>
              </a:rPr>
              <a:t>Lotte Steuten, PhD, </a:t>
            </a:r>
            <a:r>
              <a:rPr lang="en-US" b="1" dirty="0" smtClean="0">
                <a:solidFill>
                  <a:srgbClr val="000421"/>
                </a:solidFill>
                <a:latin typeface="Open Sans"/>
              </a:rPr>
              <a:t>MSc</a:t>
            </a:r>
            <a:r>
              <a:rPr lang="en-US" dirty="0">
                <a:solidFill>
                  <a:srgbClr val="000421"/>
                </a:solidFill>
                <a:latin typeface="Open Sans"/>
              </a:rPr>
              <a:t/>
            </a:r>
            <a:br>
              <a:rPr lang="en-US" dirty="0">
                <a:solidFill>
                  <a:srgbClr val="000421"/>
                </a:solidFill>
                <a:latin typeface="Open Sans"/>
              </a:rPr>
            </a:br>
            <a:r>
              <a:rPr lang="en-US" sz="2400" dirty="0" smtClean="0">
                <a:solidFill>
                  <a:srgbClr val="000421"/>
                </a:solidFill>
                <a:latin typeface="Open Sans"/>
              </a:rPr>
              <a:t>Fred Hutchinson Cancer Research Center and The Comparative Health Outcomes, Policy, and Economics (CHOICE) Institute, University of Washington</a:t>
            </a:r>
            <a:endParaRPr lang="en-US" sz="2400" dirty="0">
              <a:solidFill>
                <a:srgbClr val="000421"/>
              </a:solidFill>
              <a:latin typeface="Open Sans"/>
            </a:endParaRPr>
          </a:p>
          <a:p>
            <a:pPr marL="0" indent="0">
              <a:buNone/>
            </a:pPr>
            <a:endParaRPr lang="en-US" dirty="0" smtClean="0">
              <a:solidFill>
                <a:srgbClr val="000421"/>
              </a:solidFill>
              <a:latin typeface="Open Sans"/>
            </a:endParaRPr>
          </a:p>
          <a:p>
            <a:pPr marL="0" indent="0">
              <a:buNone/>
            </a:pPr>
            <a:endParaRPr lang="en-US" dirty="0" smtClean="0">
              <a:solidFill>
                <a:srgbClr val="000421"/>
              </a:solidFill>
              <a:latin typeface="Open Sans"/>
            </a:endParaRPr>
          </a:p>
          <a:p>
            <a:pPr marL="0" indent="0">
              <a:buNone/>
            </a:pPr>
            <a:endParaRPr lang="en-US" dirty="0">
              <a:solidFill>
                <a:srgbClr val="000421"/>
              </a:solidFill>
              <a:latin typeface="Open Sans"/>
            </a:endParaRP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159696769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FC3800-D568-41D8-A64A-997992070E5D}" type="slidenum">
              <a:rPr lang="nl-NL" smtClean="0"/>
              <a:t>12</a:t>
            </a:fld>
            <a:endParaRPr lang="nl-NL"/>
          </a:p>
        </p:txBody>
      </p:sp>
      <p:grpSp>
        <p:nvGrpSpPr>
          <p:cNvPr id="6" name="Group 5"/>
          <p:cNvGrpSpPr/>
          <p:nvPr/>
        </p:nvGrpSpPr>
        <p:grpSpPr>
          <a:xfrm>
            <a:off x="579683" y="1839951"/>
            <a:ext cx="6128790" cy="4285271"/>
            <a:chOff x="0" y="0"/>
            <a:chExt cx="4082034" cy="2481834"/>
          </a:xfrm>
        </p:grpSpPr>
        <p:pic>
          <p:nvPicPr>
            <p:cNvPr id="7" name="Picture 6"/>
            <p:cNvPicPr/>
            <p:nvPr/>
          </p:nvPicPr>
          <p:blipFill>
            <a:blip r:embed="rId2"/>
            <a:stretch>
              <a:fillRect/>
            </a:stretch>
          </p:blipFill>
          <p:spPr>
            <a:xfrm>
              <a:off x="0" y="0"/>
              <a:ext cx="4082034" cy="2481834"/>
            </a:xfrm>
            <a:prstGeom prst="rect">
              <a:avLst/>
            </a:prstGeom>
          </p:spPr>
        </p:pic>
        <p:sp>
          <p:nvSpPr>
            <p:cNvPr id="8" name="Shape 635"/>
            <p:cNvSpPr/>
            <p:nvPr/>
          </p:nvSpPr>
          <p:spPr>
            <a:xfrm>
              <a:off x="788149" y="450709"/>
              <a:ext cx="598307" cy="1451981"/>
            </a:xfrm>
            <a:custGeom>
              <a:avLst/>
              <a:gdLst/>
              <a:ahLst/>
              <a:cxnLst/>
              <a:rect l="0" t="0" r="0" b="0"/>
              <a:pathLst>
                <a:path w="598307" h="1451981">
                  <a:moveTo>
                    <a:pt x="598307" y="0"/>
                  </a:moveTo>
                  <a:lnTo>
                    <a:pt x="598307" y="68249"/>
                  </a:lnTo>
                  <a:lnTo>
                    <a:pt x="563504" y="93889"/>
                  </a:lnTo>
                  <a:cubicBezTo>
                    <a:pt x="531743" y="119028"/>
                    <a:pt x="503319" y="144921"/>
                    <a:pt x="479819" y="168797"/>
                  </a:cubicBezTo>
                  <a:lnTo>
                    <a:pt x="467627" y="180989"/>
                  </a:lnTo>
                  <a:lnTo>
                    <a:pt x="443243" y="206897"/>
                  </a:lnTo>
                  <a:cubicBezTo>
                    <a:pt x="309359" y="355144"/>
                    <a:pt x="206680" y="531649"/>
                    <a:pt x="143777" y="721247"/>
                  </a:cubicBezTo>
                  <a:lnTo>
                    <a:pt x="132347" y="755537"/>
                  </a:lnTo>
                  <a:lnTo>
                    <a:pt x="123203" y="790589"/>
                  </a:lnTo>
                  <a:cubicBezTo>
                    <a:pt x="82207" y="936956"/>
                    <a:pt x="59080" y="1164108"/>
                    <a:pt x="161303" y="1291985"/>
                  </a:cubicBezTo>
                  <a:lnTo>
                    <a:pt x="174257" y="1306463"/>
                  </a:lnTo>
                  <a:lnTo>
                    <a:pt x="188735" y="1319417"/>
                  </a:lnTo>
                  <a:lnTo>
                    <a:pt x="203213" y="1330847"/>
                  </a:lnTo>
                  <a:lnTo>
                    <a:pt x="222263" y="1342277"/>
                  </a:lnTo>
                  <a:lnTo>
                    <a:pt x="222947" y="1343135"/>
                  </a:lnTo>
                  <a:lnTo>
                    <a:pt x="228359" y="1346087"/>
                  </a:lnTo>
                  <a:lnTo>
                    <a:pt x="237503" y="1349897"/>
                  </a:lnTo>
                  <a:lnTo>
                    <a:pt x="245885" y="1353707"/>
                  </a:lnTo>
                  <a:cubicBezTo>
                    <a:pt x="350707" y="1392727"/>
                    <a:pt x="470815" y="1347021"/>
                    <a:pt x="572655" y="1279493"/>
                  </a:cubicBezTo>
                  <a:lnTo>
                    <a:pt x="598307" y="1260846"/>
                  </a:lnTo>
                  <a:lnTo>
                    <a:pt x="598307" y="1330717"/>
                  </a:lnTo>
                  <a:lnTo>
                    <a:pt x="593337" y="1334237"/>
                  </a:lnTo>
                  <a:cubicBezTo>
                    <a:pt x="480248" y="1406767"/>
                    <a:pt x="348271" y="1451981"/>
                    <a:pt x="226835" y="1407809"/>
                  </a:cubicBezTo>
                  <a:lnTo>
                    <a:pt x="215405" y="1403237"/>
                  </a:lnTo>
                  <a:lnTo>
                    <a:pt x="204737" y="1397903"/>
                  </a:lnTo>
                  <a:lnTo>
                    <a:pt x="193307" y="1391807"/>
                  </a:lnTo>
                  <a:lnTo>
                    <a:pt x="191972" y="1390392"/>
                  </a:lnTo>
                  <a:lnTo>
                    <a:pt x="191783" y="1391045"/>
                  </a:lnTo>
                  <a:lnTo>
                    <a:pt x="173495" y="1379615"/>
                  </a:lnTo>
                  <a:lnTo>
                    <a:pt x="153683" y="1365137"/>
                  </a:lnTo>
                  <a:lnTo>
                    <a:pt x="135395" y="1348373"/>
                  </a:lnTo>
                  <a:lnTo>
                    <a:pt x="119393" y="1330085"/>
                  </a:lnTo>
                  <a:cubicBezTo>
                    <a:pt x="0" y="1186587"/>
                    <a:pt x="22276" y="943738"/>
                    <a:pt x="67577" y="776111"/>
                  </a:cubicBezTo>
                  <a:lnTo>
                    <a:pt x="77483" y="740297"/>
                  </a:lnTo>
                  <a:lnTo>
                    <a:pt x="88913" y="703721"/>
                  </a:lnTo>
                  <a:cubicBezTo>
                    <a:pt x="153378" y="511227"/>
                    <a:pt x="263068" y="318339"/>
                    <a:pt x="401333" y="168797"/>
                  </a:cubicBezTo>
                  <a:lnTo>
                    <a:pt x="413525" y="155081"/>
                  </a:lnTo>
                  <a:lnTo>
                    <a:pt x="426479" y="142127"/>
                  </a:lnTo>
                  <a:lnTo>
                    <a:pt x="439433" y="128411"/>
                  </a:lnTo>
                  <a:cubicBezTo>
                    <a:pt x="463671" y="104110"/>
                    <a:pt x="491159" y="79013"/>
                    <a:pt x="521082" y="54799"/>
                  </a:cubicBezTo>
                  <a:lnTo>
                    <a:pt x="598307" y="0"/>
                  </a:lnTo>
                  <a:close/>
                </a:path>
              </a:pathLst>
            </a:custGeom>
            <a:ln w="0" cap="flat">
              <a:miter lim="127000"/>
            </a:ln>
          </p:spPr>
          <p:style>
            <a:lnRef idx="0">
              <a:srgbClr val="000000">
                <a:alpha val="0"/>
              </a:srgbClr>
            </a:lnRef>
            <a:fillRef idx="1">
              <a:srgbClr val="653065"/>
            </a:fillRef>
            <a:effectRef idx="0">
              <a:scrgbClr r="0" g="0" b="0"/>
            </a:effectRef>
            <a:fontRef idx="none"/>
          </p:style>
          <p:txBody>
            <a:bodyPr/>
            <a:lstStyle/>
            <a:p>
              <a:endParaRPr lang="en-US"/>
            </a:p>
          </p:txBody>
        </p:sp>
        <p:sp>
          <p:nvSpPr>
            <p:cNvPr id="9" name="Shape 636"/>
            <p:cNvSpPr/>
            <p:nvPr/>
          </p:nvSpPr>
          <p:spPr>
            <a:xfrm>
              <a:off x="1386456" y="351736"/>
              <a:ext cx="592890" cy="1429690"/>
            </a:xfrm>
            <a:custGeom>
              <a:avLst/>
              <a:gdLst/>
              <a:ahLst/>
              <a:cxnLst/>
              <a:rect l="0" t="0" r="0" b="0"/>
              <a:pathLst>
                <a:path w="592890" h="1429690">
                  <a:moveTo>
                    <a:pt x="235927" y="5059"/>
                  </a:moveTo>
                  <a:cubicBezTo>
                    <a:pt x="285565" y="0"/>
                    <a:pt x="335200" y="5471"/>
                    <a:pt x="382908" y="25455"/>
                  </a:cubicBezTo>
                  <a:lnTo>
                    <a:pt x="393576" y="30788"/>
                  </a:lnTo>
                  <a:lnTo>
                    <a:pt x="405006" y="36123"/>
                  </a:lnTo>
                  <a:lnTo>
                    <a:pt x="424818" y="49076"/>
                  </a:lnTo>
                  <a:lnTo>
                    <a:pt x="444630" y="63555"/>
                  </a:lnTo>
                  <a:lnTo>
                    <a:pt x="462918" y="80319"/>
                  </a:lnTo>
                  <a:cubicBezTo>
                    <a:pt x="592890" y="214240"/>
                    <a:pt x="578869" y="449164"/>
                    <a:pt x="539880" y="616767"/>
                  </a:cubicBezTo>
                  <a:lnTo>
                    <a:pt x="530736" y="651819"/>
                  </a:lnTo>
                  <a:lnTo>
                    <a:pt x="520830" y="688395"/>
                  </a:lnTo>
                  <a:cubicBezTo>
                    <a:pt x="458993" y="891849"/>
                    <a:pt x="350497" y="1086514"/>
                    <a:pt x="209934" y="1246179"/>
                  </a:cubicBezTo>
                  <a:lnTo>
                    <a:pt x="196980" y="1259894"/>
                  </a:lnTo>
                  <a:lnTo>
                    <a:pt x="184788" y="1273611"/>
                  </a:lnTo>
                  <a:lnTo>
                    <a:pt x="171834" y="1286565"/>
                  </a:lnTo>
                  <a:cubicBezTo>
                    <a:pt x="139903" y="1319750"/>
                    <a:pt x="102124" y="1354523"/>
                    <a:pt x="60382" y="1386912"/>
                  </a:cubicBezTo>
                  <a:lnTo>
                    <a:pt x="0" y="1429690"/>
                  </a:lnTo>
                  <a:lnTo>
                    <a:pt x="0" y="1359819"/>
                  </a:lnTo>
                  <a:lnTo>
                    <a:pt x="32992" y="1335836"/>
                  </a:lnTo>
                  <a:cubicBezTo>
                    <a:pt x="70269" y="1306340"/>
                    <a:pt x="103549" y="1275366"/>
                    <a:pt x="130686" y="1246941"/>
                  </a:cubicBezTo>
                  <a:lnTo>
                    <a:pt x="142878" y="1234749"/>
                  </a:lnTo>
                  <a:lnTo>
                    <a:pt x="155070" y="1221794"/>
                  </a:lnTo>
                  <a:lnTo>
                    <a:pt x="167262" y="1208079"/>
                  </a:lnTo>
                  <a:cubicBezTo>
                    <a:pt x="303431" y="1053507"/>
                    <a:pt x="405526" y="869281"/>
                    <a:pt x="465966" y="672393"/>
                  </a:cubicBezTo>
                  <a:lnTo>
                    <a:pt x="475110" y="638103"/>
                  </a:lnTo>
                  <a:lnTo>
                    <a:pt x="483492" y="604574"/>
                  </a:lnTo>
                  <a:cubicBezTo>
                    <a:pt x="518226" y="458436"/>
                    <a:pt x="535930" y="241583"/>
                    <a:pt x="424056" y="122229"/>
                  </a:cubicBezTo>
                  <a:lnTo>
                    <a:pt x="409578" y="109274"/>
                  </a:lnTo>
                  <a:lnTo>
                    <a:pt x="395100" y="97082"/>
                  </a:lnTo>
                  <a:lnTo>
                    <a:pt x="378336" y="87176"/>
                  </a:lnTo>
                  <a:lnTo>
                    <a:pt x="369954" y="82605"/>
                  </a:lnTo>
                  <a:lnTo>
                    <a:pt x="360810" y="78794"/>
                  </a:lnTo>
                  <a:cubicBezTo>
                    <a:pt x="340618" y="69857"/>
                    <a:pt x="319664" y="64401"/>
                    <a:pt x="298244" y="61909"/>
                  </a:cubicBezTo>
                  <a:cubicBezTo>
                    <a:pt x="204530" y="51009"/>
                    <a:pt x="101892" y="96843"/>
                    <a:pt x="15142" y="156068"/>
                  </a:cubicBezTo>
                  <a:lnTo>
                    <a:pt x="0" y="167223"/>
                  </a:lnTo>
                  <a:lnTo>
                    <a:pt x="0" y="98974"/>
                  </a:lnTo>
                  <a:lnTo>
                    <a:pt x="19042" y="85462"/>
                  </a:lnTo>
                  <a:cubicBezTo>
                    <a:pt x="87009" y="43928"/>
                    <a:pt x="161470" y="12647"/>
                    <a:pt x="235927" y="5059"/>
                  </a:cubicBezTo>
                  <a:close/>
                </a:path>
              </a:pathLst>
            </a:custGeom>
            <a:ln w="0" cap="flat">
              <a:miter lim="127000"/>
            </a:ln>
          </p:spPr>
          <p:style>
            <a:lnRef idx="0">
              <a:srgbClr val="000000">
                <a:alpha val="0"/>
              </a:srgbClr>
            </a:lnRef>
            <a:fillRef idx="1">
              <a:srgbClr val="653065"/>
            </a:fillRef>
            <a:effectRef idx="0">
              <a:scrgbClr r="0" g="0" b="0"/>
            </a:effectRef>
            <a:fontRef idx="none"/>
          </p:style>
          <p:txBody>
            <a:bodyPr/>
            <a:lstStyle/>
            <a:p>
              <a:endParaRPr lang="en-US"/>
            </a:p>
          </p:txBody>
        </p:sp>
        <p:sp>
          <p:nvSpPr>
            <p:cNvPr id="10" name="Shape 637"/>
            <p:cNvSpPr/>
            <p:nvPr/>
          </p:nvSpPr>
          <p:spPr>
            <a:xfrm>
              <a:off x="1867662" y="396241"/>
              <a:ext cx="2212848" cy="180594"/>
            </a:xfrm>
            <a:custGeom>
              <a:avLst/>
              <a:gdLst/>
              <a:ahLst/>
              <a:cxnLst/>
              <a:rect l="0" t="0" r="0" b="0"/>
              <a:pathLst>
                <a:path w="2212848" h="180594">
                  <a:moveTo>
                    <a:pt x="116586" y="0"/>
                  </a:moveTo>
                  <a:lnTo>
                    <a:pt x="114800" y="38271"/>
                  </a:lnTo>
                  <a:lnTo>
                    <a:pt x="2212848" y="142494"/>
                  </a:lnTo>
                  <a:lnTo>
                    <a:pt x="2211324" y="180594"/>
                  </a:lnTo>
                  <a:lnTo>
                    <a:pt x="113021" y="76396"/>
                  </a:lnTo>
                  <a:lnTo>
                    <a:pt x="111252" y="114300"/>
                  </a:lnTo>
                  <a:lnTo>
                    <a:pt x="0" y="51816"/>
                  </a:lnTo>
                  <a:lnTo>
                    <a:pt x="116586" y="0"/>
                  </a:lnTo>
                  <a:close/>
                </a:path>
              </a:pathLst>
            </a:custGeom>
            <a:ln w="0" cap="flat">
              <a:miter lim="127000"/>
            </a:ln>
          </p:spPr>
          <p:style>
            <a:lnRef idx="0">
              <a:srgbClr val="000000">
                <a:alpha val="0"/>
              </a:srgbClr>
            </a:lnRef>
            <a:fillRef idx="1">
              <a:srgbClr val="663366"/>
            </a:fillRef>
            <a:effectRef idx="0">
              <a:scrgbClr r="0" g="0" b="0"/>
            </a:effectRef>
            <a:fontRef idx="none"/>
          </p:style>
          <p:txBody>
            <a:bodyPr/>
            <a:lstStyle/>
            <a:p>
              <a:endParaRPr lang="en-US"/>
            </a:p>
          </p:txBody>
        </p:sp>
        <p:sp>
          <p:nvSpPr>
            <p:cNvPr id="11" name="Shape 638"/>
            <p:cNvSpPr/>
            <p:nvPr/>
          </p:nvSpPr>
          <p:spPr>
            <a:xfrm>
              <a:off x="1867662" y="396241"/>
              <a:ext cx="2212848" cy="180594"/>
            </a:xfrm>
            <a:custGeom>
              <a:avLst/>
              <a:gdLst/>
              <a:ahLst/>
              <a:cxnLst/>
              <a:rect l="0" t="0" r="0" b="0"/>
              <a:pathLst>
                <a:path w="2212848" h="180594">
                  <a:moveTo>
                    <a:pt x="116586" y="0"/>
                  </a:moveTo>
                  <a:lnTo>
                    <a:pt x="114800" y="38271"/>
                  </a:lnTo>
                  <a:lnTo>
                    <a:pt x="2212848" y="142494"/>
                  </a:lnTo>
                  <a:lnTo>
                    <a:pt x="2211324" y="180594"/>
                  </a:lnTo>
                  <a:lnTo>
                    <a:pt x="113021" y="76396"/>
                  </a:lnTo>
                  <a:lnTo>
                    <a:pt x="111252" y="114300"/>
                  </a:lnTo>
                  <a:lnTo>
                    <a:pt x="0" y="51816"/>
                  </a:lnTo>
                  <a:lnTo>
                    <a:pt x="116586" y="0"/>
                  </a:lnTo>
                  <a:close/>
                </a:path>
              </a:pathLst>
            </a:custGeom>
            <a:ln w="0" cap="flat">
              <a:miter lim="127000"/>
            </a:ln>
          </p:spPr>
          <p:style>
            <a:lnRef idx="0">
              <a:srgbClr val="000000">
                <a:alpha val="0"/>
              </a:srgbClr>
            </a:lnRef>
            <a:fillRef idx="1">
              <a:srgbClr val="663366"/>
            </a:fillRef>
            <a:effectRef idx="0">
              <a:scrgbClr r="0" g="0" b="0"/>
            </a:effectRef>
            <a:fontRef idx="none"/>
          </p:style>
          <p:txBody>
            <a:bodyPr/>
            <a:lstStyle/>
            <a:p>
              <a:endParaRPr lang="en-US"/>
            </a:p>
          </p:txBody>
        </p:sp>
      </p:grpSp>
      <p:sp>
        <p:nvSpPr>
          <p:cNvPr id="12" name="TextBox 11"/>
          <p:cNvSpPr txBox="1"/>
          <p:nvPr/>
        </p:nvSpPr>
        <p:spPr>
          <a:xfrm>
            <a:off x="7103328" y="2464420"/>
            <a:ext cx="4897988" cy="2800767"/>
          </a:xfrm>
          <a:prstGeom prst="rect">
            <a:avLst/>
          </a:prstGeom>
          <a:noFill/>
        </p:spPr>
        <p:txBody>
          <a:bodyPr wrap="square" rtlCol="0">
            <a:spAutoFit/>
          </a:bodyPr>
          <a:lstStyle/>
          <a:p>
            <a:r>
              <a:rPr lang="en-US" sz="2200" b="1" dirty="0">
                <a:solidFill>
                  <a:srgbClr val="532476"/>
                </a:solidFill>
              </a:rPr>
              <a:t>By a show of hands: </a:t>
            </a:r>
          </a:p>
          <a:p>
            <a:endParaRPr lang="en-US" sz="2200" b="1" dirty="0">
              <a:solidFill>
                <a:srgbClr val="532476"/>
              </a:solidFill>
            </a:endParaRPr>
          </a:p>
          <a:p>
            <a:r>
              <a:rPr lang="en-US" sz="2200" b="1" dirty="0">
                <a:solidFill>
                  <a:srgbClr val="532476"/>
                </a:solidFill>
              </a:rPr>
              <a:t>Is it worth to conduct another trial</a:t>
            </a:r>
            <a:r>
              <a:rPr lang="en-US" sz="2200" b="1" dirty="0" smtClean="0">
                <a:solidFill>
                  <a:srgbClr val="532476"/>
                </a:solidFill>
              </a:rPr>
              <a:t>?</a:t>
            </a:r>
          </a:p>
          <a:p>
            <a:endParaRPr lang="en-US" sz="2200" b="1" dirty="0">
              <a:solidFill>
                <a:srgbClr val="532476"/>
              </a:solidFill>
            </a:endParaRPr>
          </a:p>
          <a:p>
            <a:r>
              <a:rPr lang="en-US" sz="2200" b="1" dirty="0" smtClean="0">
                <a:solidFill>
                  <a:srgbClr val="532476"/>
                </a:solidFill>
              </a:rPr>
              <a:t>A: Yes</a:t>
            </a:r>
          </a:p>
          <a:p>
            <a:r>
              <a:rPr lang="en-US" sz="2200" b="1" dirty="0" smtClean="0">
                <a:solidFill>
                  <a:srgbClr val="532476"/>
                </a:solidFill>
              </a:rPr>
              <a:t>B: No</a:t>
            </a:r>
          </a:p>
          <a:p>
            <a:r>
              <a:rPr lang="en-US" sz="2200" b="1" dirty="0" smtClean="0">
                <a:solidFill>
                  <a:srgbClr val="532476"/>
                </a:solidFill>
              </a:rPr>
              <a:t>C: That depends</a:t>
            </a:r>
          </a:p>
          <a:p>
            <a:r>
              <a:rPr lang="en-US" sz="2200" b="1" dirty="0" smtClean="0">
                <a:solidFill>
                  <a:srgbClr val="532476"/>
                </a:solidFill>
              </a:rPr>
              <a:t>D: Only if I am the 1</a:t>
            </a:r>
            <a:r>
              <a:rPr lang="en-US" sz="2200" b="1" baseline="30000" dirty="0" smtClean="0">
                <a:solidFill>
                  <a:srgbClr val="532476"/>
                </a:solidFill>
              </a:rPr>
              <a:t>st</a:t>
            </a:r>
            <a:r>
              <a:rPr lang="en-US" sz="2200" b="1" dirty="0" smtClean="0">
                <a:solidFill>
                  <a:srgbClr val="532476"/>
                </a:solidFill>
              </a:rPr>
              <a:t> author</a:t>
            </a:r>
            <a:endParaRPr lang="en-US" sz="2200" b="1" dirty="0">
              <a:solidFill>
                <a:srgbClr val="532476"/>
              </a:solidFill>
            </a:endParaRPr>
          </a:p>
        </p:txBody>
      </p:sp>
      <p:sp>
        <p:nvSpPr>
          <p:cNvPr id="13" name="Text Placeholder 4"/>
          <p:cNvSpPr txBox="1">
            <a:spLocks/>
          </p:cNvSpPr>
          <p:nvPr/>
        </p:nvSpPr>
        <p:spPr>
          <a:xfrm>
            <a:off x="278240" y="845194"/>
            <a:ext cx="11723076" cy="56887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smtClean="0">
                <a:solidFill>
                  <a:schemeClr val="tx1">
                    <a:lumMod val="75000"/>
                    <a:lumOff val="25000"/>
                  </a:schemeClr>
                </a:solidFill>
                <a:latin typeface="Open Sans" panose="020B0606030504020204"/>
              </a:rPr>
              <a:t>What is VOI?</a:t>
            </a:r>
            <a:endParaRPr lang="en-US" sz="3200" b="1" dirty="0">
              <a:latin typeface="Open Sans" panose="020B0606030504020204"/>
            </a:endParaRPr>
          </a:p>
        </p:txBody>
      </p:sp>
    </p:spTree>
    <p:extLst>
      <p:ext uri="{BB962C8B-B14F-4D97-AF65-F5344CB8AC3E}">
        <p14:creationId xmlns:p14="http://schemas.microsoft.com/office/powerpoint/2010/main" val="241307317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23745" y="1601788"/>
            <a:ext cx="11329639" cy="4937125"/>
          </a:xfrm>
        </p:spPr>
        <p:txBody>
          <a:bodyPr/>
          <a:lstStyle/>
          <a:p>
            <a:r>
              <a:rPr lang="en-US" dirty="0">
                <a:latin typeface="Open Sans" panose="020B0606030504020204"/>
              </a:rPr>
              <a:t>One bag contains $100, while the other $0. </a:t>
            </a:r>
            <a:endParaRPr lang="en-US" dirty="0" smtClean="0">
              <a:latin typeface="Open Sans" panose="020B0606030504020204"/>
            </a:endParaRPr>
          </a:p>
          <a:p>
            <a:r>
              <a:rPr lang="en-US" dirty="0" smtClean="0">
                <a:latin typeface="Open Sans" panose="020B0606030504020204"/>
              </a:rPr>
              <a:t>You must </a:t>
            </a:r>
            <a:r>
              <a:rPr lang="en-US" dirty="0">
                <a:latin typeface="Open Sans" panose="020B0606030504020204"/>
              </a:rPr>
              <a:t>choose one (and only one!) </a:t>
            </a:r>
            <a:r>
              <a:rPr lang="en-US" dirty="0" smtClean="0">
                <a:latin typeface="Open Sans" panose="020B0606030504020204"/>
              </a:rPr>
              <a:t>bag</a:t>
            </a:r>
            <a:endParaRPr lang="en-US"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smtClean="0">
              <a:latin typeface="Open Sans" panose="020B0606030504020204"/>
            </a:endParaRPr>
          </a:p>
          <a:p>
            <a:r>
              <a:rPr lang="en-US" dirty="0" smtClean="0">
                <a:latin typeface="Open Sans" panose="020B0606030504020204"/>
              </a:rPr>
              <a:t>How </a:t>
            </a:r>
            <a:r>
              <a:rPr lang="en-US" dirty="0">
                <a:latin typeface="Open Sans" panose="020B0606030504020204"/>
              </a:rPr>
              <a:t>much would you pay to look inside one bag before making your decision?</a:t>
            </a:r>
          </a:p>
        </p:txBody>
      </p:sp>
      <p:sp>
        <p:nvSpPr>
          <p:cNvPr id="4" name="Slide Number Placeholder 3"/>
          <p:cNvSpPr>
            <a:spLocks noGrp="1"/>
          </p:cNvSpPr>
          <p:nvPr>
            <p:ph type="sldNum" sz="quarter" idx="4294967295"/>
          </p:nvPr>
        </p:nvSpPr>
        <p:spPr>
          <a:xfrm>
            <a:off x="0" y="6369050"/>
            <a:ext cx="990600" cy="365125"/>
          </a:xfrm>
        </p:spPr>
        <p:txBody>
          <a:bodyPr/>
          <a:lstStyle/>
          <a:p>
            <a:fld id="{27FC3800-D568-41D8-A64A-997992070E5D}" type="slidenum">
              <a:rPr lang="nl-NL" smtClean="0"/>
              <a:t>13</a:t>
            </a:fld>
            <a:endParaRPr lang="nl-NL"/>
          </a:p>
        </p:txBody>
      </p:sp>
      <p:pic>
        <p:nvPicPr>
          <p:cNvPr id="6" name="Picture 5"/>
          <p:cNvPicPr>
            <a:picLocks noChangeAspect="1"/>
          </p:cNvPicPr>
          <p:nvPr/>
        </p:nvPicPr>
        <p:blipFill>
          <a:blip r:embed="rId2"/>
          <a:stretch>
            <a:fillRect/>
          </a:stretch>
        </p:blipFill>
        <p:spPr>
          <a:xfrm>
            <a:off x="3295585" y="2894414"/>
            <a:ext cx="6455757" cy="2098260"/>
          </a:xfrm>
          <a:prstGeom prst="rect">
            <a:avLst/>
          </a:prstGeom>
        </p:spPr>
      </p:pic>
      <p:sp>
        <p:nvSpPr>
          <p:cNvPr id="7" name="Text Placeholder 4"/>
          <p:cNvSpPr txBox="1">
            <a:spLocks/>
          </p:cNvSpPr>
          <p:nvPr/>
        </p:nvSpPr>
        <p:spPr>
          <a:xfrm>
            <a:off x="278240" y="845194"/>
            <a:ext cx="11723076" cy="56887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smtClean="0">
                <a:solidFill>
                  <a:schemeClr val="tx1">
                    <a:lumMod val="75000"/>
                    <a:lumOff val="25000"/>
                  </a:schemeClr>
                </a:solidFill>
                <a:latin typeface="Open Sans" panose="020B0606030504020204"/>
              </a:rPr>
              <a:t>VOI: An intuitive example</a:t>
            </a:r>
            <a:endParaRPr lang="en-US" sz="3200" b="1" dirty="0">
              <a:latin typeface="Open Sans" panose="020B0606030504020204"/>
            </a:endParaRPr>
          </a:p>
        </p:txBody>
      </p:sp>
    </p:spTree>
    <p:extLst>
      <p:ext uri="{BB962C8B-B14F-4D97-AF65-F5344CB8AC3E}">
        <p14:creationId xmlns:p14="http://schemas.microsoft.com/office/powerpoint/2010/main" val="348585417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990600" cy="365125"/>
          </a:xfrm>
        </p:spPr>
        <p:txBody>
          <a:bodyPr/>
          <a:lstStyle/>
          <a:p>
            <a:fld id="{27FC3800-D568-41D8-A64A-997992070E5D}" type="slidenum">
              <a:rPr lang="nl-NL" smtClean="0"/>
              <a:t>14</a:t>
            </a:fld>
            <a:endParaRPr lang="nl-NL"/>
          </a:p>
        </p:txBody>
      </p:sp>
      <p:pic>
        <p:nvPicPr>
          <p:cNvPr id="6" name="Picture 5"/>
          <p:cNvPicPr>
            <a:picLocks noChangeAspect="1"/>
          </p:cNvPicPr>
          <p:nvPr/>
        </p:nvPicPr>
        <p:blipFill>
          <a:blip r:embed="rId2"/>
          <a:stretch>
            <a:fillRect/>
          </a:stretch>
        </p:blipFill>
        <p:spPr>
          <a:xfrm>
            <a:off x="2567609" y="1844825"/>
            <a:ext cx="6910875" cy="3481633"/>
          </a:xfrm>
          <a:prstGeom prst="rect">
            <a:avLst/>
          </a:prstGeom>
        </p:spPr>
      </p:pic>
      <p:sp>
        <p:nvSpPr>
          <p:cNvPr id="7" name="Text Placeholder 4"/>
          <p:cNvSpPr txBox="1">
            <a:spLocks/>
          </p:cNvSpPr>
          <p:nvPr/>
        </p:nvSpPr>
        <p:spPr>
          <a:xfrm>
            <a:off x="278240" y="845194"/>
            <a:ext cx="11723076" cy="56887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smtClean="0">
                <a:solidFill>
                  <a:schemeClr val="tx1">
                    <a:lumMod val="75000"/>
                    <a:lumOff val="25000"/>
                  </a:schemeClr>
                </a:solidFill>
                <a:latin typeface="Open Sans" panose="020B0606030504020204"/>
              </a:rPr>
              <a:t>Decision tree</a:t>
            </a:r>
            <a:endParaRPr lang="en-US" sz="3200" b="1" dirty="0">
              <a:latin typeface="Open Sans" panose="020B0606030504020204"/>
            </a:endParaRPr>
          </a:p>
        </p:txBody>
      </p:sp>
    </p:spTree>
    <p:extLst>
      <p:ext uri="{BB962C8B-B14F-4D97-AF65-F5344CB8AC3E}">
        <p14:creationId xmlns:p14="http://schemas.microsoft.com/office/powerpoint/2010/main" val="159852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990600" cy="365125"/>
          </a:xfrm>
          <a:prstGeom prst="rect">
            <a:avLst/>
          </a:prstGeom>
        </p:spPr>
        <p:txBody>
          <a:bodyPr/>
          <a:lstStyle/>
          <a:p>
            <a:fld id="{27FC3800-D568-41D8-A64A-997992070E5D}" type="slidenum">
              <a:rPr lang="nl-NL" smtClean="0"/>
              <a:t>15</a:t>
            </a:fld>
            <a:endParaRPr lang="nl-NL"/>
          </a:p>
        </p:txBody>
      </p:sp>
      <p:sp>
        <p:nvSpPr>
          <p:cNvPr id="5" name="Content Placeholder 4"/>
          <p:cNvSpPr>
            <a:spLocks noGrp="1"/>
          </p:cNvSpPr>
          <p:nvPr>
            <p:ph sz="quarter" idx="4294967295"/>
          </p:nvPr>
        </p:nvSpPr>
        <p:spPr>
          <a:xfrm>
            <a:off x="446049" y="1219200"/>
            <a:ext cx="11218127" cy="5137150"/>
          </a:xfrm>
        </p:spPr>
        <p:txBody>
          <a:bodyPr>
            <a:normAutofit/>
          </a:bodyPr>
          <a:lstStyle/>
          <a:p>
            <a:pPr marL="0" indent="0">
              <a:buNone/>
            </a:pPr>
            <a:endParaRPr lang="en-US" dirty="0" smtClean="0">
              <a:latin typeface="Open Sans" panose="020B0606030504020204"/>
            </a:endParaRPr>
          </a:p>
          <a:p>
            <a:endParaRPr lang="en-US" dirty="0" smtClean="0">
              <a:latin typeface="Open Sans" panose="020B0606030504020204"/>
            </a:endParaRPr>
          </a:p>
          <a:p>
            <a:pPr marL="0" indent="0">
              <a:buNone/>
            </a:pPr>
            <a:endParaRPr lang="en-US" dirty="0">
              <a:latin typeface="Open Sans" panose="020B0606030504020204"/>
            </a:endParaRPr>
          </a:p>
          <a:p>
            <a:r>
              <a:rPr lang="en-US" dirty="0" smtClean="0">
                <a:latin typeface="Open Sans" panose="020B0606030504020204"/>
              </a:rPr>
              <a:t>Without </a:t>
            </a:r>
            <a:r>
              <a:rPr lang="en-US" dirty="0">
                <a:latin typeface="Open Sans" panose="020B0606030504020204"/>
              </a:rPr>
              <a:t>looking inside you have a 50:50 chance of winning $</a:t>
            </a:r>
            <a:r>
              <a:rPr lang="en-US" dirty="0" smtClean="0">
                <a:latin typeface="Open Sans" panose="020B0606030504020204"/>
              </a:rPr>
              <a:t>100. </a:t>
            </a:r>
            <a:endParaRPr lang="en-US" dirty="0">
              <a:latin typeface="Open Sans" panose="020B0606030504020204"/>
            </a:endParaRPr>
          </a:p>
          <a:p>
            <a:pPr lvl="1"/>
            <a:r>
              <a:rPr lang="en-US" dirty="0" smtClean="0">
                <a:latin typeface="Open Sans" panose="020B0606030504020204"/>
              </a:rPr>
              <a:t>Expected </a:t>
            </a:r>
            <a:r>
              <a:rPr lang="en-US" dirty="0">
                <a:latin typeface="Open Sans" panose="020B0606030504020204"/>
              </a:rPr>
              <a:t>value = $50 (50% of $100</a:t>
            </a:r>
            <a:r>
              <a:rPr lang="en-US" dirty="0" smtClean="0">
                <a:latin typeface="Open Sans" panose="020B0606030504020204"/>
              </a:rPr>
              <a:t>)</a:t>
            </a:r>
            <a:br>
              <a:rPr lang="en-US" dirty="0" smtClean="0">
                <a:latin typeface="Open Sans" panose="020B0606030504020204"/>
              </a:rPr>
            </a:br>
            <a:endParaRPr lang="en-US" dirty="0" smtClean="0">
              <a:latin typeface="Open Sans" panose="020B0606030504020204"/>
            </a:endParaRPr>
          </a:p>
          <a:p>
            <a:r>
              <a:rPr lang="en-US" dirty="0">
                <a:latin typeface="Open Sans" panose="020B0606030504020204"/>
              </a:rPr>
              <a:t>After looking inside (i.e. with PERFECT information) there is a 100% chance of winning $</a:t>
            </a:r>
            <a:r>
              <a:rPr lang="en-US" dirty="0" smtClean="0">
                <a:latin typeface="Open Sans" panose="020B0606030504020204"/>
              </a:rPr>
              <a:t>100. </a:t>
            </a:r>
            <a:endParaRPr lang="en-US" dirty="0">
              <a:latin typeface="Open Sans" panose="020B0606030504020204"/>
            </a:endParaRPr>
          </a:p>
          <a:p>
            <a:pPr lvl="1"/>
            <a:r>
              <a:rPr lang="en-US" dirty="0" smtClean="0">
                <a:latin typeface="Open Sans" panose="020B0606030504020204"/>
              </a:rPr>
              <a:t>Expected </a:t>
            </a:r>
            <a:r>
              <a:rPr lang="en-US" dirty="0">
                <a:latin typeface="Open Sans" panose="020B0606030504020204"/>
              </a:rPr>
              <a:t>value = $</a:t>
            </a:r>
            <a:r>
              <a:rPr lang="en-US" dirty="0" smtClean="0">
                <a:latin typeface="Open Sans" panose="020B0606030504020204"/>
              </a:rPr>
              <a:t>100</a:t>
            </a:r>
            <a:br>
              <a:rPr lang="en-US" dirty="0" smtClean="0">
                <a:latin typeface="Open Sans" panose="020B0606030504020204"/>
              </a:rPr>
            </a:br>
            <a:endParaRPr lang="en-US" dirty="0" smtClean="0">
              <a:latin typeface="Open Sans" panose="020B0606030504020204"/>
            </a:endParaRPr>
          </a:p>
          <a:p>
            <a:r>
              <a:rPr lang="en-US" dirty="0">
                <a:latin typeface="Open Sans" panose="020B0606030504020204"/>
              </a:rPr>
              <a:t>Expected value of perfect information (EVPI)=$100-$50 =$50</a:t>
            </a:r>
          </a:p>
          <a:p>
            <a:endParaRPr lang="en-US" dirty="0" smtClean="0">
              <a:latin typeface="Open Sans" panose="020B0606030504020204"/>
            </a:endParaRPr>
          </a:p>
          <a:p>
            <a:endParaRPr lang="en-US"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p:txBody>
      </p:sp>
      <p:grpSp>
        <p:nvGrpSpPr>
          <p:cNvPr id="7" name="Group 6"/>
          <p:cNvGrpSpPr/>
          <p:nvPr/>
        </p:nvGrpSpPr>
        <p:grpSpPr>
          <a:xfrm>
            <a:off x="1248937" y="1019175"/>
            <a:ext cx="6043961" cy="1461519"/>
            <a:chOff x="3952958" y="461872"/>
            <a:chExt cx="6389910" cy="1461519"/>
          </a:xfrm>
        </p:grpSpPr>
        <p:pic>
          <p:nvPicPr>
            <p:cNvPr id="8" name="Picture 7"/>
            <p:cNvPicPr>
              <a:picLocks noChangeAspect="1"/>
            </p:cNvPicPr>
            <p:nvPr/>
          </p:nvPicPr>
          <p:blipFill rotWithShape="1">
            <a:blip r:embed="rId2"/>
            <a:srcRect l="60381"/>
            <a:stretch/>
          </p:blipFill>
          <p:spPr>
            <a:xfrm>
              <a:off x="7661784" y="461872"/>
              <a:ext cx="2681084" cy="1426588"/>
            </a:xfrm>
            <a:prstGeom prst="rect">
              <a:avLst/>
            </a:prstGeom>
          </p:spPr>
        </p:pic>
        <p:sp>
          <p:nvSpPr>
            <p:cNvPr id="9" name="TextBox 8"/>
            <p:cNvSpPr txBox="1"/>
            <p:nvPr/>
          </p:nvSpPr>
          <p:spPr>
            <a:xfrm>
              <a:off x="3952958" y="907728"/>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5348882" y="890262"/>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1" name="TextBox 10"/>
            <p:cNvSpPr txBox="1"/>
            <p:nvPr/>
          </p:nvSpPr>
          <p:spPr>
            <a:xfrm>
              <a:off x="6703467" y="872797"/>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974511" y="834559"/>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3" name="TextBox 12"/>
            <p:cNvSpPr txBox="1"/>
            <p:nvPr/>
          </p:nvSpPr>
          <p:spPr>
            <a:xfrm>
              <a:off x="9336360" y="812837"/>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9406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7655" y="6356350"/>
            <a:ext cx="990600" cy="365125"/>
          </a:xfrm>
        </p:spPr>
        <p:txBody>
          <a:bodyPr/>
          <a:lstStyle/>
          <a:p>
            <a:fld id="{27FC3800-D568-41D8-A64A-997992070E5D}" type="slidenum">
              <a:rPr lang="nl-NL" smtClean="0"/>
              <a:t>16</a:t>
            </a:fld>
            <a:endParaRPr lang="nl-NL"/>
          </a:p>
        </p:txBody>
      </p:sp>
      <p:sp>
        <p:nvSpPr>
          <p:cNvPr id="5" name="Content Placeholder 4"/>
          <p:cNvSpPr>
            <a:spLocks noGrp="1"/>
          </p:cNvSpPr>
          <p:nvPr>
            <p:ph sz="quarter" idx="4294967295"/>
          </p:nvPr>
        </p:nvSpPr>
        <p:spPr>
          <a:xfrm>
            <a:off x="512955" y="1219200"/>
            <a:ext cx="11374245" cy="5324475"/>
          </a:xfrm>
        </p:spPr>
        <p:txBody>
          <a:bodyPr>
            <a:normAutofit lnSpcReduction="10000"/>
          </a:bodyPr>
          <a:lstStyle/>
          <a:p>
            <a:endParaRPr lang="en-US" dirty="0" smtClean="0">
              <a:latin typeface="Open Sans" panose="020B0606030504020204"/>
            </a:endParaRPr>
          </a:p>
          <a:p>
            <a:endParaRPr lang="en-US" dirty="0">
              <a:latin typeface="Open Sans" panose="020B0606030504020204"/>
            </a:endParaRPr>
          </a:p>
          <a:p>
            <a:pPr marL="0" indent="0">
              <a:buNone/>
            </a:pPr>
            <a:endParaRPr lang="en-US" dirty="0" smtClean="0">
              <a:latin typeface="Open Sans" panose="020B0606030504020204"/>
            </a:endParaRPr>
          </a:p>
          <a:p>
            <a:r>
              <a:rPr lang="en-US" dirty="0" smtClean="0">
                <a:latin typeface="Open Sans" panose="020B0606030504020204"/>
              </a:rPr>
              <a:t>What happens to VOI when there is more uncertainty? </a:t>
            </a:r>
          </a:p>
          <a:p>
            <a:r>
              <a:rPr lang="en-US" dirty="0" smtClean="0">
                <a:latin typeface="Open Sans" panose="020B0606030504020204"/>
              </a:rPr>
              <a:t>Expected </a:t>
            </a:r>
            <a:r>
              <a:rPr lang="en-US" dirty="0">
                <a:latin typeface="Open Sans" panose="020B0606030504020204"/>
              </a:rPr>
              <a:t>value without peeking is now only $</a:t>
            </a:r>
            <a:r>
              <a:rPr lang="en-US" dirty="0" smtClean="0">
                <a:latin typeface="Open Sans" panose="020B0606030504020204"/>
              </a:rPr>
              <a:t>20. </a:t>
            </a:r>
          </a:p>
          <a:p>
            <a:pPr lvl="1"/>
            <a:r>
              <a:rPr lang="en-US" dirty="0" smtClean="0">
                <a:latin typeface="Open Sans" panose="020B0606030504020204"/>
              </a:rPr>
              <a:t>20</a:t>
            </a:r>
            <a:r>
              <a:rPr lang="en-US" dirty="0">
                <a:latin typeface="Open Sans" panose="020B0606030504020204"/>
              </a:rPr>
              <a:t>% of $</a:t>
            </a:r>
            <a:r>
              <a:rPr lang="en-US" dirty="0" smtClean="0">
                <a:latin typeface="Open Sans" panose="020B0606030504020204"/>
              </a:rPr>
              <a:t>100</a:t>
            </a:r>
            <a:endParaRPr lang="en-US" dirty="0">
              <a:latin typeface="Open Sans" panose="020B0606030504020204"/>
            </a:endParaRPr>
          </a:p>
          <a:p>
            <a:r>
              <a:rPr lang="en-US" dirty="0">
                <a:latin typeface="Open Sans" panose="020B0606030504020204"/>
              </a:rPr>
              <a:t>Value of PERFECT information is still $</a:t>
            </a:r>
            <a:r>
              <a:rPr lang="en-US" dirty="0" smtClean="0">
                <a:latin typeface="Open Sans" panose="020B0606030504020204"/>
              </a:rPr>
              <a:t>100.</a:t>
            </a:r>
            <a:endParaRPr lang="en-US" dirty="0">
              <a:latin typeface="Open Sans" panose="020B0606030504020204"/>
            </a:endParaRPr>
          </a:p>
          <a:p>
            <a:r>
              <a:rPr lang="en-US" dirty="0">
                <a:latin typeface="Open Sans" panose="020B0606030504020204"/>
              </a:rPr>
              <a:t>Expected value of perfect information (EVPI*) = </a:t>
            </a:r>
            <a:endParaRPr lang="en-US" dirty="0" smtClean="0">
              <a:latin typeface="Open Sans" panose="020B0606030504020204"/>
            </a:endParaRPr>
          </a:p>
          <a:p>
            <a:pPr lvl="1"/>
            <a:r>
              <a:rPr lang="en-US" dirty="0" smtClean="0">
                <a:latin typeface="Open Sans" panose="020B0606030504020204"/>
              </a:rPr>
              <a:t>$</a:t>
            </a:r>
            <a:r>
              <a:rPr lang="en-US" dirty="0">
                <a:latin typeface="Open Sans" panose="020B0606030504020204"/>
              </a:rPr>
              <a:t>100 - $20 = $</a:t>
            </a:r>
            <a:r>
              <a:rPr lang="en-US" dirty="0" smtClean="0">
                <a:latin typeface="Open Sans" panose="020B0606030504020204"/>
              </a:rPr>
              <a:t>80</a:t>
            </a:r>
          </a:p>
          <a:p>
            <a:r>
              <a:rPr lang="en-US" dirty="0">
                <a:latin typeface="Open Sans" panose="020B0606030504020204"/>
              </a:rPr>
              <a:t>Value of information is higher when there is more </a:t>
            </a:r>
            <a:r>
              <a:rPr lang="en-US" dirty="0" smtClean="0">
                <a:latin typeface="Open Sans" panose="020B0606030504020204"/>
              </a:rPr>
              <a:t>uncertainty.</a:t>
            </a:r>
            <a:endParaRPr lang="en-US" dirty="0">
              <a:latin typeface="Open Sans" panose="020B0606030504020204"/>
            </a:endParaRPr>
          </a:p>
          <a:p>
            <a:pPr marL="0" indent="0">
              <a:buNone/>
            </a:pPr>
            <a:r>
              <a:rPr lang="en-US" sz="2000" dirty="0" smtClean="0">
                <a:latin typeface="Open Sans" panose="020B0606030504020204"/>
              </a:rPr>
              <a:t/>
            </a:r>
            <a:br>
              <a:rPr lang="en-US" sz="2000" dirty="0" smtClean="0">
                <a:latin typeface="Open Sans" panose="020B0606030504020204"/>
              </a:rPr>
            </a:br>
            <a:r>
              <a:rPr lang="en-US" sz="2000" dirty="0" smtClean="0">
                <a:latin typeface="Open Sans" panose="020B0606030504020204"/>
              </a:rPr>
              <a:t>	*</a:t>
            </a:r>
            <a:r>
              <a:rPr lang="en-US" sz="2000" dirty="0">
                <a:latin typeface="Open Sans" panose="020B0606030504020204"/>
              </a:rPr>
              <a:t>peeking in 4 bags</a:t>
            </a:r>
          </a:p>
          <a:p>
            <a:endParaRPr lang="en-US" dirty="0" smtClean="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a:latin typeface="Open Sans" panose="020B0606030504020204"/>
            </a:endParaRPr>
          </a:p>
        </p:txBody>
      </p:sp>
      <p:grpSp>
        <p:nvGrpSpPr>
          <p:cNvPr id="12" name="Group 11"/>
          <p:cNvGrpSpPr/>
          <p:nvPr/>
        </p:nvGrpSpPr>
        <p:grpSpPr>
          <a:xfrm>
            <a:off x="5348882" y="872797"/>
            <a:ext cx="6767147" cy="1461519"/>
            <a:chOff x="3575721" y="461872"/>
            <a:chExt cx="6767147" cy="1461519"/>
          </a:xfrm>
        </p:grpSpPr>
        <p:pic>
          <p:nvPicPr>
            <p:cNvPr id="6" name="Picture 5"/>
            <p:cNvPicPr>
              <a:picLocks noChangeAspect="1"/>
            </p:cNvPicPr>
            <p:nvPr/>
          </p:nvPicPr>
          <p:blipFill>
            <a:blip r:embed="rId2"/>
            <a:stretch>
              <a:fillRect/>
            </a:stretch>
          </p:blipFill>
          <p:spPr>
            <a:xfrm>
              <a:off x="3575721" y="461872"/>
              <a:ext cx="6767147" cy="1426588"/>
            </a:xfrm>
            <a:prstGeom prst="rect">
              <a:avLst/>
            </a:prstGeom>
          </p:spPr>
        </p:pic>
        <p:sp>
          <p:nvSpPr>
            <p:cNvPr id="7" name="TextBox 6"/>
            <p:cNvSpPr txBox="1"/>
            <p:nvPr/>
          </p:nvSpPr>
          <p:spPr>
            <a:xfrm>
              <a:off x="3952958" y="907728"/>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8" name="TextBox 7"/>
            <p:cNvSpPr txBox="1"/>
            <p:nvPr/>
          </p:nvSpPr>
          <p:spPr>
            <a:xfrm>
              <a:off x="5348882" y="890262"/>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9" name="TextBox 8"/>
            <p:cNvSpPr txBox="1"/>
            <p:nvPr/>
          </p:nvSpPr>
          <p:spPr>
            <a:xfrm>
              <a:off x="6703467" y="87279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7974511" y="834559"/>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1" name="TextBox 10"/>
            <p:cNvSpPr txBox="1"/>
            <p:nvPr/>
          </p:nvSpPr>
          <p:spPr>
            <a:xfrm>
              <a:off x="9336360" y="81283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9075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990600" cy="365125"/>
          </a:xfrm>
        </p:spPr>
        <p:txBody>
          <a:bodyPr/>
          <a:lstStyle/>
          <a:p>
            <a:fld id="{27FC3800-D568-41D8-A64A-997992070E5D}" type="slidenum">
              <a:rPr lang="nl-NL" smtClean="0"/>
              <a:t>17</a:t>
            </a:fld>
            <a:endParaRPr lang="nl-NL"/>
          </a:p>
        </p:txBody>
      </p:sp>
      <p:sp>
        <p:nvSpPr>
          <p:cNvPr id="5" name="Content Placeholder 4"/>
          <p:cNvSpPr>
            <a:spLocks noGrp="1"/>
          </p:cNvSpPr>
          <p:nvPr>
            <p:ph sz="quarter" idx="4294967295"/>
          </p:nvPr>
        </p:nvSpPr>
        <p:spPr>
          <a:xfrm>
            <a:off x="512956" y="1219200"/>
            <a:ext cx="10459844" cy="4937125"/>
          </a:xfrm>
        </p:spPr>
        <p:txBody>
          <a:bodyPr>
            <a:normAutofit/>
          </a:bodyPr>
          <a:lstStyle/>
          <a:p>
            <a:endParaRPr lang="en-US" dirty="0" smtClean="0">
              <a:latin typeface="Open Sans" panose="020B0606030504020204"/>
            </a:endParaRPr>
          </a:p>
          <a:p>
            <a:endParaRPr lang="en-US" dirty="0">
              <a:latin typeface="Open Sans" panose="020B0606030504020204"/>
            </a:endParaRPr>
          </a:p>
          <a:p>
            <a:r>
              <a:rPr lang="en-US" dirty="0" smtClean="0">
                <a:latin typeface="Open Sans" panose="020B0606030504020204"/>
              </a:rPr>
              <a:t>One </a:t>
            </a:r>
            <a:r>
              <a:rPr lang="en-US" dirty="0">
                <a:latin typeface="Open Sans" panose="020B0606030504020204"/>
              </a:rPr>
              <a:t>bag now contains $1000! </a:t>
            </a:r>
            <a:endParaRPr lang="en-US" dirty="0" smtClean="0">
              <a:latin typeface="Open Sans" panose="020B0606030504020204"/>
            </a:endParaRPr>
          </a:p>
          <a:p>
            <a:r>
              <a:rPr lang="en-US" dirty="0" smtClean="0">
                <a:latin typeface="Open Sans" panose="020B0606030504020204"/>
              </a:rPr>
              <a:t>Expected </a:t>
            </a:r>
            <a:r>
              <a:rPr lang="en-US" dirty="0">
                <a:latin typeface="Open Sans" panose="020B0606030504020204"/>
              </a:rPr>
              <a:t>value with CURRENT info is now $</a:t>
            </a:r>
            <a:r>
              <a:rPr lang="en-US" dirty="0" smtClean="0">
                <a:latin typeface="Open Sans" panose="020B0606030504020204"/>
              </a:rPr>
              <a:t>500. </a:t>
            </a:r>
          </a:p>
          <a:p>
            <a:pPr lvl="1"/>
            <a:r>
              <a:rPr lang="en-US" dirty="0" smtClean="0">
                <a:latin typeface="Open Sans" panose="020B0606030504020204"/>
              </a:rPr>
              <a:t>50</a:t>
            </a:r>
            <a:r>
              <a:rPr lang="en-US" dirty="0">
                <a:latin typeface="Open Sans" panose="020B0606030504020204"/>
              </a:rPr>
              <a:t>% of $</a:t>
            </a:r>
            <a:r>
              <a:rPr lang="en-US" dirty="0" smtClean="0">
                <a:latin typeface="Open Sans" panose="020B0606030504020204"/>
              </a:rPr>
              <a:t>1000</a:t>
            </a:r>
            <a:endParaRPr lang="en-US" dirty="0">
              <a:latin typeface="Open Sans" panose="020B0606030504020204"/>
            </a:endParaRPr>
          </a:p>
          <a:p>
            <a:r>
              <a:rPr lang="en-US" dirty="0">
                <a:latin typeface="Open Sans" panose="020B0606030504020204"/>
              </a:rPr>
              <a:t>Value of PERFECT information is $</a:t>
            </a:r>
            <a:r>
              <a:rPr lang="en-US" dirty="0" smtClean="0">
                <a:latin typeface="Open Sans" panose="020B0606030504020204"/>
              </a:rPr>
              <a:t>1000.</a:t>
            </a:r>
            <a:endParaRPr lang="en-US" dirty="0">
              <a:latin typeface="Open Sans" panose="020B0606030504020204"/>
            </a:endParaRPr>
          </a:p>
          <a:p>
            <a:r>
              <a:rPr lang="en-US" dirty="0">
                <a:latin typeface="Open Sans" panose="020B0606030504020204"/>
              </a:rPr>
              <a:t>Expected value of perfect information = </a:t>
            </a:r>
            <a:endParaRPr lang="en-US" dirty="0" smtClean="0">
              <a:latin typeface="Open Sans" panose="020B0606030504020204"/>
            </a:endParaRPr>
          </a:p>
          <a:p>
            <a:pPr lvl="1"/>
            <a:r>
              <a:rPr lang="en-US" dirty="0" smtClean="0">
                <a:latin typeface="Open Sans" panose="020B0606030504020204"/>
              </a:rPr>
              <a:t>$1000- $</a:t>
            </a:r>
            <a:r>
              <a:rPr lang="en-US" dirty="0">
                <a:latin typeface="Open Sans" panose="020B0606030504020204"/>
              </a:rPr>
              <a:t>500 = $</a:t>
            </a:r>
            <a:r>
              <a:rPr lang="en-US" dirty="0" smtClean="0">
                <a:latin typeface="Open Sans" panose="020B0606030504020204"/>
              </a:rPr>
              <a:t>500</a:t>
            </a:r>
          </a:p>
          <a:p>
            <a:r>
              <a:rPr lang="en-US" dirty="0">
                <a:latin typeface="Open Sans" panose="020B0606030504020204"/>
              </a:rPr>
              <a:t>Value of information is higher when consequences of a (wrong) decision are </a:t>
            </a:r>
            <a:r>
              <a:rPr lang="en-US" dirty="0" smtClean="0">
                <a:latin typeface="Open Sans" panose="020B0606030504020204"/>
              </a:rPr>
              <a:t>larger.</a:t>
            </a:r>
            <a:endParaRPr lang="en-US" dirty="0">
              <a:latin typeface="Open Sans" panose="020B0606030504020204"/>
            </a:endParaRPr>
          </a:p>
          <a:p>
            <a:pPr lvl="1"/>
            <a:endParaRPr lang="en-US" dirty="0">
              <a:latin typeface="Open Sans" panose="020B0606030504020204"/>
            </a:endParaRPr>
          </a:p>
          <a:p>
            <a:pPr marL="0" indent="0">
              <a:buNone/>
            </a:pPr>
            <a:endParaRPr lang="en-US" b="1" u="sng"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a:latin typeface="Open Sans" panose="020B0606030504020204"/>
            </a:endParaRPr>
          </a:p>
        </p:txBody>
      </p:sp>
      <p:grpSp>
        <p:nvGrpSpPr>
          <p:cNvPr id="6" name="Group 5"/>
          <p:cNvGrpSpPr/>
          <p:nvPr/>
        </p:nvGrpSpPr>
        <p:grpSpPr>
          <a:xfrm>
            <a:off x="5163015" y="872797"/>
            <a:ext cx="6768790" cy="1461519"/>
            <a:chOff x="3952958" y="461872"/>
            <a:chExt cx="6389910" cy="1461519"/>
          </a:xfrm>
        </p:grpSpPr>
        <p:pic>
          <p:nvPicPr>
            <p:cNvPr id="8" name="Picture 7"/>
            <p:cNvPicPr>
              <a:picLocks noChangeAspect="1"/>
            </p:cNvPicPr>
            <p:nvPr/>
          </p:nvPicPr>
          <p:blipFill rotWithShape="1">
            <a:blip r:embed="rId2"/>
            <a:srcRect l="60381"/>
            <a:stretch/>
          </p:blipFill>
          <p:spPr>
            <a:xfrm>
              <a:off x="7661784" y="461872"/>
              <a:ext cx="2681084" cy="1426588"/>
            </a:xfrm>
            <a:prstGeom prst="rect">
              <a:avLst/>
            </a:prstGeom>
          </p:spPr>
        </p:pic>
        <p:sp>
          <p:nvSpPr>
            <p:cNvPr id="9" name="TextBox 8"/>
            <p:cNvSpPr txBox="1"/>
            <p:nvPr/>
          </p:nvSpPr>
          <p:spPr>
            <a:xfrm>
              <a:off x="3952958" y="907728"/>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5348882" y="890262"/>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1" name="TextBox 10"/>
            <p:cNvSpPr txBox="1"/>
            <p:nvPr/>
          </p:nvSpPr>
          <p:spPr>
            <a:xfrm>
              <a:off x="6703467" y="87279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974511" y="834559"/>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3" name="TextBox 12"/>
            <p:cNvSpPr txBox="1"/>
            <p:nvPr/>
          </p:nvSpPr>
          <p:spPr>
            <a:xfrm>
              <a:off x="9336360" y="81283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67136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8240" y="845194"/>
            <a:ext cx="11723076" cy="568878"/>
          </a:xfrm>
        </p:spPr>
        <p:txBody>
          <a:bodyPr/>
          <a:lstStyle/>
          <a:p>
            <a:r>
              <a:rPr lang="en-US" altLang="en-US" sz="3200" dirty="0" smtClean="0">
                <a:solidFill>
                  <a:schemeClr val="tx1">
                    <a:lumMod val="75000"/>
                    <a:lumOff val="25000"/>
                  </a:schemeClr>
                </a:solidFill>
              </a:rPr>
              <a:t>VOI metrics</a:t>
            </a:r>
            <a:endParaRPr lang="en-US" sz="3200" dirty="0"/>
          </a:p>
        </p:txBody>
      </p:sp>
      <p:sp>
        <p:nvSpPr>
          <p:cNvPr id="6" name="Text Placeholder 5"/>
          <p:cNvSpPr>
            <a:spLocks noGrp="1"/>
          </p:cNvSpPr>
          <p:nvPr>
            <p:ph type="body" sz="quarter" idx="13"/>
          </p:nvPr>
        </p:nvSpPr>
        <p:spPr>
          <a:xfrm>
            <a:off x="215184" y="1514433"/>
            <a:ext cx="11759878" cy="5124320"/>
          </a:xfrm>
        </p:spPr>
        <p:txBody>
          <a:bodyPr/>
          <a:lstStyle/>
          <a:p>
            <a:pPr marL="404813" indent="-342900" fontAlgn="auto">
              <a:lnSpc>
                <a:spcPct val="150000"/>
              </a:lnSpc>
              <a:spcAft>
                <a:spcPts val="0"/>
              </a:spcAft>
              <a:defRPr/>
            </a:pPr>
            <a:r>
              <a:rPr lang="en-US" sz="2800" dirty="0" smtClean="0"/>
              <a:t>EVPI = expected cost of uncertainty</a:t>
            </a:r>
          </a:p>
          <a:p>
            <a:pPr marL="404813" indent="-342900" fontAlgn="auto">
              <a:lnSpc>
                <a:spcPct val="150000"/>
              </a:lnSpc>
              <a:spcAft>
                <a:spcPts val="0"/>
              </a:spcAft>
              <a:defRPr/>
            </a:pPr>
            <a:r>
              <a:rPr lang="en-US" sz="2800" dirty="0" smtClean="0"/>
              <a:t>EVPPI = expected cost of uncertainty about (groups of) </a:t>
            </a:r>
            <a:br>
              <a:rPr lang="en-US" sz="2800" dirty="0" smtClean="0"/>
            </a:br>
            <a:r>
              <a:rPr lang="en-US" sz="2800" dirty="0" smtClean="0"/>
              <a:t>individual parameters</a:t>
            </a:r>
          </a:p>
          <a:p>
            <a:pPr marL="404813" indent="-342900" fontAlgn="auto">
              <a:lnSpc>
                <a:spcPct val="150000"/>
              </a:lnSpc>
              <a:spcAft>
                <a:spcPts val="0"/>
              </a:spcAft>
              <a:defRPr/>
            </a:pPr>
            <a:r>
              <a:rPr lang="en-US" sz="2800" dirty="0"/>
              <a:t>EVSI </a:t>
            </a:r>
            <a:r>
              <a:rPr lang="en-US" sz="2800" dirty="0" smtClean="0"/>
              <a:t>= </a:t>
            </a:r>
            <a:r>
              <a:rPr lang="en-US" sz="2800" dirty="0"/>
              <a:t>expected reduction in </a:t>
            </a:r>
            <a:r>
              <a:rPr lang="en-US" sz="2800" dirty="0" smtClean="0"/>
              <a:t>uncertainty by a trial of a </a:t>
            </a:r>
            <a:br>
              <a:rPr lang="en-US" sz="2800" dirty="0" smtClean="0"/>
            </a:br>
            <a:r>
              <a:rPr lang="en-US" sz="2800" dirty="0" smtClean="0"/>
              <a:t>given sample size n</a:t>
            </a:r>
          </a:p>
          <a:p>
            <a:pPr marL="404813" indent="-342900" fontAlgn="auto">
              <a:lnSpc>
                <a:spcPct val="150000"/>
              </a:lnSpc>
              <a:spcAft>
                <a:spcPts val="0"/>
              </a:spcAft>
              <a:defRPr/>
            </a:pPr>
            <a:r>
              <a:rPr lang="en-US" sz="2800" dirty="0" smtClean="0"/>
              <a:t>ENBS = EVSI – minus costs of a study with sample size n</a:t>
            </a:r>
            <a:endParaRPr lang="en-US" sz="2800" dirty="0"/>
          </a:p>
          <a:p>
            <a:pPr marL="457200" indent="-457200">
              <a:spcAft>
                <a:spcPts val="600"/>
              </a:spcAft>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18</a:t>
            </a:fld>
            <a:endParaRPr lang="en-US"/>
          </a:p>
        </p:txBody>
      </p:sp>
    </p:spTree>
    <p:extLst>
      <p:ext uri="{BB962C8B-B14F-4D97-AF65-F5344CB8AC3E}">
        <p14:creationId xmlns:p14="http://schemas.microsoft.com/office/powerpoint/2010/main" val="259281576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smtClean="0"/>
              <a:t>Selected Good Practice Recommendations </a:t>
            </a:r>
            <a:endParaRPr lang="en-US" dirty="0"/>
          </a:p>
        </p:txBody>
      </p:sp>
      <p:sp>
        <p:nvSpPr>
          <p:cNvPr id="3" name="Text Placeholder 2"/>
          <p:cNvSpPr>
            <a:spLocks noGrp="1"/>
          </p:cNvSpPr>
          <p:nvPr>
            <p:ph type="body" sz="quarter" idx="10"/>
          </p:nvPr>
        </p:nvSpPr>
        <p:spPr>
          <a:xfrm>
            <a:off x="854243" y="1442368"/>
            <a:ext cx="2928048" cy="2516021"/>
          </a:xfrm>
        </p:spPr>
        <p:txBody>
          <a:bodyPr/>
          <a:lstStyle/>
          <a:p>
            <a:pPr algn="r"/>
            <a:r>
              <a:rPr lang="en-US" dirty="0" smtClean="0"/>
              <a:t>2.</a:t>
            </a:r>
            <a:r>
              <a:rPr lang="en-US" sz="8000" dirty="0" smtClean="0"/>
              <a:t>1</a:t>
            </a:r>
            <a:endParaRPr lang="en-US" sz="8000" dirty="0"/>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6228348" y="4577840"/>
            <a:ext cx="6610350" cy="372560"/>
          </a:xfrm>
          <a:prstGeom prst="rect">
            <a:avLst/>
          </a:prstGeom>
        </p:spPr>
        <p:txBody>
          <a:bodyPr/>
          <a:lstStyle/>
          <a:p>
            <a:pPr marL="0" indent="0">
              <a:buNone/>
            </a:pPr>
            <a:r>
              <a:rPr lang="en-US" b="1" dirty="0" smtClean="0">
                <a:solidFill>
                  <a:srgbClr val="000421"/>
                </a:solidFill>
                <a:latin typeface="Open Sans"/>
              </a:rPr>
              <a:t>VOI Report 1 – An Introduction </a:t>
            </a:r>
          </a:p>
          <a:p>
            <a:pPr marL="0" indent="0">
              <a:buNone/>
            </a:pPr>
            <a:endParaRPr lang="en-US" dirty="0">
              <a:solidFill>
                <a:srgbClr val="000421"/>
              </a:solidFill>
              <a:latin typeface="Open Sans"/>
            </a:endParaRP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216994561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70868"/>
            <a:ext cx="6878053" cy="2196352"/>
          </a:xfrm>
        </p:spPr>
        <p:txBody>
          <a:bodyPr/>
          <a:lstStyle/>
          <a:p>
            <a:r>
              <a:rPr lang="en-GB" dirty="0"/>
              <a:t/>
            </a:r>
            <a:br>
              <a:rPr lang="en-GB" dirty="0"/>
            </a:br>
            <a:endParaRPr lang="en-US" i="1" dirty="0">
              <a:solidFill>
                <a:schemeClr val="tx1"/>
              </a:solidFill>
            </a:endParaRPr>
          </a:p>
        </p:txBody>
      </p:sp>
      <p:sp>
        <p:nvSpPr>
          <p:cNvPr id="3" name="Text Placeholder 2"/>
          <p:cNvSpPr>
            <a:spLocks noGrp="1"/>
          </p:cNvSpPr>
          <p:nvPr>
            <p:ph type="body" sz="quarter" idx="12"/>
          </p:nvPr>
        </p:nvSpPr>
        <p:spPr>
          <a:xfrm>
            <a:off x="4664597" y="70868"/>
            <a:ext cx="7627717" cy="6787132"/>
          </a:xfrm>
        </p:spPr>
        <p:txBody>
          <a:bodyPr/>
          <a:lstStyle/>
          <a:p>
            <a:r>
              <a:rPr lang="en-US" sz="2400" dirty="0" smtClean="0"/>
              <a:t>Moderator:</a:t>
            </a:r>
          </a:p>
          <a:p>
            <a:r>
              <a:rPr lang="en-US" sz="2300" b="1" dirty="0">
                <a:solidFill>
                  <a:schemeClr val="tx1"/>
                </a:solidFill>
              </a:rPr>
              <a:t>Rachael Fleurence, PhD, </a:t>
            </a:r>
            <a:r>
              <a:rPr lang="en-US" sz="2300" dirty="0" smtClean="0">
                <a:solidFill>
                  <a:schemeClr val="tx1"/>
                </a:solidFill>
              </a:rPr>
              <a:t>National </a:t>
            </a:r>
            <a:r>
              <a:rPr lang="en-US" sz="2300" dirty="0">
                <a:solidFill>
                  <a:schemeClr val="tx1"/>
                </a:solidFill>
              </a:rPr>
              <a:t>Evaluation System for Health Technology Coordinating Center (NESTcc), Medical Device Innovation Consortium (MDIC), Arlington, VA, USA</a:t>
            </a:r>
          </a:p>
          <a:p>
            <a:r>
              <a:rPr lang="en-US" sz="2300" dirty="0" smtClean="0"/>
              <a:t>Panel</a:t>
            </a:r>
            <a:r>
              <a:rPr lang="en-US" sz="2300" dirty="0"/>
              <a:t>:	</a:t>
            </a:r>
          </a:p>
          <a:p>
            <a:r>
              <a:rPr lang="en-US" sz="2300" b="1" dirty="0">
                <a:solidFill>
                  <a:schemeClr val="tx1"/>
                </a:solidFill>
              </a:rPr>
              <a:t>Anirban Basu, </a:t>
            </a:r>
            <a:r>
              <a:rPr lang="en-US" sz="2300" b="1" dirty="0" smtClean="0">
                <a:solidFill>
                  <a:schemeClr val="tx1"/>
                </a:solidFill>
              </a:rPr>
              <a:t>PhD, </a:t>
            </a:r>
            <a:r>
              <a:rPr lang="en-US" sz="2300" dirty="0" smtClean="0">
                <a:solidFill>
                  <a:schemeClr val="tx1"/>
                </a:solidFill>
              </a:rPr>
              <a:t>The </a:t>
            </a:r>
            <a:r>
              <a:rPr lang="en-US" sz="2300" dirty="0">
                <a:solidFill>
                  <a:schemeClr val="tx1"/>
                </a:solidFill>
              </a:rPr>
              <a:t>Comparative Health Outcomes, Policy, and Economics (CHOICE) Institute, University of Washington, Seattle, WA, USA</a:t>
            </a:r>
          </a:p>
          <a:p>
            <a:r>
              <a:rPr lang="en-US" sz="2300" b="1" dirty="0">
                <a:solidFill>
                  <a:schemeClr val="tx1"/>
                </a:solidFill>
              </a:rPr>
              <a:t>James Murray, PhD</a:t>
            </a:r>
            <a:r>
              <a:rPr lang="en-US" sz="2300" dirty="0">
                <a:solidFill>
                  <a:schemeClr val="tx1"/>
                </a:solidFill>
              </a:rPr>
              <a:t>, </a:t>
            </a:r>
            <a:r>
              <a:rPr lang="en-US" sz="2300" dirty="0" smtClean="0">
                <a:solidFill>
                  <a:schemeClr val="tx1"/>
                </a:solidFill>
              </a:rPr>
              <a:t>Global </a:t>
            </a:r>
            <a:r>
              <a:rPr lang="en-US" sz="2300" dirty="0">
                <a:solidFill>
                  <a:schemeClr val="tx1"/>
                </a:solidFill>
              </a:rPr>
              <a:t>Health Outcomes, Center of Expertise, Eli Lilly and Company, Carmel, IN, USA</a:t>
            </a:r>
          </a:p>
          <a:p>
            <a:r>
              <a:rPr lang="en-US" sz="2300" b="1" dirty="0">
                <a:solidFill>
                  <a:schemeClr val="tx1"/>
                </a:solidFill>
              </a:rPr>
              <a:t>Gillian D Sanders Schmidler</a:t>
            </a:r>
            <a:r>
              <a:rPr lang="en-US" sz="2300" dirty="0">
                <a:solidFill>
                  <a:schemeClr val="tx1"/>
                </a:solidFill>
              </a:rPr>
              <a:t>, </a:t>
            </a:r>
            <a:r>
              <a:rPr lang="en-US" sz="2300" b="1" dirty="0">
                <a:solidFill>
                  <a:schemeClr val="tx1"/>
                </a:solidFill>
              </a:rPr>
              <a:t>PhD, </a:t>
            </a:r>
            <a:r>
              <a:rPr lang="en-US" sz="2300" dirty="0" smtClean="0">
                <a:solidFill>
                  <a:schemeClr val="tx1"/>
                </a:solidFill>
              </a:rPr>
              <a:t>The </a:t>
            </a:r>
            <a:r>
              <a:rPr lang="en-US" sz="2300" dirty="0">
                <a:solidFill>
                  <a:schemeClr val="tx1"/>
                </a:solidFill>
              </a:rPr>
              <a:t>Robert J. Margolis, MD, Center for Health Policy, Duke University, Washington, DC, USA</a:t>
            </a:r>
          </a:p>
          <a:p>
            <a:r>
              <a:rPr lang="en-US" sz="2300" b="1" dirty="0">
                <a:solidFill>
                  <a:schemeClr val="tx1"/>
                </a:solidFill>
              </a:rPr>
              <a:t>Lotte Steuten, PhD, MSc</a:t>
            </a:r>
            <a:r>
              <a:rPr lang="en-US" sz="2300" dirty="0">
                <a:solidFill>
                  <a:schemeClr val="tx1"/>
                </a:solidFill>
              </a:rPr>
              <a:t>, </a:t>
            </a:r>
            <a:r>
              <a:rPr lang="en-US" sz="2300" dirty="0" smtClean="0">
                <a:solidFill>
                  <a:schemeClr val="tx1"/>
                </a:solidFill>
              </a:rPr>
              <a:t>Fred </a:t>
            </a:r>
            <a:r>
              <a:rPr lang="en-US" sz="2300" dirty="0">
                <a:solidFill>
                  <a:schemeClr val="tx1"/>
                </a:solidFill>
              </a:rPr>
              <a:t>Hutchinson Cancer Research Center </a:t>
            </a:r>
            <a:r>
              <a:rPr lang="en-US" sz="2300" dirty="0" smtClean="0">
                <a:solidFill>
                  <a:schemeClr val="tx1"/>
                </a:solidFill>
              </a:rPr>
              <a:t>and The </a:t>
            </a:r>
            <a:r>
              <a:rPr lang="en-US" sz="2300" dirty="0">
                <a:solidFill>
                  <a:schemeClr val="tx1"/>
                </a:solidFill>
              </a:rPr>
              <a:t>Comparative Health Outcomes, Policy, and Economics (CHOICE) Institute, University of Washington, Seattle, WA, USA</a:t>
            </a:r>
          </a:p>
          <a:p>
            <a:pPr marL="115888" indent="57150"/>
            <a:r>
              <a:rPr lang="en-US" sz="2300" dirty="0" smtClean="0">
                <a:solidFill>
                  <a:schemeClr val="tx1"/>
                </a:solidFill>
              </a:rPr>
              <a:t/>
            </a:r>
            <a:br>
              <a:rPr lang="en-US" sz="2300" dirty="0" smtClean="0">
                <a:solidFill>
                  <a:schemeClr val="tx1"/>
                </a:solidFill>
              </a:rPr>
            </a:br>
            <a:endParaRPr lang="en-US" sz="2300" dirty="0" smtClean="0"/>
          </a:p>
          <a:p>
            <a:endParaRPr lang="en-US" dirty="0" smtClean="0"/>
          </a:p>
          <a:p>
            <a:endParaRPr lang="en-US" dirty="0"/>
          </a:p>
          <a:p>
            <a:endParaRPr lang="en-US" dirty="0" smtClean="0"/>
          </a:p>
          <a:p>
            <a:endParaRPr lang="en-US" dirty="0"/>
          </a:p>
          <a:p>
            <a:endParaRPr lang="en-GB" dirty="0"/>
          </a:p>
        </p:txBody>
      </p:sp>
      <p:sp>
        <p:nvSpPr>
          <p:cNvPr id="6" name="Text Placeholder 5"/>
          <p:cNvSpPr>
            <a:spLocks noGrp="1"/>
          </p:cNvSpPr>
          <p:nvPr>
            <p:ph type="body" sz="quarter" idx="11"/>
          </p:nvPr>
        </p:nvSpPr>
        <p:spPr>
          <a:xfrm flipV="1">
            <a:off x="5313363" y="5621572"/>
            <a:ext cx="6610350" cy="45719"/>
          </a:xfrm>
        </p:spPr>
        <p:txBody>
          <a:bodyPr/>
          <a:lstStyle/>
          <a:p>
            <a:endParaRPr lang="en-GB" dirty="0" smtClean="0"/>
          </a:p>
          <a:p>
            <a:endParaRPr lang="en-GB" dirty="0" smtClean="0"/>
          </a:p>
          <a:p>
            <a:endParaRPr lang="en-GB" dirty="0"/>
          </a:p>
          <a:p>
            <a:endParaRPr lang="en-GB" dirty="0" smtClean="0"/>
          </a:p>
          <a:p>
            <a:endParaRPr lang="en-GB" dirty="0" smtClean="0"/>
          </a:p>
          <a:p>
            <a:endParaRPr lang="en-GB" dirty="0" smtClean="0"/>
          </a:p>
          <a:p>
            <a:endParaRPr lang="en-GB" dirty="0" smtClean="0"/>
          </a:p>
          <a:p>
            <a:endParaRPr lang="en-GB" dirty="0"/>
          </a:p>
        </p:txBody>
      </p:sp>
      <p:pic>
        <p:nvPicPr>
          <p:cNvPr id="4" name="Picture 3"/>
          <p:cNvPicPr>
            <a:picLocks noChangeAspect="1"/>
          </p:cNvPicPr>
          <p:nvPr/>
        </p:nvPicPr>
        <p:blipFill>
          <a:blip r:embed="rId3"/>
          <a:stretch>
            <a:fillRect/>
          </a:stretch>
        </p:blipFill>
        <p:spPr>
          <a:xfrm>
            <a:off x="2964873" y="70868"/>
            <a:ext cx="1496396" cy="1866754"/>
          </a:xfrm>
          <a:prstGeom prst="rect">
            <a:avLst/>
          </a:prstGeom>
        </p:spPr>
      </p:pic>
    </p:spTree>
    <p:extLst>
      <p:ext uri="{BB962C8B-B14F-4D97-AF65-F5344CB8AC3E}">
        <p14:creationId xmlns:p14="http://schemas.microsoft.com/office/powerpoint/2010/main" val="98432155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393902"/>
            <a:ext cx="11847543" cy="5330989"/>
          </a:xfrm>
        </p:spPr>
        <p:txBody>
          <a:bodyPr/>
          <a:lstStyle/>
          <a:p>
            <a:pPr marL="514350" indent="-514350">
              <a:lnSpc>
                <a:spcPct val="100000"/>
              </a:lnSpc>
              <a:buFont typeface="+mj-lt"/>
              <a:buAutoNum type="arabicPeriod"/>
            </a:pPr>
            <a:r>
              <a:rPr lang="en-US" sz="2800" dirty="0" smtClean="0"/>
              <a:t>Introduce </a:t>
            </a:r>
            <a:r>
              <a:rPr lang="en-US" sz="2800" dirty="0"/>
              <a:t>VOI </a:t>
            </a:r>
            <a:r>
              <a:rPr lang="en-US" sz="2800" dirty="0" smtClean="0"/>
              <a:t>analysis</a:t>
            </a:r>
          </a:p>
          <a:p>
            <a:pPr marL="514350" indent="-514350">
              <a:lnSpc>
                <a:spcPct val="100000"/>
              </a:lnSpc>
              <a:buFont typeface="+mj-lt"/>
              <a:buAutoNum type="arabicPeriod"/>
            </a:pPr>
            <a:r>
              <a:rPr lang="en-US" sz="2800" dirty="0" smtClean="0"/>
              <a:t>Explain </a:t>
            </a:r>
            <a:r>
              <a:rPr lang="en-US" sz="2800" dirty="0"/>
              <a:t>why it should be important to </a:t>
            </a:r>
            <a:r>
              <a:rPr lang="en-US" sz="2800" dirty="0" smtClean="0"/>
              <a:t>decision-makers</a:t>
            </a:r>
          </a:p>
          <a:p>
            <a:pPr marL="514350" indent="-514350">
              <a:lnSpc>
                <a:spcPct val="100000"/>
              </a:lnSpc>
              <a:buFont typeface="+mj-lt"/>
              <a:buAutoNum type="arabicPeriod"/>
            </a:pPr>
            <a:r>
              <a:rPr lang="en-US" sz="2800" dirty="0" smtClean="0"/>
              <a:t>Identify </a:t>
            </a:r>
            <a:r>
              <a:rPr lang="en-US" sz="2800" dirty="0"/>
              <a:t>the types of healthcare decisions that can be supported by VOI analysis, as well as its </a:t>
            </a:r>
            <a:r>
              <a:rPr lang="en-US" sz="2800" dirty="0" smtClean="0"/>
              <a:t>limitations</a:t>
            </a:r>
          </a:p>
          <a:p>
            <a:pPr marL="514350" indent="-514350">
              <a:lnSpc>
                <a:spcPct val="100000"/>
              </a:lnSpc>
              <a:buFont typeface="+mj-lt"/>
              <a:buAutoNum type="arabicPeriod"/>
            </a:pPr>
            <a:r>
              <a:rPr lang="en-US" sz="2800" dirty="0" smtClean="0"/>
              <a:t>Describe </a:t>
            </a:r>
            <a:r>
              <a:rPr lang="en-US" sz="2800" dirty="0"/>
              <a:t>how the methods should be used and how the results should be </a:t>
            </a:r>
            <a:r>
              <a:rPr lang="en-US" sz="2800" dirty="0" smtClean="0"/>
              <a:t>interpreted </a:t>
            </a:r>
          </a:p>
          <a:p>
            <a:pPr marL="514350" indent="-514350">
              <a:lnSpc>
                <a:spcPct val="100000"/>
              </a:lnSpc>
              <a:buFont typeface="+mj-lt"/>
              <a:buAutoNum type="arabicPeriod"/>
            </a:pPr>
            <a:r>
              <a:rPr lang="en-US" sz="2800" dirty="0" smtClean="0"/>
              <a:t>Explain </a:t>
            </a:r>
            <a:r>
              <a:rPr lang="en-US" sz="2800" dirty="0"/>
              <a:t>how VOI analysis can support decision-making in different contexts. </a:t>
            </a:r>
            <a:endParaRPr lang="en-US" sz="2800" dirty="0" smtClean="0"/>
          </a:p>
          <a:p>
            <a:pPr marL="0" indent="0">
              <a:lnSpc>
                <a:spcPct val="100000"/>
              </a:lnSpc>
              <a:buNone/>
            </a:pPr>
            <a:r>
              <a:rPr lang="en-US" sz="2800" dirty="0" smtClean="0"/>
              <a:t>The </a:t>
            </a:r>
            <a:r>
              <a:rPr lang="en-US" sz="2800" dirty="0"/>
              <a:t>report does </a:t>
            </a:r>
            <a:r>
              <a:rPr lang="en-US" sz="2800" u="sng" dirty="0"/>
              <a:t>not</a:t>
            </a:r>
            <a:r>
              <a:rPr lang="en-US" sz="2800" dirty="0"/>
              <a:t> provide detail on the costing or grading of evidence from specific studies</a:t>
            </a:r>
            <a:r>
              <a:rPr lang="en-US" sz="2800" dirty="0" smtClean="0"/>
              <a:t>. </a:t>
            </a:r>
            <a:endParaRPr lang="en-US" sz="2800"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7" name="Text Placeholder 4"/>
          <p:cNvSpPr>
            <a:spLocks noGrp="1"/>
          </p:cNvSpPr>
          <p:nvPr>
            <p:ph type="body" sz="quarter" idx="10"/>
          </p:nvPr>
        </p:nvSpPr>
        <p:spPr>
          <a:xfrm>
            <a:off x="309661" y="825024"/>
            <a:ext cx="11723077" cy="568878"/>
          </a:xfrm>
        </p:spPr>
        <p:txBody>
          <a:bodyPr/>
          <a:lstStyle/>
          <a:p>
            <a:r>
              <a:rPr lang="en-US" sz="3200" dirty="0" smtClean="0">
                <a:solidFill>
                  <a:schemeClr val="tx1">
                    <a:lumMod val="75000"/>
                    <a:lumOff val="25000"/>
                  </a:schemeClr>
                </a:solidFill>
              </a:rPr>
              <a:t>Task Force Objectives </a:t>
            </a:r>
          </a:p>
        </p:txBody>
      </p:sp>
    </p:spTree>
    <p:extLst>
      <p:ext uri="{BB962C8B-B14F-4D97-AF65-F5344CB8AC3E}">
        <p14:creationId xmlns:p14="http://schemas.microsoft.com/office/powerpoint/2010/main" val="78283905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Selected Good Practice Recommendations – Report 1</a:t>
            </a:r>
          </a:p>
          <a:p>
            <a:endParaRPr lang="en-US" sz="2800" dirty="0">
              <a:solidFill>
                <a:schemeClr val="tx1">
                  <a:lumMod val="75000"/>
                  <a:lumOff val="25000"/>
                </a:schemeClr>
              </a:solidFill>
            </a:endParaRPr>
          </a:p>
        </p:txBody>
      </p:sp>
      <p:sp>
        <p:nvSpPr>
          <p:cNvPr id="6" name="Text Placeholder 5"/>
          <p:cNvSpPr>
            <a:spLocks noGrp="1"/>
          </p:cNvSpPr>
          <p:nvPr>
            <p:ph type="body" sz="quarter" idx="13"/>
          </p:nvPr>
        </p:nvSpPr>
        <p:spPr>
          <a:xfrm>
            <a:off x="185195" y="1493135"/>
            <a:ext cx="11655705" cy="5231756"/>
          </a:xfrm>
        </p:spPr>
        <p:txBody>
          <a:bodyPr/>
          <a:lstStyle/>
          <a:p>
            <a:pPr marL="457200" indent="-457200">
              <a:lnSpc>
                <a:spcPct val="100000"/>
              </a:lnSpc>
              <a:spcAft>
                <a:spcPts val="600"/>
              </a:spcAft>
              <a:buFont typeface="Arial" panose="020B0604020202020204" pitchFamily="34" charset="0"/>
              <a:buChar char="•"/>
            </a:pPr>
            <a:r>
              <a:rPr lang="en-US" sz="2800" dirty="0">
                <a:latin typeface="Open Sans" panose="020B0606030504020204"/>
              </a:rPr>
              <a:t>For a proper quantitative assessment of uncertainty, which accounts for uncertainty in all parameters simultaneously, a probabilistic analysis of the decision model is required. </a:t>
            </a:r>
            <a:r>
              <a:rPr lang="en-US" sz="2800" dirty="0" smtClean="0">
                <a:latin typeface="Open Sans" panose="020B0606030504020204"/>
              </a:rPr>
              <a:t/>
            </a:r>
            <a:br>
              <a:rPr lang="en-US" sz="2800" dirty="0" smtClean="0">
                <a:latin typeface="Open Sans" panose="020B0606030504020204"/>
              </a:rPr>
            </a:br>
            <a:endParaRPr lang="en-US" sz="2800" dirty="0">
              <a:latin typeface="Open Sans" panose="020B0606030504020204"/>
            </a:endParaRPr>
          </a:p>
          <a:p>
            <a:pPr marL="457200" indent="-457200">
              <a:lnSpc>
                <a:spcPct val="100000"/>
              </a:lnSpc>
              <a:spcAft>
                <a:spcPts val="600"/>
              </a:spcAft>
              <a:buFont typeface="Arial" panose="020B0604020202020204" pitchFamily="34" charset="0"/>
              <a:buChar char="•"/>
            </a:pPr>
            <a:r>
              <a:rPr lang="en-US" sz="2800" dirty="0" smtClean="0">
                <a:latin typeface="Open Sans" panose="020B0606030504020204"/>
              </a:rPr>
              <a:t>The </a:t>
            </a:r>
            <a:r>
              <a:rPr lang="en-US" sz="2800" dirty="0">
                <a:latin typeface="Open Sans" panose="020B0606030504020204"/>
              </a:rPr>
              <a:t>decision model should be determined by the decision problem; NOT simply by data availability. </a:t>
            </a:r>
            <a:r>
              <a:rPr lang="en-US" sz="2800" dirty="0" smtClean="0">
                <a:latin typeface="Open Sans" panose="020B0606030504020204"/>
              </a:rPr>
              <a:t> </a:t>
            </a:r>
          </a:p>
          <a:p>
            <a:pPr marL="960120" lvl="1" indent="-457200">
              <a:lnSpc>
                <a:spcPct val="100000"/>
              </a:lnSpc>
              <a:buFont typeface="Arial" panose="020B0604020202020204" pitchFamily="34" charset="0"/>
              <a:buChar char="•"/>
            </a:pPr>
            <a:r>
              <a:rPr lang="en-US" sz="2400" dirty="0" smtClean="0">
                <a:latin typeface="Open Sans" panose="020B0606030504020204"/>
              </a:rPr>
              <a:t>All current evidence should be considered with the uncertainty appropriately characterized. </a:t>
            </a:r>
          </a:p>
          <a:p>
            <a:pPr marL="960120" lvl="1" indent="-457200">
              <a:lnSpc>
                <a:spcPct val="100000"/>
              </a:lnSpc>
              <a:buFont typeface="Arial" panose="020B0604020202020204" pitchFamily="34" charset="0"/>
              <a:buChar char="•"/>
            </a:pPr>
            <a:r>
              <a:rPr lang="en-US" sz="2400" dirty="0" smtClean="0">
                <a:latin typeface="Open Sans" panose="020B0606030504020204"/>
              </a:rPr>
              <a:t>Parameters </a:t>
            </a:r>
            <a:r>
              <a:rPr lang="en-US" sz="2400" dirty="0">
                <a:latin typeface="Open Sans" panose="020B0606030504020204"/>
              </a:rPr>
              <a:t>should not be excluded due to a lack of data as anything not captured in the model structure or </a:t>
            </a:r>
            <a:r>
              <a:rPr lang="en-US" sz="2400" dirty="0" smtClean="0">
                <a:latin typeface="Open Sans" panose="020B0606030504020204"/>
              </a:rPr>
              <a:t>parameters </a:t>
            </a:r>
            <a:r>
              <a:rPr lang="en-US" sz="2400" dirty="0">
                <a:latin typeface="Open Sans" panose="020B0606030504020204"/>
              </a:rPr>
              <a:t>will not be captured in VOI.</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fld id="{9C5188A2-9321-6042-A206-4A6E154C04BE}" type="slidenum">
              <a:rPr lang="en-US" smtClean="0"/>
              <a:pPr/>
              <a:t>21</a:t>
            </a:fld>
            <a:endParaRPr lang="en-US"/>
          </a:p>
        </p:txBody>
      </p:sp>
    </p:spTree>
    <p:extLst>
      <p:ext uri="{BB962C8B-B14F-4D97-AF65-F5344CB8AC3E}">
        <p14:creationId xmlns:p14="http://schemas.microsoft.com/office/powerpoint/2010/main" val="344751376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493135"/>
            <a:ext cx="11655705" cy="5231756"/>
          </a:xfrm>
        </p:spPr>
        <p:txBody>
          <a:bodyPr/>
          <a:lstStyle/>
          <a:p>
            <a:pPr marL="457200" indent="-457200">
              <a:lnSpc>
                <a:spcPct val="100000"/>
              </a:lnSpc>
              <a:spcAft>
                <a:spcPts val="600"/>
              </a:spcAft>
              <a:buFont typeface="Arial" panose="020B0604020202020204" pitchFamily="34" charset="0"/>
              <a:buChar char="•"/>
            </a:pPr>
            <a:r>
              <a:rPr lang="en-US" sz="2800" dirty="0"/>
              <a:t>The size of the beneficiary population should be calculated based on the prevalent and/or incident cohorts as appropriate given the decision problem. </a:t>
            </a:r>
            <a:endParaRPr lang="en-US" sz="2800" dirty="0" smtClean="0"/>
          </a:p>
          <a:p>
            <a:pPr marL="960120" lvl="1" indent="-457200">
              <a:lnSpc>
                <a:spcPct val="100000"/>
              </a:lnSpc>
              <a:buFont typeface="Arial" panose="020B0604020202020204" pitchFamily="34" charset="0"/>
              <a:buChar char="•"/>
            </a:pPr>
            <a:r>
              <a:rPr lang="en-US" sz="2400" dirty="0" smtClean="0"/>
              <a:t>The </a:t>
            </a:r>
            <a:r>
              <a:rPr lang="en-US" sz="2400" dirty="0"/>
              <a:t>beneficiary population should be reduced by the number of patients to be enrolled in a future study if the decision is delayed to gather more information, as they will generally not benefit from the information yielded. </a:t>
            </a:r>
            <a:endParaRPr lang="en-US" sz="2400" dirty="0" smtClean="0"/>
          </a:p>
          <a:p>
            <a:pPr marL="502920" lvl="1" indent="0">
              <a:lnSpc>
                <a:spcPct val="100000"/>
              </a:lnSpc>
              <a:buNone/>
            </a:pPr>
            <a:endParaRPr lang="en-US" sz="2400" dirty="0" smtClean="0"/>
          </a:p>
          <a:p>
            <a:pPr marL="457200" indent="-457200">
              <a:lnSpc>
                <a:spcPct val="100000"/>
              </a:lnSpc>
              <a:buFont typeface="Arial" panose="020B0604020202020204" pitchFamily="34" charset="0"/>
              <a:buChar char="•"/>
            </a:pPr>
            <a:r>
              <a:rPr lang="en-US" sz="2800" dirty="0"/>
              <a:t>Justification for the effective time horizon should be stated explicitly, and the impact of alternative durations on the VOI results should be explored in a scenario analysis.</a:t>
            </a:r>
          </a:p>
        </p:txBody>
      </p:sp>
      <p:sp>
        <p:nvSpPr>
          <p:cNvPr id="2" name="Slide Number Placeholder 1"/>
          <p:cNvSpPr>
            <a:spLocks noGrp="1"/>
          </p:cNvSpPr>
          <p:nvPr>
            <p:ph type="sldNum" sz="quarter" idx="12"/>
          </p:nvPr>
        </p:nvSpPr>
        <p:spPr/>
        <p:txBody>
          <a:bodyPr/>
          <a:lstStyle/>
          <a:p>
            <a:fld id="{9C5188A2-9321-6042-A206-4A6E154C04BE}" type="slidenum">
              <a:rPr lang="en-US" smtClean="0"/>
              <a:pPr/>
              <a:t>22</a:t>
            </a:fld>
            <a:endParaRPr lang="en-US"/>
          </a:p>
        </p:txBody>
      </p:sp>
      <p:sp>
        <p:nvSpPr>
          <p:cNvPr id="7" name="Text Placeholder 4"/>
          <p:cNvSpPr txBox="1">
            <a:spLocks/>
          </p:cNvSpPr>
          <p:nvPr/>
        </p:nvSpPr>
        <p:spPr>
          <a:xfrm>
            <a:off x="185195" y="915643"/>
            <a:ext cx="11723077" cy="568878"/>
          </a:xfrm>
          <a:prstGeom prst="rect">
            <a:avLst/>
          </a:prstGeom>
        </p:spPr>
        <p:txBody>
          <a:bodyPr/>
          <a:lstStyle>
            <a:lvl1pPr marL="0" indent="0" algn="l" defTabSz="914400" rtl="0" eaLnBrk="1" latinLnBrk="0" hangingPunct="1">
              <a:lnSpc>
                <a:spcPts val="3400"/>
              </a:lnSpc>
              <a:spcBef>
                <a:spcPts val="0"/>
              </a:spcBef>
              <a:buFontTx/>
              <a:buNone/>
              <a:defRPr sz="3000" b="1"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solidFill>
                  <a:schemeClr val="tx1">
                    <a:lumMod val="75000"/>
                    <a:lumOff val="25000"/>
                  </a:schemeClr>
                </a:solidFill>
              </a:rPr>
              <a:t>Selected Good Practice Recommendations – Report 1</a:t>
            </a: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2425041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493135"/>
            <a:ext cx="11847543" cy="5231756"/>
          </a:xfrm>
        </p:spPr>
        <p:txBody>
          <a:bodyPr/>
          <a:lstStyle/>
          <a:p>
            <a:pPr marL="457200" indent="-457200">
              <a:lnSpc>
                <a:spcPct val="100000"/>
              </a:lnSpc>
              <a:buFont typeface="Arial" panose="020B0604020202020204" pitchFamily="34" charset="0"/>
              <a:buChar char="•"/>
            </a:pPr>
            <a:r>
              <a:rPr lang="en-US" sz="2800" dirty="0" smtClean="0"/>
              <a:t>Population EVP(P)I </a:t>
            </a:r>
            <a:r>
              <a:rPr lang="en-US" sz="2800" dirty="0"/>
              <a:t>should be calculated and compared against the costs of research to determine if further research is </a:t>
            </a:r>
            <a:r>
              <a:rPr lang="en-US" sz="2800" dirty="0" smtClean="0"/>
              <a:t>potentially </a:t>
            </a:r>
            <a:r>
              <a:rPr lang="en-US" sz="2800" dirty="0"/>
              <a:t>worthwhile. </a:t>
            </a:r>
            <a:endParaRPr lang="en-US" sz="2800" dirty="0" smtClean="0"/>
          </a:p>
          <a:p>
            <a:pPr marL="457200" indent="-457200">
              <a:lnSpc>
                <a:spcPct val="100000"/>
              </a:lnSpc>
              <a:buFont typeface="Arial" panose="020B0604020202020204" pitchFamily="34" charset="0"/>
              <a:buChar char="•"/>
            </a:pPr>
            <a:r>
              <a:rPr lang="en-US" sz="2800" dirty="0"/>
              <a:t>EVPPI should be undertaken for groups of parameters where it is likely that </a:t>
            </a:r>
            <a:r>
              <a:rPr lang="en-US" sz="2800" dirty="0" smtClean="0"/>
              <a:t>further research would </a:t>
            </a:r>
            <a:r>
              <a:rPr lang="en-US" sz="2800" dirty="0"/>
              <a:t>be informative for the whole group, rather than for </a:t>
            </a:r>
            <a:r>
              <a:rPr lang="en-US" sz="2800" dirty="0" smtClean="0"/>
              <a:t>individual parameters</a:t>
            </a:r>
            <a:r>
              <a:rPr lang="en-US" sz="2800" dirty="0"/>
              <a:t>. </a:t>
            </a:r>
            <a:endParaRPr lang="en-US" sz="2800" dirty="0" smtClean="0"/>
          </a:p>
          <a:p>
            <a:pPr marL="457200" indent="-457200">
              <a:lnSpc>
                <a:spcPct val="100000"/>
              </a:lnSpc>
              <a:buFont typeface="Arial" panose="020B0604020202020204" pitchFamily="34" charset="0"/>
              <a:buChar char="•"/>
            </a:pPr>
            <a:r>
              <a:rPr lang="en-US" sz="2800" dirty="0"/>
              <a:t>EVSI estimates for each proposed study design should be compared to the expected costs of the study to determine if the specific study is valuable. </a:t>
            </a:r>
          </a:p>
          <a:p>
            <a:pPr marL="960120" lvl="1" indent="-457200">
              <a:lnSpc>
                <a:spcPct val="100000"/>
              </a:lnSpc>
              <a:buFont typeface="Arial" panose="020B0604020202020204" pitchFamily="34" charset="0"/>
              <a:buChar char="•"/>
            </a:pPr>
            <a:r>
              <a:rPr lang="en-US" sz="2400" dirty="0"/>
              <a:t>Where the number of proposed study designs is large, optimization methods can be used to identify the study with the greatest Expected Net Benefit of Sampling (ENBS) (Conti and Claxton, 2009).</a:t>
            </a:r>
          </a:p>
          <a:p>
            <a:pPr marL="457200" indent="-457200">
              <a:lnSpc>
                <a:spcPct val="100000"/>
              </a:lnSpc>
              <a:buFont typeface="Arial" panose="020B0604020202020204" pitchFamily="34" charset="0"/>
              <a:buChar char="•"/>
            </a:pPr>
            <a:endParaRPr lang="en-US" sz="2800" dirty="0" smtClean="0"/>
          </a:p>
        </p:txBody>
      </p:sp>
      <p:sp>
        <p:nvSpPr>
          <p:cNvPr id="2" name="Slide Number Placeholder 1"/>
          <p:cNvSpPr>
            <a:spLocks noGrp="1"/>
          </p:cNvSpPr>
          <p:nvPr>
            <p:ph type="sldNum" sz="quarter" idx="12"/>
          </p:nvPr>
        </p:nvSpPr>
        <p:spPr/>
        <p:txBody>
          <a:bodyPr/>
          <a:lstStyle/>
          <a:p>
            <a:fld id="{9C5188A2-9321-6042-A206-4A6E154C04BE}" type="slidenum">
              <a:rPr lang="en-US" smtClean="0"/>
              <a:pPr/>
              <a:t>23</a:t>
            </a:fld>
            <a:endParaRPr lang="en-US"/>
          </a:p>
        </p:txBody>
      </p:sp>
      <p:sp>
        <p:nvSpPr>
          <p:cNvPr id="7" name="Text Placeholder 4"/>
          <p:cNvSpPr>
            <a:spLocks noGrp="1"/>
          </p:cNvSpPr>
          <p:nvPr>
            <p:ph type="body" sz="quarter" idx="10"/>
          </p:nvPr>
        </p:nvSpPr>
        <p:spPr>
          <a:xfrm>
            <a:off x="309661" y="915643"/>
            <a:ext cx="11723077" cy="568878"/>
          </a:xfrm>
        </p:spPr>
        <p:txBody>
          <a:bodyPr/>
          <a:lstStyle/>
          <a:p>
            <a:r>
              <a:rPr lang="en-US" sz="3200" dirty="0" smtClean="0">
                <a:solidFill>
                  <a:schemeClr val="tx1">
                    <a:lumMod val="75000"/>
                    <a:lumOff val="25000"/>
                  </a:schemeClr>
                </a:solidFill>
              </a:rPr>
              <a:t>Selected Good Practice Recommendations – Report 1</a:t>
            </a: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80112788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661531"/>
            <a:ext cx="11655705" cy="5063359"/>
          </a:xfrm>
        </p:spPr>
        <p:txBody>
          <a:bodyPr/>
          <a:lstStyle/>
          <a:p>
            <a:pPr marL="457200" indent="-457200">
              <a:lnSpc>
                <a:spcPct val="100000"/>
              </a:lnSpc>
              <a:buFont typeface="Arial" panose="020B0604020202020204" pitchFamily="34" charset="0"/>
              <a:buChar char="•"/>
            </a:pPr>
            <a:r>
              <a:rPr lang="en-US" sz="2800" dirty="0" smtClean="0"/>
              <a:t>Other </a:t>
            </a:r>
            <a:r>
              <a:rPr lang="en-US" sz="2800" dirty="0"/>
              <a:t>factors with potential relevance to decisions that should be considered in VOI analysis include: </a:t>
            </a:r>
            <a:endParaRPr lang="en-US" sz="2800" dirty="0" smtClean="0"/>
          </a:p>
          <a:p>
            <a:pPr marL="960120" lvl="1" indent="-457200">
              <a:lnSpc>
                <a:spcPct val="100000"/>
              </a:lnSpc>
              <a:buFont typeface="+mj-lt"/>
              <a:buAutoNum type="arabicPeriod"/>
            </a:pPr>
            <a:r>
              <a:rPr lang="en-US" sz="2400" dirty="0" smtClean="0"/>
              <a:t>likelihood </a:t>
            </a:r>
            <a:r>
              <a:rPr lang="en-US" sz="2400" dirty="0"/>
              <a:t>that research will be undertaken if an intervention is generally funded compared with being funded only in the context of </a:t>
            </a:r>
            <a:r>
              <a:rPr lang="en-US" sz="2400" dirty="0" smtClean="0"/>
              <a:t>research </a:t>
            </a:r>
          </a:p>
          <a:p>
            <a:pPr marL="960120" lvl="1" indent="-457200">
              <a:lnSpc>
                <a:spcPct val="100000"/>
              </a:lnSpc>
              <a:buFont typeface="+mj-lt"/>
              <a:buAutoNum type="arabicPeriod"/>
            </a:pPr>
            <a:r>
              <a:rPr lang="en-US" sz="2400" dirty="0" smtClean="0"/>
              <a:t>the </a:t>
            </a:r>
            <a:r>
              <a:rPr lang="en-US" sz="2400" dirty="0"/>
              <a:t>extent of irreversible costs being incurred in delivering a new </a:t>
            </a:r>
            <a:r>
              <a:rPr lang="en-US" sz="2400" dirty="0" smtClean="0"/>
              <a:t>intervention </a:t>
            </a:r>
          </a:p>
          <a:p>
            <a:pPr marL="960120" lvl="1" indent="-457200">
              <a:lnSpc>
                <a:spcPct val="100000"/>
              </a:lnSpc>
              <a:buFont typeface="+mj-lt"/>
              <a:buAutoNum type="arabicPeriod"/>
            </a:pPr>
            <a:r>
              <a:rPr lang="en-US" sz="2400" dirty="0" smtClean="0"/>
              <a:t>whether </a:t>
            </a:r>
            <a:r>
              <a:rPr lang="en-US" sz="2400" dirty="0"/>
              <a:t>other information of relevance is likely to emerge over time. </a:t>
            </a:r>
          </a:p>
        </p:txBody>
      </p:sp>
      <p:sp>
        <p:nvSpPr>
          <p:cNvPr id="2" name="Slide Number Placeholder 1"/>
          <p:cNvSpPr>
            <a:spLocks noGrp="1"/>
          </p:cNvSpPr>
          <p:nvPr>
            <p:ph type="sldNum" sz="quarter" idx="12"/>
          </p:nvPr>
        </p:nvSpPr>
        <p:spPr/>
        <p:txBody>
          <a:bodyPr/>
          <a:lstStyle/>
          <a:p>
            <a:fld id="{9C5188A2-9321-6042-A206-4A6E154C04BE}" type="slidenum">
              <a:rPr lang="en-US" smtClean="0"/>
              <a:pPr/>
              <a:t>24</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Selected Good Practice Recommendations – Report </a:t>
            </a:r>
            <a:r>
              <a:rPr lang="en-US" sz="3200" dirty="0">
                <a:solidFill>
                  <a:schemeClr val="tx1">
                    <a:lumMod val="75000"/>
                    <a:lumOff val="25000"/>
                  </a:schemeClr>
                </a:solidFill>
              </a:rPr>
              <a:t>1</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358938138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smtClean="0"/>
              <a:t>Selected Good Practice Recommendations </a:t>
            </a:r>
            <a:endParaRPr lang="en-US" dirty="0"/>
          </a:p>
        </p:txBody>
      </p:sp>
      <p:sp>
        <p:nvSpPr>
          <p:cNvPr id="3" name="Text Placeholder 2"/>
          <p:cNvSpPr>
            <a:spLocks noGrp="1"/>
          </p:cNvSpPr>
          <p:nvPr>
            <p:ph type="body" sz="quarter" idx="10"/>
          </p:nvPr>
        </p:nvSpPr>
        <p:spPr>
          <a:xfrm>
            <a:off x="445314" y="1442369"/>
            <a:ext cx="3288266" cy="2516021"/>
          </a:xfrm>
        </p:spPr>
        <p:txBody>
          <a:bodyPr/>
          <a:lstStyle/>
          <a:p>
            <a:pPr algn="r"/>
            <a:r>
              <a:rPr lang="en-US" dirty="0" smtClean="0"/>
              <a:t>2.</a:t>
            </a:r>
            <a:r>
              <a:rPr lang="en-US" sz="8000" dirty="0" smtClean="0"/>
              <a:t>2</a:t>
            </a:r>
            <a:endParaRPr lang="en-US" sz="8000" dirty="0"/>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6013442" y="3448237"/>
            <a:ext cx="6610350" cy="372560"/>
          </a:xfrm>
          <a:prstGeom prst="rect">
            <a:avLst/>
          </a:prstGeom>
        </p:spPr>
        <p:txBody>
          <a:bodyPr/>
          <a:lstStyle/>
          <a:p>
            <a:pPr marL="0" indent="0">
              <a:buNone/>
            </a:pPr>
            <a:r>
              <a:rPr lang="en-US" b="1" dirty="0" smtClean="0">
                <a:solidFill>
                  <a:srgbClr val="000421"/>
                </a:solidFill>
                <a:latin typeface="Open Sans"/>
              </a:rPr>
              <a:t>VOI Report 2 – Analytical Methods</a:t>
            </a:r>
          </a:p>
          <a:p>
            <a:pPr marL="0" indent="0">
              <a:buNone/>
            </a:pPr>
            <a:endParaRPr lang="en-US" dirty="0" smtClean="0">
              <a:solidFill>
                <a:srgbClr val="000421"/>
              </a:solidFill>
              <a:latin typeface="Open Sans"/>
            </a:endParaRPr>
          </a:p>
          <a:p>
            <a:pPr marL="0" indent="0">
              <a:buNone/>
            </a:pPr>
            <a:r>
              <a:rPr lang="en-US" b="1" dirty="0" smtClean="0">
                <a:solidFill>
                  <a:srgbClr val="000421"/>
                </a:solidFill>
                <a:latin typeface="Open Sans"/>
              </a:rPr>
              <a:t>Anirban Basu PhD, </a:t>
            </a:r>
            <a:br>
              <a:rPr lang="en-US" b="1" dirty="0" smtClean="0">
                <a:solidFill>
                  <a:srgbClr val="000421"/>
                </a:solidFill>
                <a:latin typeface="Open Sans"/>
              </a:rPr>
            </a:br>
            <a:r>
              <a:rPr lang="en-GB" sz="2300" spc="-100" dirty="0" smtClean="0">
                <a:solidFill>
                  <a:prstClr val="black"/>
                </a:solidFill>
                <a:latin typeface="Open Sans" charset="0"/>
              </a:rPr>
              <a:t>Professor</a:t>
            </a:r>
            <a:r>
              <a:rPr lang="en-GB" sz="2300" spc="-100" dirty="0">
                <a:solidFill>
                  <a:prstClr val="black"/>
                </a:solidFill>
                <a:latin typeface="Open Sans" charset="0"/>
              </a:rPr>
              <a:t>, Department of Pharmacy, </a:t>
            </a:r>
            <a:r>
              <a:rPr lang="en-GB" sz="2300" spc="-100" dirty="0" smtClean="0">
                <a:solidFill>
                  <a:prstClr val="black"/>
                </a:solidFill>
                <a:latin typeface="Open Sans" charset="0"/>
              </a:rPr>
              <a:t/>
            </a:r>
            <a:br>
              <a:rPr lang="en-GB" sz="2300" spc="-100" dirty="0" smtClean="0">
                <a:solidFill>
                  <a:prstClr val="black"/>
                </a:solidFill>
                <a:latin typeface="Open Sans" charset="0"/>
              </a:rPr>
            </a:br>
            <a:r>
              <a:rPr lang="en-GB" sz="2300" spc="-100" dirty="0" smtClean="0">
                <a:solidFill>
                  <a:prstClr val="black"/>
                </a:solidFill>
                <a:latin typeface="Open Sans" charset="0"/>
              </a:rPr>
              <a:t>University </a:t>
            </a:r>
            <a:r>
              <a:rPr lang="en-GB" sz="2300" spc="-100" dirty="0">
                <a:solidFill>
                  <a:prstClr val="black"/>
                </a:solidFill>
                <a:latin typeface="Open Sans" charset="0"/>
              </a:rPr>
              <a:t>of </a:t>
            </a:r>
            <a:r>
              <a:rPr lang="en-GB" sz="2300" spc="-100" dirty="0" smtClean="0">
                <a:solidFill>
                  <a:prstClr val="black"/>
                </a:solidFill>
                <a:latin typeface="Open Sans" charset="0"/>
              </a:rPr>
              <a:t>Washington</a:t>
            </a:r>
            <a:endParaRPr lang="en-US" b="1" dirty="0" smtClean="0">
              <a:solidFill>
                <a:srgbClr val="000421"/>
              </a:solidFill>
              <a:latin typeface="Open Sans"/>
            </a:endParaRPr>
          </a:p>
        </p:txBody>
      </p:sp>
    </p:spTree>
    <p:extLst>
      <p:ext uri="{BB962C8B-B14F-4D97-AF65-F5344CB8AC3E}">
        <p14:creationId xmlns:p14="http://schemas.microsoft.com/office/powerpoint/2010/main" val="400820433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672683"/>
            <a:ext cx="11655705" cy="5052208"/>
          </a:xfrm>
        </p:spPr>
        <p:txBody>
          <a:bodyPr/>
          <a:lstStyle/>
          <a:p>
            <a:pPr marL="457200" indent="-457200">
              <a:lnSpc>
                <a:spcPct val="100000"/>
              </a:lnSpc>
              <a:buFont typeface="Arial" panose="020B0604020202020204" pitchFamily="34" charset="0"/>
              <a:buChar char="•"/>
            </a:pPr>
            <a:r>
              <a:rPr lang="en-US" sz="2800" dirty="0" smtClean="0"/>
              <a:t>Detailed </a:t>
            </a:r>
            <a:r>
              <a:rPr lang="en-US" sz="2800" dirty="0"/>
              <a:t>guidance and emerging good practices on the principal methods required for assessing the value of research to inform a range of </a:t>
            </a:r>
            <a:r>
              <a:rPr lang="en-US" sz="2800" dirty="0" smtClean="0"/>
              <a:t>decisions</a:t>
            </a:r>
            <a:endParaRPr lang="en-US" sz="2800" dirty="0"/>
          </a:p>
          <a:p>
            <a:pPr marL="457200" indent="-457200">
              <a:lnSpc>
                <a:spcPct val="100000"/>
              </a:lnSpc>
              <a:buFont typeface="Arial" panose="020B0604020202020204" pitchFamily="34" charset="0"/>
              <a:buChar char="•"/>
            </a:pPr>
            <a:r>
              <a:rPr lang="en-US" sz="2800" dirty="0"/>
              <a:t>Primary audience for this report are methodologists or analysts who are responsible for undertaking and implementing VOI to support research </a:t>
            </a:r>
            <a:r>
              <a:rPr lang="en-US" sz="2800" dirty="0" smtClean="0"/>
              <a:t>decisions</a:t>
            </a:r>
            <a:endParaRPr lang="en-US" sz="28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26</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Task Force Objectives </a:t>
            </a:r>
          </a:p>
        </p:txBody>
      </p:sp>
    </p:spTree>
    <p:extLst>
      <p:ext uri="{BB962C8B-B14F-4D97-AF65-F5344CB8AC3E}">
        <p14:creationId xmlns:p14="http://schemas.microsoft.com/office/powerpoint/2010/main" val="2710624610"/>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9661" y="1616927"/>
            <a:ext cx="11531239" cy="5107964"/>
          </a:xfrm>
        </p:spPr>
        <p:txBody>
          <a:bodyPr/>
          <a:lstStyle/>
          <a:p>
            <a:pPr marL="514350" indent="-514350">
              <a:lnSpc>
                <a:spcPct val="100000"/>
              </a:lnSpc>
              <a:buFont typeface="+mj-lt"/>
              <a:buAutoNum type="arabicPeriod"/>
            </a:pPr>
            <a:r>
              <a:rPr lang="en-US" sz="2800" dirty="0"/>
              <a:t>g</a:t>
            </a:r>
            <a:r>
              <a:rPr lang="en-US" sz="2800" dirty="0" smtClean="0"/>
              <a:t>uiding </a:t>
            </a:r>
            <a:r>
              <a:rPr lang="en-US" sz="2800" dirty="0"/>
              <a:t>commissioning and research prioritization decisions among competing research priorities; </a:t>
            </a:r>
          </a:p>
          <a:p>
            <a:pPr marL="514350" indent="-514350">
              <a:lnSpc>
                <a:spcPct val="100000"/>
              </a:lnSpc>
              <a:buFont typeface="+mj-lt"/>
              <a:buAutoNum type="arabicPeriod"/>
            </a:pPr>
            <a:r>
              <a:rPr lang="en-US" sz="2800" dirty="0"/>
              <a:t>informing conditional coverage decisions within health technology assessment, where decisions about the reimbursement of technologies can be delayed until research that is needed is mandated; </a:t>
            </a:r>
          </a:p>
          <a:p>
            <a:pPr marL="514350" indent="-514350">
              <a:lnSpc>
                <a:spcPct val="100000"/>
              </a:lnSpc>
              <a:buFont typeface="+mj-lt"/>
              <a:buAutoNum type="arabicPeriod"/>
            </a:pPr>
            <a:r>
              <a:rPr lang="en-US" sz="2800" dirty="0"/>
              <a:t>supporting early development decisions of new pharmaceutical or other medical products; and </a:t>
            </a:r>
          </a:p>
          <a:p>
            <a:pPr marL="514350" indent="-514350">
              <a:lnSpc>
                <a:spcPct val="100000"/>
              </a:lnSpc>
              <a:buFont typeface="+mj-lt"/>
              <a:buAutoNum type="arabicPeriod"/>
            </a:pPr>
            <a:r>
              <a:rPr lang="en-US" sz="2800" dirty="0"/>
              <a:t>identifying research needs and priorities in areas where there is limited evidence and important uncertainties</a:t>
            </a:r>
          </a:p>
          <a:p>
            <a:pPr marL="457200" indent="-457200">
              <a:lnSpc>
                <a:spcPct val="100000"/>
              </a:lnSpc>
              <a:buFont typeface="Arial" panose="020B0604020202020204" pitchFamily="34" charset="0"/>
              <a:buChar char="•"/>
            </a:pPr>
            <a:endParaRPr lang="en-US" sz="28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27</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Decision-making </a:t>
            </a:r>
            <a:r>
              <a:rPr lang="en-US" sz="3200" dirty="0">
                <a:solidFill>
                  <a:schemeClr val="tx1">
                    <a:lumMod val="75000"/>
                    <a:lumOff val="25000"/>
                  </a:schemeClr>
                </a:solidFill>
              </a:rPr>
              <a:t>contexts where VOI helpful</a:t>
            </a:r>
          </a:p>
          <a:p>
            <a:r>
              <a:rPr lang="en-US" sz="3200" dirty="0" smtClean="0">
                <a:solidFill>
                  <a:schemeClr val="tx1">
                    <a:lumMod val="75000"/>
                    <a:lumOff val="25000"/>
                  </a:schemeClr>
                </a:solidFill>
              </a:rPr>
              <a:t> </a:t>
            </a:r>
          </a:p>
        </p:txBody>
      </p:sp>
    </p:spTree>
    <p:extLst>
      <p:ext uri="{BB962C8B-B14F-4D97-AF65-F5344CB8AC3E}">
        <p14:creationId xmlns:p14="http://schemas.microsoft.com/office/powerpoint/2010/main" val="407295633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28</a:t>
            </a:fld>
            <a:endParaRPr lang="en-US"/>
          </a:p>
        </p:txBody>
      </p:sp>
      <p:sp>
        <p:nvSpPr>
          <p:cNvPr id="7" name="Text Placeholder 4"/>
          <p:cNvSpPr>
            <a:spLocks noGrp="1"/>
          </p:cNvSpPr>
          <p:nvPr>
            <p:ph type="body" sz="quarter" idx="10"/>
          </p:nvPr>
        </p:nvSpPr>
        <p:spPr>
          <a:xfrm>
            <a:off x="175846" y="756988"/>
            <a:ext cx="11723077" cy="568878"/>
          </a:xfrm>
        </p:spPr>
        <p:txBody>
          <a:bodyPr/>
          <a:lstStyle/>
          <a:p>
            <a:r>
              <a:rPr lang="en-US" sz="3200" dirty="0" smtClean="0">
                <a:solidFill>
                  <a:schemeClr val="tx1">
                    <a:lumMod val="75000"/>
                    <a:lumOff val="25000"/>
                  </a:schemeClr>
                </a:solidFill>
              </a:rPr>
              <a:t>VOI Calculations &amp; Reporting</a:t>
            </a:r>
          </a:p>
        </p:txBody>
      </p:sp>
      <p:pic>
        <p:nvPicPr>
          <p:cNvPr id="5" name="Picture 4"/>
          <p:cNvPicPr>
            <a:picLocks noChangeAspect="1"/>
          </p:cNvPicPr>
          <p:nvPr/>
        </p:nvPicPr>
        <p:blipFill>
          <a:blip r:embed="rId3"/>
          <a:stretch>
            <a:fillRect/>
          </a:stretch>
        </p:blipFill>
        <p:spPr>
          <a:xfrm>
            <a:off x="1950870" y="1413851"/>
            <a:ext cx="9459453" cy="5401524"/>
          </a:xfrm>
          <a:prstGeom prst="rect">
            <a:avLst/>
          </a:prstGeom>
        </p:spPr>
      </p:pic>
    </p:spTree>
    <p:extLst>
      <p:ext uri="{BB962C8B-B14F-4D97-AF65-F5344CB8AC3E}">
        <p14:creationId xmlns:p14="http://schemas.microsoft.com/office/powerpoint/2010/main" val="58182052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29</a:t>
            </a:fld>
            <a:endParaRPr lang="en-US"/>
          </a:p>
        </p:txBody>
      </p:sp>
      <p:sp>
        <p:nvSpPr>
          <p:cNvPr id="7" name="Text Placeholder 4"/>
          <p:cNvSpPr>
            <a:spLocks noGrp="1"/>
          </p:cNvSpPr>
          <p:nvPr>
            <p:ph type="body" sz="quarter" idx="10"/>
          </p:nvPr>
        </p:nvSpPr>
        <p:spPr>
          <a:xfrm>
            <a:off x="142392" y="779291"/>
            <a:ext cx="11723077" cy="568878"/>
          </a:xfrm>
        </p:spPr>
        <p:txBody>
          <a:bodyPr/>
          <a:lstStyle/>
          <a:p>
            <a:r>
              <a:rPr lang="en-US" sz="3200" dirty="0" smtClean="0">
                <a:solidFill>
                  <a:schemeClr val="tx1">
                    <a:lumMod val="75000"/>
                    <a:lumOff val="25000"/>
                  </a:schemeClr>
                </a:solidFill>
              </a:rPr>
              <a:t>VOI Calculations &amp; Reporting</a:t>
            </a:r>
          </a:p>
        </p:txBody>
      </p:sp>
      <p:pic>
        <p:nvPicPr>
          <p:cNvPr id="4" name="Picture 3"/>
          <p:cNvPicPr>
            <a:picLocks noChangeAspect="1"/>
          </p:cNvPicPr>
          <p:nvPr/>
        </p:nvPicPr>
        <p:blipFill>
          <a:blip r:embed="rId3"/>
          <a:stretch>
            <a:fillRect/>
          </a:stretch>
        </p:blipFill>
        <p:spPr>
          <a:xfrm>
            <a:off x="1436914" y="1164160"/>
            <a:ext cx="9345880" cy="5632390"/>
          </a:xfrm>
          <a:prstGeom prst="rect">
            <a:avLst/>
          </a:prstGeom>
        </p:spPr>
      </p:pic>
    </p:spTree>
    <p:extLst>
      <p:ext uri="{BB962C8B-B14F-4D97-AF65-F5344CB8AC3E}">
        <p14:creationId xmlns:p14="http://schemas.microsoft.com/office/powerpoint/2010/main" val="285364617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1023" y="1018572"/>
            <a:ext cx="12280739" cy="5839427"/>
          </a:xfrm>
        </p:spPr>
        <p:txBody>
          <a:bodyPr/>
          <a:lstStyle/>
          <a:p>
            <a:pPr marL="0" indent="0">
              <a:buNone/>
            </a:pPr>
            <a:r>
              <a:rPr lang="en-US" sz="2400" b="1" dirty="0" smtClean="0">
                <a:solidFill>
                  <a:srgbClr val="35A0CE"/>
                </a:solidFill>
              </a:rPr>
              <a:t>Task Force Members:</a:t>
            </a:r>
          </a:p>
          <a:p>
            <a:pPr>
              <a:lnSpc>
                <a:spcPct val="150000"/>
              </a:lnSpc>
              <a:defRPr/>
            </a:pPr>
            <a:r>
              <a:rPr lang="en-GB" sz="2300" b="1" dirty="0"/>
              <a:t>Claire Rothery, PhD</a:t>
            </a:r>
            <a:r>
              <a:rPr lang="en-GB" sz="2300" dirty="0"/>
              <a:t>, </a:t>
            </a:r>
            <a:r>
              <a:rPr lang="en-GB" sz="2300" b="1" dirty="0">
                <a:solidFill>
                  <a:schemeClr val="accent1">
                    <a:lumMod val="75000"/>
                  </a:schemeClr>
                </a:solidFill>
              </a:rPr>
              <a:t>Co-Chair</a:t>
            </a:r>
            <a:r>
              <a:rPr lang="en-GB" sz="2300" b="1" dirty="0"/>
              <a:t>,</a:t>
            </a:r>
            <a:r>
              <a:rPr lang="en-GB" sz="2300" dirty="0"/>
              <a:t> Senior Research Fellow, University of York, York, England, UK</a:t>
            </a:r>
          </a:p>
          <a:p>
            <a:pPr>
              <a:lnSpc>
                <a:spcPct val="150000"/>
              </a:lnSpc>
              <a:defRPr/>
            </a:pPr>
            <a:r>
              <a:rPr lang="en-GB" sz="2300" b="1" dirty="0"/>
              <a:t>Elisabeth Fenwick, PhD</a:t>
            </a:r>
            <a:r>
              <a:rPr lang="en-GB" sz="2300" dirty="0"/>
              <a:t>, </a:t>
            </a:r>
            <a:r>
              <a:rPr lang="en-GB" sz="2300" b="1" dirty="0">
                <a:solidFill>
                  <a:schemeClr val="accent1">
                    <a:lumMod val="75000"/>
                  </a:schemeClr>
                </a:solidFill>
              </a:rPr>
              <a:t>Co-Chair</a:t>
            </a:r>
            <a:r>
              <a:rPr lang="en-GB" sz="2300" b="1" dirty="0"/>
              <a:t>,</a:t>
            </a:r>
            <a:r>
              <a:rPr lang="en-GB" sz="2300" dirty="0"/>
              <a:t> Senior Principal, Health Economics, ICON plc, Abingdon, UK</a:t>
            </a:r>
          </a:p>
          <a:p>
            <a:pPr>
              <a:lnSpc>
                <a:spcPct val="150000"/>
              </a:lnSpc>
              <a:defRPr/>
            </a:pPr>
            <a:r>
              <a:rPr lang="en-GB" sz="2300" b="1" dirty="0"/>
              <a:t>Anirban Basu, PhD</a:t>
            </a:r>
            <a:r>
              <a:rPr lang="en-GB" sz="2300" dirty="0"/>
              <a:t>, Professor, Department of Pharmacy, University of Washington, Seattle, </a:t>
            </a:r>
            <a:r>
              <a:rPr lang="en-GB" sz="2300" dirty="0" smtClean="0"/>
              <a:t>USA</a:t>
            </a:r>
            <a:endParaRPr lang="en-GB" sz="2300" dirty="0"/>
          </a:p>
          <a:p>
            <a:pPr>
              <a:lnSpc>
                <a:spcPct val="150000"/>
              </a:lnSpc>
              <a:defRPr/>
            </a:pPr>
            <a:r>
              <a:rPr lang="en-GB" sz="2300" b="1" dirty="0"/>
              <a:t>Salah Ghabri, MD, PhD, </a:t>
            </a:r>
            <a:r>
              <a:rPr lang="en-GB" sz="2300" dirty="0"/>
              <a:t>Health Economist, Department of Economic and Public Health Evaluation, Haute </a:t>
            </a:r>
            <a:r>
              <a:rPr lang="en-GB" sz="2300" dirty="0" err="1"/>
              <a:t>Autorité</a:t>
            </a:r>
            <a:r>
              <a:rPr lang="en-GB" sz="2300" dirty="0"/>
              <a:t> de Santé, Paris, France</a:t>
            </a:r>
          </a:p>
          <a:p>
            <a:pPr>
              <a:lnSpc>
                <a:spcPct val="150000"/>
              </a:lnSpc>
              <a:defRPr/>
            </a:pPr>
            <a:r>
              <a:rPr lang="en-GB" sz="2300" b="1" dirty="0"/>
              <a:t>Saskia Knies, PhD, </a:t>
            </a:r>
            <a:r>
              <a:rPr lang="en-GB" sz="2300" b="1" dirty="0" smtClean="0"/>
              <a:t>‎</a:t>
            </a:r>
            <a:r>
              <a:rPr lang="en-GB" sz="2300" dirty="0"/>
              <a:t>S</a:t>
            </a:r>
            <a:r>
              <a:rPr lang="en-GB" sz="2300" dirty="0" smtClean="0"/>
              <a:t>enior </a:t>
            </a:r>
            <a:r>
              <a:rPr lang="en-GB" sz="2300" dirty="0"/>
              <a:t>A</a:t>
            </a:r>
            <a:r>
              <a:rPr lang="en-GB" sz="2300" dirty="0" smtClean="0"/>
              <a:t>dvisor </a:t>
            </a:r>
            <a:r>
              <a:rPr lang="en-GB" sz="2300" dirty="0"/>
              <a:t>P</a:t>
            </a:r>
            <a:r>
              <a:rPr lang="en-GB" sz="2300" dirty="0" smtClean="0"/>
              <a:t>harmacoeconomics </a:t>
            </a:r>
            <a:r>
              <a:rPr lang="en-GB" sz="2300" dirty="0"/>
              <a:t>at National Health Care Institute (Zorginstituut Nederland), Diemen, the Netherlands</a:t>
            </a:r>
            <a:endParaRPr lang="en-US" sz="2300" dirty="0"/>
          </a:p>
          <a:p>
            <a:pPr marL="0" indent="0">
              <a:buNone/>
            </a:pPr>
            <a:endParaRPr lang="en-US"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3</a:t>
            </a:fld>
            <a:endParaRPr lang="en-US"/>
          </a:p>
        </p:txBody>
      </p:sp>
    </p:spTree>
    <p:extLst>
      <p:ext uri="{BB962C8B-B14F-4D97-AF65-F5344CB8AC3E}">
        <p14:creationId xmlns:p14="http://schemas.microsoft.com/office/powerpoint/2010/main" val="165734154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69" y="1"/>
            <a:ext cx="7452732" cy="3958390"/>
          </a:xfrm>
        </p:spPr>
        <p:txBody>
          <a:bodyPr/>
          <a:lstStyle/>
          <a:p>
            <a:r>
              <a:rPr lang="en-US" dirty="0" smtClean="0"/>
              <a:t>Panel Discussion</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3</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4739269" y="871671"/>
            <a:ext cx="7185028" cy="5986329"/>
          </a:xfrm>
          <a:prstGeom prst="rect">
            <a:avLst/>
          </a:prstGeom>
        </p:spPr>
        <p:txBody>
          <a:bodyPr/>
          <a:lstStyle/>
          <a:p>
            <a:pPr marL="0" lvl="0" indent="0">
              <a:buNone/>
            </a:pPr>
            <a:r>
              <a:rPr lang="en-US" sz="2400" dirty="0">
                <a:solidFill>
                  <a:prstClr val="white"/>
                </a:solidFill>
                <a:latin typeface="Open Sans" charset="0"/>
              </a:rPr>
              <a:t>Moderator:</a:t>
            </a:r>
          </a:p>
          <a:p>
            <a:pPr marL="0" lvl="0" indent="0">
              <a:buNone/>
            </a:pPr>
            <a:r>
              <a:rPr lang="en-US" sz="2300" b="1" dirty="0">
                <a:solidFill>
                  <a:prstClr val="black"/>
                </a:solidFill>
                <a:latin typeface="Open Sans" charset="0"/>
              </a:rPr>
              <a:t>Rachael Fleurence, PhD, </a:t>
            </a:r>
            <a:r>
              <a:rPr lang="en-US" sz="2300" dirty="0">
                <a:solidFill>
                  <a:prstClr val="black"/>
                </a:solidFill>
                <a:latin typeface="Open Sans" charset="0"/>
              </a:rPr>
              <a:t>National Evaluation System for Health Technology Coordinating Center (NESTcc), Medical Device Innovation Consortium (MDIC), </a:t>
            </a:r>
            <a:r>
              <a:rPr lang="en-US" sz="2300" dirty="0" smtClean="0">
                <a:solidFill>
                  <a:prstClr val="black"/>
                </a:solidFill>
                <a:latin typeface="Open Sans" charset="0"/>
              </a:rPr>
              <a:t/>
            </a:r>
            <a:br>
              <a:rPr lang="en-US" sz="2300" dirty="0" smtClean="0">
                <a:solidFill>
                  <a:prstClr val="black"/>
                </a:solidFill>
                <a:latin typeface="Open Sans" charset="0"/>
              </a:rPr>
            </a:br>
            <a:r>
              <a:rPr lang="en-US" sz="2300" b="1" dirty="0" smtClean="0">
                <a:solidFill>
                  <a:prstClr val="black"/>
                </a:solidFill>
                <a:latin typeface="Open Sans" charset="0"/>
              </a:rPr>
              <a:t>Anirban </a:t>
            </a:r>
            <a:r>
              <a:rPr lang="en-US" sz="2300" b="1" dirty="0">
                <a:solidFill>
                  <a:prstClr val="black"/>
                </a:solidFill>
                <a:latin typeface="Open Sans" charset="0"/>
              </a:rPr>
              <a:t>Basu, PhD, </a:t>
            </a:r>
            <a:r>
              <a:rPr lang="en-US" sz="2300" dirty="0">
                <a:solidFill>
                  <a:prstClr val="black"/>
                </a:solidFill>
                <a:latin typeface="Open Sans" charset="0"/>
              </a:rPr>
              <a:t>The Comparative Health Outcomes, Policy, and Economics (CHOICE) Institute, University of Washington, </a:t>
            </a:r>
            <a:r>
              <a:rPr lang="en-US" sz="2300" dirty="0" smtClean="0">
                <a:solidFill>
                  <a:prstClr val="black"/>
                </a:solidFill>
                <a:latin typeface="Open Sans" charset="0"/>
              </a:rPr>
              <a:t/>
            </a:r>
            <a:br>
              <a:rPr lang="en-US" sz="2300" dirty="0" smtClean="0">
                <a:solidFill>
                  <a:prstClr val="black"/>
                </a:solidFill>
                <a:latin typeface="Open Sans" charset="0"/>
              </a:rPr>
            </a:br>
            <a:r>
              <a:rPr lang="en-US" sz="2300" b="1" dirty="0" smtClean="0">
                <a:solidFill>
                  <a:prstClr val="black"/>
                </a:solidFill>
                <a:latin typeface="Open Sans" charset="0"/>
              </a:rPr>
              <a:t>James </a:t>
            </a:r>
            <a:r>
              <a:rPr lang="en-US" sz="2300" b="1" dirty="0">
                <a:solidFill>
                  <a:prstClr val="black"/>
                </a:solidFill>
                <a:latin typeface="Open Sans" charset="0"/>
              </a:rPr>
              <a:t>Murray, PhD</a:t>
            </a:r>
            <a:r>
              <a:rPr lang="en-US" sz="2300" dirty="0">
                <a:solidFill>
                  <a:prstClr val="black"/>
                </a:solidFill>
                <a:latin typeface="Open Sans" charset="0"/>
              </a:rPr>
              <a:t>, Global Health Outcomes, Center of Expertise, Eli Lilly and </a:t>
            </a:r>
            <a:r>
              <a:rPr lang="en-US" sz="2300" dirty="0" smtClean="0">
                <a:solidFill>
                  <a:prstClr val="black"/>
                </a:solidFill>
                <a:latin typeface="Open Sans" charset="0"/>
              </a:rPr>
              <a:t>Company</a:t>
            </a:r>
          </a:p>
          <a:p>
            <a:pPr marL="0" lvl="0" indent="0">
              <a:buNone/>
            </a:pPr>
            <a:r>
              <a:rPr lang="en-US" sz="2300" b="1" dirty="0" smtClean="0">
                <a:solidFill>
                  <a:prstClr val="black"/>
                </a:solidFill>
                <a:latin typeface="Open Sans" charset="0"/>
              </a:rPr>
              <a:t>Gillian </a:t>
            </a:r>
            <a:r>
              <a:rPr lang="en-US" sz="2300" b="1" dirty="0">
                <a:solidFill>
                  <a:prstClr val="black"/>
                </a:solidFill>
                <a:latin typeface="Open Sans" charset="0"/>
              </a:rPr>
              <a:t>D Sanders Schmidler</a:t>
            </a:r>
            <a:r>
              <a:rPr lang="en-US" sz="2300" dirty="0">
                <a:solidFill>
                  <a:prstClr val="black"/>
                </a:solidFill>
                <a:latin typeface="Open Sans" charset="0"/>
              </a:rPr>
              <a:t>, </a:t>
            </a:r>
            <a:r>
              <a:rPr lang="en-US" sz="2300" b="1" dirty="0">
                <a:solidFill>
                  <a:prstClr val="black"/>
                </a:solidFill>
                <a:latin typeface="Open Sans" charset="0"/>
              </a:rPr>
              <a:t>PhD, </a:t>
            </a:r>
            <a:r>
              <a:rPr lang="en-US" sz="2300" dirty="0">
                <a:solidFill>
                  <a:prstClr val="black"/>
                </a:solidFill>
                <a:latin typeface="Open Sans" charset="0"/>
              </a:rPr>
              <a:t>The Robert J. Margolis, MD, Center for Health Policy, Duke University, Washington, DC, USA</a:t>
            </a:r>
          </a:p>
          <a:p>
            <a:pPr marL="0" lvl="0" indent="0">
              <a:buNone/>
            </a:pPr>
            <a:r>
              <a:rPr lang="en-US" sz="2300" b="1" dirty="0">
                <a:solidFill>
                  <a:prstClr val="black"/>
                </a:solidFill>
                <a:latin typeface="Open Sans" charset="0"/>
              </a:rPr>
              <a:t>Lotte Steuten, PhD, MSc</a:t>
            </a:r>
            <a:r>
              <a:rPr lang="en-US" sz="2300" dirty="0">
                <a:solidFill>
                  <a:prstClr val="black"/>
                </a:solidFill>
                <a:latin typeface="Open Sans" charset="0"/>
              </a:rPr>
              <a:t>, Fred Hutchinson Cancer Research Center and The Comparative Health Outcomes, Policy, and Economics (CHOICE) Institute, University of </a:t>
            </a:r>
            <a:r>
              <a:rPr lang="en-US" sz="2300" dirty="0" smtClean="0">
                <a:solidFill>
                  <a:prstClr val="black"/>
                </a:solidFill>
                <a:latin typeface="Open Sans" charset="0"/>
              </a:rPr>
              <a:t>Washington </a:t>
            </a:r>
            <a:endParaRPr lang="en-US" sz="2300" dirty="0">
              <a:solidFill>
                <a:prstClr val="black"/>
              </a:solidFill>
              <a:latin typeface="Open Sans" charset="0"/>
            </a:endParaRP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1243045772"/>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9661" y="1851101"/>
            <a:ext cx="11531239" cy="4873789"/>
          </a:xfrm>
        </p:spPr>
        <p:txBody>
          <a:bodyPr/>
          <a:lstStyle/>
          <a:p>
            <a:pPr marL="514350" indent="-514350">
              <a:lnSpc>
                <a:spcPct val="100000"/>
              </a:lnSpc>
              <a:buFont typeface="+mj-lt"/>
              <a:buAutoNum type="arabicPeriod"/>
            </a:pPr>
            <a:r>
              <a:rPr lang="en-US" sz="2800" dirty="0" smtClean="0"/>
              <a:t>How </a:t>
            </a:r>
            <a:r>
              <a:rPr lang="en-US" sz="2800" dirty="0"/>
              <a:t>could/should </a:t>
            </a:r>
            <a:r>
              <a:rPr lang="en-US" sz="2800" dirty="0" smtClean="0"/>
              <a:t>VOI </a:t>
            </a:r>
            <a:r>
              <a:rPr lang="en-US" sz="2800" dirty="0"/>
              <a:t>methods be utilized within current decision-making </a:t>
            </a:r>
            <a:r>
              <a:rPr lang="en-US" sz="2800" dirty="0" smtClean="0"/>
              <a:t>frameworks?</a:t>
            </a:r>
          </a:p>
          <a:p>
            <a:pPr marL="514350" indent="-514350">
              <a:lnSpc>
                <a:spcPct val="100000"/>
              </a:lnSpc>
              <a:buFont typeface="+mj-lt"/>
              <a:buAutoNum type="arabicPeriod"/>
            </a:pPr>
            <a:r>
              <a:rPr lang="en-US" sz="2800" dirty="0" smtClean="0"/>
              <a:t>How </a:t>
            </a:r>
            <a:r>
              <a:rPr lang="en-US" sz="2800" dirty="0"/>
              <a:t>could/should decision-making frameworks be altered to allow greater use of </a:t>
            </a:r>
            <a:r>
              <a:rPr lang="en-US" sz="2800" dirty="0" smtClean="0"/>
              <a:t>VOI?</a:t>
            </a:r>
          </a:p>
          <a:p>
            <a:pPr marL="514350" indent="-514350">
              <a:lnSpc>
                <a:spcPct val="100000"/>
              </a:lnSpc>
              <a:buFont typeface="+mj-lt"/>
              <a:buAutoNum type="arabicPeriod"/>
            </a:pPr>
            <a:r>
              <a:rPr lang="en-US" sz="2800" dirty="0" smtClean="0"/>
              <a:t>What needs to </a:t>
            </a:r>
            <a:r>
              <a:rPr lang="en-US" sz="2800" dirty="0"/>
              <a:t>be done </a:t>
            </a:r>
            <a:r>
              <a:rPr lang="en-US" sz="2800" dirty="0" smtClean="0"/>
              <a:t>to </a:t>
            </a:r>
            <a:r>
              <a:rPr lang="en-US" sz="2800" dirty="0"/>
              <a:t>improve understanding of VOI </a:t>
            </a:r>
            <a:r>
              <a:rPr lang="en-US" sz="2800" dirty="0" smtClean="0"/>
              <a:t>methods?</a:t>
            </a:r>
          </a:p>
          <a:p>
            <a:pPr marL="514350" indent="-514350">
              <a:lnSpc>
                <a:spcPct val="100000"/>
              </a:lnSpc>
              <a:buFont typeface="+mj-lt"/>
              <a:buAutoNum type="arabicPeriod"/>
            </a:pPr>
            <a:r>
              <a:rPr lang="en-US" sz="2800" dirty="0" smtClean="0"/>
              <a:t>How could/should </a:t>
            </a:r>
            <a:r>
              <a:rPr lang="en-US" sz="2800" dirty="0"/>
              <a:t>industry </a:t>
            </a:r>
            <a:r>
              <a:rPr lang="en-US" sz="2800" dirty="0" smtClean="0"/>
              <a:t>use </a:t>
            </a:r>
            <a:r>
              <a:rPr lang="en-US" sz="2800" dirty="0"/>
              <a:t>VOI in stop/go </a:t>
            </a:r>
            <a:r>
              <a:rPr lang="en-US" sz="2800" dirty="0" smtClean="0"/>
              <a:t>decisions</a:t>
            </a:r>
          </a:p>
          <a:p>
            <a:pPr marL="514350" indent="-514350">
              <a:lnSpc>
                <a:spcPct val="100000"/>
              </a:lnSpc>
              <a:buFont typeface="+mj-lt"/>
              <a:buAutoNum type="arabicPeriod"/>
            </a:pPr>
            <a:r>
              <a:rPr lang="en-US" sz="2800" dirty="0" smtClean="0"/>
              <a:t>How best to compare </a:t>
            </a:r>
            <a:r>
              <a:rPr lang="en-US" sz="2800" dirty="0"/>
              <a:t>the value of research to the cost of </a:t>
            </a:r>
            <a:r>
              <a:rPr lang="en-US" sz="2800" dirty="0" smtClean="0"/>
              <a:t>research?</a:t>
            </a:r>
            <a:endParaRPr lang="en-US" sz="2800" dirty="0"/>
          </a:p>
          <a:p>
            <a:pPr marL="457200" indent="-457200">
              <a:lnSpc>
                <a:spcPct val="100000"/>
              </a:lnSpc>
              <a:buFont typeface="Arial" panose="020B0604020202020204" pitchFamily="34" charset="0"/>
              <a:buChar char="•"/>
            </a:pPr>
            <a:endParaRPr lang="en-US" sz="28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31</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Topics for Panel Discussion </a:t>
            </a:r>
            <a:endParaRPr lang="en-US" sz="3200" dirty="0">
              <a:solidFill>
                <a:schemeClr val="tx1">
                  <a:lumMod val="75000"/>
                  <a:lumOff val="25000"/>
                </a:schemeClr>
              </a:solidFill>
            </a:endParaRPr>
          </a:p>
          <a:p>
            <a:endParaRPr lang="en-US" sz="3200" dirty="0" smtClean="0">
              <a:solidFill>
                <a:schemeClr val="tx1">
                  <a:lumMod val="75000"/>
                  <a:lumOff val="25000"/>
                </a:schemeClr>
              </a:solidFill>
            </a:endParaRPr>
          </a:p>
        </p:txBody>
      </p:sp>
    </p:spTree>
    <p:extLst>
      <p:ext uri="{BB962C8B-B14F-4D97-AF65-F5344CB8AC3E}">
        <p14:creationId xmlns:p14="http://schemas.microsoft.com/office/powerpoint/2010/main" val="122706120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32</a:t>
            </a:fld>
            <a:endParaRPr lang="en-US"/>
          </a:p>
        </p:txBody>
      </p:sp>
      <p:sp>
        <p:nvSpPr>
          <p:cNvPr id="3" name="Text Placeholder 2"/>
          <p:cNvSpPr>
            <a:spLocks noGrp="1"/>
          </p:cNvSpPr>
          <p:nvPr>
            <p:ph type="body" sz="quarter" idx="10"/>
          </p:nvPr>
        </p:nvSpPr>
        <p:spPr>
          <a:xfrm>
            <a:off x="222329" y="934199"/>
            <a:ext cx="11144010" cy="1022266"/>
          </a:xfrm>
        </p:spPr>
        <p:txBody>
          <a:bodyPr/>
          <a:lstStyle/>
          <a:p>
            <a:r>
              <a:rPr lang="en-US" dirty="0" smtClean="0">
                <a:solidFill>
                  <a:srgbClr val="35A0CE"/>
                </a:solidFill>
              </a:rPr>
              <a:t>The task force reports will be submitted to </a:t>
            </a:r>
            <a:r>
              <a:rPr lang="en-US" i="1" dirty="0" smtClean="0">
                <a:solidFill>
                  <a:srgbClr val="35A0CE"/>
                </a:solidFill>
              </a:rPr>
              <a:t>Value in Health </a:t>
            </a:r>
            <a:r>
              <a:rPr lang="en-US" dirty="0" smtClean="0">
                <a:solidFill>
                  <a:srgbClr val="35A0CE"/>
                </a:solidFill>
              </a:rPr>
              <a:t>in Summer 2018.  Expected publication is Fall 2018.  </a:t>
            </a:r>
            <a:endParaRPr lang="en-US" dirty="0">
              <a:solidFill>
                <a:srgbClr val="35A0CE"/>
              </a:solidFill>
            </a:endParaRPr>
          </a:p>
        </p:txBody>
      </p:sp>
      <p:pic>
        <p:nvPicPr>
          <p:cNvPr id="4" name="Picture 3"/>
          <p:cNvPicPr>
            <a:picLocks noChangeAspect="1"/>
          </p:cNvPicPr>
          <p:nvPr/>
        </p:nvPicPr>
        <p:blipFill>
          <a:blip r:embed="rId3"/>
          <a:stretch>
            <a:fillRect/>
          </a:stretch>
        </p:blipFill>
        <p:spPr>
          <a:xfrm>
            <a:off x="339819" y="2297152"/>
            <a:ext cx="11947245" cy="3412273"/>
          </a:xfrm>
          <a:prstGeom prst="rect">
            <a:avLst/>
          </a:prstGeom>
        </p:spPr>
      </p:pic>
    </p:spTree>
    <p:extLst>
      <p:ext uri="{BB962C8B-B14F-4D97-AF65-F5344CB8AC3E}">
        <p14:creationId xmlns:p14="http://schemas.microsoft.com/office/powerpoint/2010/main" val="315401977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33</a:t>
            </a:fld>
            <a:endParaRPr lang="en-US"/>
          </a:p>
        </p:txBody>
      </p:sp>
      <p:sp>
        <p:nvSpPr>
          <p:cNvPr id="3" name="Text Placeholder 2"/>
          <p:cNvSpPr>
            <a:spLocks noGrp="1"/>
          </p:cNvSpPr>
          <p:nvPr>
            <p:ph type="body" sz="quarter" idx="10"/>
          </p:nvPr>
        </p:nvSpPr>
        <p:spPr/>
        <p:txBody>
          <a:bodyPr/>
          <a:lstStyle/>
          <a:p>
            <a:endParaRPr lang="en-US" dirty="0"/>
          </a:p>
          <a:p>
            <a:endParaRPr lang="en-US" dirty="0"/>
          </a:p>
        </p:txBody>
      </p:sp>
      <p:sp>
        <p:nvSpPr>
          <p:cNvPr id="4" name="Text Placeholder 3"/>
          <p:cNvSpPr>
            <a:spLocks noGrp="1"/>
          </p:cNvSpPr>
          <p:nvPr>
            <p:ph type="body" sz="quarter" idx="13"/>
          </p:nvPr>
        </p:nvSpPr>
        <p:spPr>
          <a:xfrm>
            <a:off x="401441" y="1370421"/>
            <a:ext cx="11340791" cy="867649"/>
          </a:xfrm>
        </p:spPr>
        <p:txBody>
          <a:bodyPr/>
          <a:lstStyle/>
          <a:p>
            <a:pPr marL="0" indent="0">
              <a:buNone/>
            </a:pPr>
            <a:r>
              <a:rPr lang="en-US" sz="3200" b="1" dirty="0" smtClean="0">
                <a:solidFill>
                  <a:srgbClr val="35A0CE"/>
                </a:solidFill>
              </a:rPr>
              <a:t>VOI Task Force Activities at Upcoming ISPOR Conferences </a:t>
            </a:r>
            <a:endParaRPr lang="en-US" sz="3200" b="1" dirty="0">
              <a:solidFill>
                <a:srgbClr val="35A0CE"/>
              </a:solidFill>
            </a:endParaRPr>
          </a:p>
        </p:txBody>
      </p:sp>
      <p:sp>
        <p:nvSpPr>
          <p:cNvPr id="5" name="Text Placeholder 4"/>
          <p:cNvSpPr>
            <a:spLocks noGrp="1"/>
          </p:cNvSpPr>
          <p:nvPr>
            <p:ph type="body" sz="quarter" idx="14"/>
          </p:nvPr>
        </p:nvSpPr>
        <p:spPr>
          <a:xfrm>
            <a:off x="401440" y="2238070"/>
            <a:ext cx="11418853" cy="3826403"/>
          </a:xfrm>
        </p:spPr>
        <p:txBody>
          <a:bodyPr/>
          <a:lstStyle/>
          <a:p>
            <a:r>
              <a:rPr lang="en-US" sz="2600" b="1" dirty="0" smtClean="0">
                <a:solidFill>
                  <a:schemeClr val="tx1">
                    <a:lumMod val="75000"/>
                    <a:lumOff val="25000"/>
                  </a:schemeClr>
                </a:solidFill>
              </a:rPr>
              <a:t>Short </a:t>
            </a:r>
            <a:r>
              <a:rPr lang="en-US" sz="2600" b="1" dirty="0">
                <a:solidFill>
                  <a:schemeClr val="tx1">
                    <a:lumMod val="75000"/>
                    <a:lumOff val="25000"/>
                  </a:schemeClr>
                </a:solidFill>
              </a:rPr>
              <a:t>Course at ISPOR Europe 2018: </a:t>
            </a:r>
            <a:r>
              <a:rPr lang="en-US" sz="2600" b="1" dirty="0" smtClean="0">
                <a:solidFill>
                  <a:schemeClr val="tx1">
                    <a:lumMod val="75000"/>
                    <a:lumOff val="25000"/>
                  </a:schemeClr>
                </a:solidFill>
              </a:rPr>
              <a:t>Barcelona</a:t>
            </a:r>
          </a:p>
          <a:p>
            <a:r>
              <a:rPr lang="en-US" sz="2600" b="1" dirty="0" smtClean="0">
                <a:solidFill>
                  <a:schemeClr val="tx1">
                    <a:lumMod val="75000"/>
                    <a:lumOff val="25000"/>
                  </a:schemeClr>
                </a:solidFill>
              </a:rPr>
              <a:t>Abstract submission likely for </a:t>
            </a:r>
            <a:r>
              <a:rPr lang="en-US" sz="2600" b="1" dirty="0">
                <a:solidFill>
                  <a:schemeClr val="tx1">
                    <a:lumMod val="75000"/>
                    <a:lumOff val="25000"/>
                  </a:schemeClr>
                </a:solidFill>
              </a:rPr>
              <a:t>ISPOR Europe 2018: Barcelona</a:t>
            </a:r>
          </a:p>
          <a:p>
            <a:pPr marL="0" indent="0">
              <a:buNone/>
            </a:pPr>
            <a:r>
              <a:rPr lang="nl-NL" sz="2400" b="1" u="sng" dirty="0">
                <a:solidFill>
                  <a:schemeClr val="tx1">
                    <a:lumMod val="75000"/>
                    <a:lumOff val="25000"/>
                  </a:schemeClr>
                </a:solidFill>
                <a:hlinkClick r:id="rId2"/>
              </a:rPr>
              <a:t>ISPOR Europe 2018</a:t>
            </a:r>
            <a:r>
              <a:rPr lang="nl-NL" sz="2400" b="1" dirty="0">
                <a:solidFill>
                  <a:schemeClr val="tx1">
                    <a:lumMod val="75000"/>
                    <a:lumOff val="25000"/>
                  </a:schemeClr>
                </a:solidFill>
              </a:rPr>
              <a:t> | Centre de Convencions Internacional de Barcelona, </a:t>
            </a:r>
            <a:r>
              <a:rPr lang="en-US" sz="2400" b="1" dirty="0">
                <a:solidFill>
                  <a:schemeClr val="tx1">
                    <a:lumMod val="75000"/>
                    <a:lumOff val="25000"/>
                  </a:schemeClr>
                </a:solidFill>
              </a:rPr>
              <a:t>Barcelona, Spain (10-14 November 2018) </a:t>
            </a:r>
            <a:br>
              <a:rPr lang="en-US" sz="2400" b="1" dirty="0">
                <a:solidFill>
                  <a:schemeClr val="tx1">
                    <a:lumMod val="75000"/>
                    <a:lumOff val="25000"/>
                  </a:schemeClr>
                </a:solidFill>
              </a:rPr>
            </a:br>
            <a:r>
              <a:rPr lang="en-US" sz="2400" b="1" dirty="0" smtClean="0">
                <a:solidFill>
                  <a:schemeClr val="tx1">
                    <a:lumMod val="75000"/>
                    <a:lumOff val="25000"/>
                  </a:schemeClr>
                </a:solidFill>
              </a:rPr>
              <a:t>Abstract </a:t>
            </a:r>
            <a:r>
              <a:rPr lang="en-US" sz="2400" b="1" dirty="0">
                <a:solidFill>
                  <a:schemeClr val="tx1">
                    <a:lumMod val="75000"/>
                    <a:lumOff val="25000"/>
                  </a:schemeClr>
                </a:solidFill>
              </a:rPr>
              <a:t>Submission Deadline: </a:t>
            </a:r>
            <a:r>
              <a:rPr lang="en-US" sz="2400" b="1" dirty="0">
                <a:solidFill>
                  <a:srgbClr val="C00000"/>
                </a:solidFill>
              </a:rPr>
              <a:t>13 June </a:t>
            </a:r>
            <a:r>
              <a:rPr lang="en-US" sz="2400" b="1" dirty="0" smtClean="0">
                <a:solidFill>
                  <a:srgbClr val="C00000"/>
                </a:solidFill>
              </a:rPr>
              <a:t>2018</a:t>
            </a:r>
            <a:br>
              <a:rPr lang="en-US" sz="2400" b="1" dirty="0" smtClean="0">
                <a:solidFill>
                  <a:srgbClr val="C00000"/>
                </a:solidFill>
              </a:rPr>
            </a:br>
            <a:endParaRPr lang="en-US" sz="2400" b="1" dirty="0">
              <a:solidFill>
                <a:srgbClr val="C00000"/>
              </a:solidFill>
            </a:endParaRPr>
          </a:p>
          <a:p>
            <a:r>
              <a:rPr lang="en-US" sz="2600" b="1" dirty="0" smtClean="0">
                <a:solidFill>
                  <a:schemeClr val="tx1">
                    <a:lumMod val="75000"/>
                    <a:lumOff val="25000"/>
                  </a:schemeClr>
                </a:solidFill>
              </a:rPr>
              <a:t>Workshop at ISPOR Asia Pacific 2018: Tokyo</a:t>
            </a:r>
          </a:p>
          <a:p>
            <a:pPr marL="0" indent="0">
              <a:buNone/>
            </a:pPr>
            <a:r>
              <a:rPr lang="en-US" sz="2400" b="1" dirty="0" smtClean="0">
                <a:solidFill>
                  <a:schemeClr val="tx1">
                    <a:lumMod val="75000"/>
                    <a:lumOff val="25000"/>
                  </a:schemeClr>
                </a:solidFill>
                <a:hlinkClick r:id="rId3"/>
              </a:rPr>
              <a:t>ISPOR Asia Pacific 2018</a:t>
            </a:r>
            <a:r>
              <a:rPr lang="en-US" sz="2400" b="1" dirty="0" smtClean="0">
                <a:solidFill>
                  <a:schemeClr val="tx1">
                    <a:lumMod val="75000"/>
                    <a:lumOff val="25000"/>
                  </a:schemeClr>
                </a:solidFill>
              </a:rPr>
              <a:t> </a:t>
            </a:r>
            <a:r>
              <a:rPr lang="nl-NL" sz="2400" b="1" dirty="0">
                <a:solidFill>
                  <a:schemeClr val="tx1">
                    <a:lumMod val="75000"/>
                    <a:lumOff val="25000"/>
                  </a:schemeClr>
                </a:solidFill>
              </a:rPr>
              <a:t>| Keio Plaza Hotel </a:t>
            </a:r>
            <a:r>
              <a:rPr lang="nl-NL" sz="2400" b="1" dirty="0" smtClean="0">
                <a:solidFill>
                  <a:schemeClr val="tx1">
                    <a:lumMod val="75000"/>
                    <a:lumOff val="25000"/>
                  </a:schemeClr>
                </a:solidFill>
              </a:rPr>
              <a:t>Tokyo, Tokyo, Japan</a:t>
            </a:r>
            <a:br>
              <a:rPr lang="nl-NL" sz="2400" b="1" dirty="0" smtClean="0">
                <a:solidFill>
                  <a:schemeClr val="tx1">
                    <a:lumMod val="75000"/>
                    <a:lumOff val="25000"/>
                  </a:schemeClr>
                </a:solidFill>
              </a:rPr>
            </a:br>
            <a:r>
              <a:rPr lang="en-US" sz="2400" b="1" dirty="0" smtClean="0">
                <a:solidFill>
                  <a:schemeClr val="tx1">
                    <a:lumMod val="75000"/>
                    <a:lumOff val="25000"/>
                  </a:schemeClr>
                </a:solidFill>
              </a:rPr>
              <a:t> </a:t>
            </a:r>
            <a:r>
              <a:rPr lang="en-US" sz="2400" b="1" dirty="0">
                <a:solidFill>
                  <a:schemeClr val="tx1">
                    <a:lumMod val="75000"/>
                    <a:lumOff val="25000"/>
                  </a:schemeClr>
                </a:solidFill>
              </a:rPr>
              <a:t>(10-14 November 2018)  </a:t>
            </a:r>
            <a:br>
              <a:rPr lang="en-US" sz="2400" b="1" dirty="0">
                <a:solidFill>
                  <a:schemeClr val="tx1">
                    <a:lumMod val="75000"/>
                    <a:lumOff val="25000"/>
                  </a:schemeClr>
                </a:solidFill>
              </a:rPr>
            </a:br>
            <a:endParaRPr lang="en-US" sz="2400" b="1" dirty="0" smtClean="0">
              <a:solidFill>
                <a:schemeClr val="tx1">
                  <a:lumMod val="75000"/>
                  <a:lumOff val="25000"/>
                </a:schemeClr>
              </a:solidFill>
            </a:endParaRPr>
          </a:p>
          <a:p>
            <a:endParaRPr lang="en-US" sz="2400" dirty="0">
              <a:solidFill>
                <a:schemeClr val="tx1">
                  <a:lumMod val="75000"/>
                  <a:lumOff val="25000"/>
                </a:schemeClr>
              </a:solidFill>
            </a:endParaRPr>
          </a:p>
          <a:p>
            <a:pPr lvl="0"/>
            <a:endParaRPr lang="en-US" sz="2400" dirty="0">
              <a:solidFill>
                <a:schemeClr val="tx1">
                  <a:lumMod val="75000"/>
                  <a:lumOff val="25000"/>
                </a:schemeClr>
              </a:solidFill>
            </a:endParaRPr>
          </a:p>
          <a:p>
            <a:pPr lvl="0"/>
            <a:endParaRPr lang="en-US" sz="2400" dirty="0">
              <a:solidFill>
                <a:schemeClr val="tx1">
                  <a:lumMod val="75000"/>
                  <a:lumOff val="25000"/>
                </a:schemeClr>
              </a:solidFill>
            </a:endParaRPr>
          </a:p>
        </p:txBody>
      </p:sp>
    </p:spTree>
    <p:extLst>
      <p:ext uri="{BB962C8B-B14F-4D97-AF65-F5344CB8AC3E}">
        <p14:creationId xmlns:p14="http://schemas.microsoft.com/office/powerpoint/2010/main" val="3536622039"/>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34</a:t>
            </a:fld>
            <a:endParaRPr lang="en-US"/>
          </a:p>
        </p:txBody>
      </p:sp>
      <p:sp>
        <p:nvSpPr>
          <p:cNvPr id="3" name="Text Placeholder 2"/>
          <p:cNvSpPr>
            <a:spLocks noGrp="1"/>
          </p:cNvSpPr>
          <p:nvPr>
            <p:ph type="body" sz="quarter" idx="10"/>
          </p:nvPr>
        </p:nvSpPr>
        <p:spPr>
          <a:xfrm>
            <a:off x="0" y="833377"/>
            <a:ext cx="12083969" cy="1123088"/>
          </a:xfrm>
        </p:spPr>
        <p:txBody>
          <a:bodyPr/>
          <a:lstStyle/>
          <a:p>
            <a:r>
              <a:rPr lang="en-US" dirty="0" smtClean="0">
                <a:solidFill>
                  <a:srgbClr val="C00000"/>
                </a:solidFill>
              </a:rPr>
              <a:t>JOIN the VOI review group!  </a:t>
            </a:r>
            <a:br>
              <a:rPr lang="en-US" dirty="0" smtClean="0">
                <a:solidFill>
                  <a:srgbClr val="C00000"/>
                </a:solidFill>
              </a:rPr>
            </a:br>
            <a:r>
              <a:rPr lang="en-US" sz="2800" dirty="0" smtClean="0">
                <a:solidFill>
                  <a:srgbClr val="35A0CE"/>
                </a:solidFill>
              </a:rPr>
              <a:t>Being a member will keep you abreast of future ISPOR VOI activities!  </a:t>
            </a:r>
            <a:endParaRPr lang="en-US" sz="2800" dirty="0">
              <a:solidFill>
                <a:srgbClr val="35A0CE"/>
              </a:solidFil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36607" y="1956465"/>
            <a:ext cx="10532964" cy="4901535"/>
          </a:xfrm>
          <a:prstGeom prst="rect">
            <a:avLst/>
          </a:prstGeom>
          <a:noFill/>
          <a:ln>
            <a:noFill/>
          </a:ln>
        </p:spPr>
      </p:pic>
      <p:sp>
        <p:nvSpPr>
          <p:cNvPr id="10" name="Right Arrow 9"/>
          <p:cNvSpPr/>
          <p:nvPr/>
        </p:nvSpPr>
        <p:spPr>
          <a:xfrm flipH="1">
            <a:off x="7378861" y="2465408"/>
            <a:ext cx="983848" cy="439839"/>
          </a:xfrm>
          <a:prstGeom prst="rightArrow">
            <a:avLst/>
          </a:prstGeom>
          <a:solidFill>
            <a:srgbClr val="95C93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164984625"/>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35</a:t>
            </a:fld>
            <a:endParaRPr lang="en-US"/>
          </a:p>
        </p:txBody>
      </p:sp>
      <p:sp>
        <p:nvSpPr>
          <p:cNvPr id="3" name="Text Placeholder 2"/>
          <p:cNvSpPr>
            <a:spLocks noGrp="1"/>
          </p:cNvSpPr>
          <p:nvPr>
            <p:ph type="body" sz="quarter" idx="10"/>
          </p:nvPr>
        </p:nvSpPr>
        <p:spPr>
          <a:xfrm>
            <a:off x="544009" y="864750"/>
            <a:ext cx="11887200" cy="1022266"/>
          </a:xfrm>
        </p:spPr>
        <p:txBody>
          <a:bodyPr/>
          <a:lstStyle/>
          <a:p>
            <a:r>
              <a:rPr lang="en-US" dirty="0" smtClean="0">
                <a:solidFill>
                  <a:srgbClr val="35A0CE"/>
                </a:solidFill>
              </a:rPr>
              <a:t>Slides are available on the ISPOR 2018 </a:t>
            </a:r>
            <a:r>
              <a:rPr lang="en-US" dirty="0">
                <a:solidFill>
                  <a:srgbClr val="35A0CE"/>
                </a:solidFill>
              </a:rPr>
              <a:t>Baltimore </a:t>
            </a:r>
            <a:r>
              <a:rPr lang="en-US" dirty="0" smtClean="0">
                <a:solidFill>
                  <a:srgbClr val="35A0CE"/>
                </a:solidFill>
              </a:rPr>
              <a:t>webpage </a:t>
            </a:r>
            <a:r>
              <a:rPr lang="en-US" dirty="0" smtClean="0">
                <a:hlinkClick r:id="rId3"/>
              </a:rPr>
              <a:t>https</a:t>
            </a:r>
            <a:r>
              <a:rPr lang="en-US" dirty="0">
                <a:hlinkClick r:id="rId3"/>
              </a:rPr>
              <a:t>://</a:t>
            </a:r>
            <a:r>
              <a:rPr lang="en-US" dirty="0" smtClean="0">
                <a:hlinkClick r:id="rId3"/>
              </a:rPr>
              <a:t>www.ispor.org/Event/index/2018Baltimore</a:t>
            </a:r>
            <a:endParaRPr lang="en-US" dirty="0" smtClean="0"/>
          </a:p>
          <a:p>
            <a:endParaRPr lang="en-US" dirty="0"/>
          </a:p>
          <a:p>
            <a:endParaRPr lang="en-US" dirty="0"/>
          </a:p>
        </p:txBody>
      </p:sp>
      <p:pic>
        <p:nvPicPr>
          <p:cNvPr id="7" name="Picture 6">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89006" y="1990845"/>
            <a:ext cx="11517172" cy="4377536"/>
          </a:xfrm>
          <a:prstGeom prst="rect">
            <a:avLst/>
          </a:prstGeom>
          <a:noFill/>
          <a:ln>
            <a:noFill/>
          </a:ln>
        </p:spPr>
      </p:pic>
    </p:spTree>
    <p:extLst>
      <p:ext uri="{BB962C8B-B14F-4D97-AF65-F5344CB8AC3E}">
        <p14:creationId xmlns:p14="http://schemas.microsoft.com/office/powerpoint/2010/main" val="230922077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868100"/>
            <a:ext cx="12083970" cy="5810491"/>
          </a:xfrm>
        </p:spPr>
        <p:txBody>
          <a:bodyPr/>
          <a:lstStyle/>
          <a:p>
            <a:pPr marL="0" indent="0">
              <a:buNone/>
            </a:pPr>
            <a:r>
              <a:rPr lang="en-US" sz="2400" b="1" dirty="0" smtClean="0">
                <a:solidFill>
                  <a:srgbClr val="35A0CE"/>
                </a:solidFill>
              </a:rPr>
              <a:t>Task Force Members continued…</a:t>
            </a:r>
          </a:p>
          <a:p>
            <a:pPr>
              <a:lnSpc>
                <a:spcPct val="150000"/>
              </a:lnSpc>
              <a:defRPr/>
            </a:pPr>
            <a:r>
              <a:rPr lang="en-GB" b="1" dirty="0"/>
              <a:t>Erik Koffijberg, PhD,</a:t>
            </a:r>
            <a:r>
              <a:rPr lang="en-GB" dirty="0"/>
              <a:t> Associate Professor of Health Economics, University of Twente, Enschede, The Netherlands</a:t>
            </a:r>
            <a:endParaRPr lang="en-US" dirty="0"/>
          </a:p>
          <a:p>
            <a:pPr>
              <a:lnSpc>
                <a:spcPct val="150000"/>
              </a:lnSpc>
              <a:defRPr/>
            </a:pPr>
            <a:r>
              <a:rPr lang="en-GB" b="1" dirty="0"/>
              <a:t>James F. Murray, PhD,</a:t>
            </a:r>
            <a:r>
              <a:rPr lang="en-GB" dirty="0"/>
              <a:t> Research Fellow, Global Health Outcomes and Real World Evidence, </a:t>
            </a:r>
            <a:r>
              <a:rPr lang="en-GB" dirty="0" err="1"/>
              <a:t>Center</a:t>
            </a:r>
            <a:r>
              <a:rPr lang="en-GB" dirty="0"/>
              <a:t> of Expertise, Eli Lilly and Company, Indianapolis, USA</a:t>
            </a:r>
            <a:endParaRPr lang="en-US" dirty="0"/>
          </a:p>
          <a:p>
            <a:pPr>
              <a:lnSpc>
                <a:spcPct val="150000"/>
              </a:lnSpc>
              <a:defRPr/>
            </a:pPr>
            <a:r>
              <a:rPr lang="en-GB" b="1" dirty="0"/>
              <a:t>Gillian D. Sanders Schmidler, PhD</a:t>
            </a:r>
            <a:r>
              <a:rPr lang="en-GB" dirty="0"/>
              <a:t>, Associate Professor of Medicine and of Biostatistics and Bioinformatics, Duke Clinical Research Institute, Duke University, Durham, NC, USA </a:t>
            </a:r>
          </a:p>
          <a:p>
            <a:pPr>
              <a:lnSpc>
                <a:spcPct val="150000"/>
              </a:lnSpc>
              <a:defRPr/>
            </a:pPr>
            <a:r>
              <a:rPr lang="en-GB" b="1" dirty="0"/>
              <a:t>Lotte M.G. Steuten, PhD,</a:t>
            </a:r>
            <a:r>
              <a:rPr lang="en-GB" dirty="0"/>
              <a:t> Associate </a:t>
            </a:r>
            <a:r>
              <a:rPr lang="en-GB" dirty="0" smtClean="0"/>
              <a:t>Member/Professor</a:t>
            </a:r>
            <a:r>
              <a:rPr lang="en-GB" dirty="0"/>
              <a:t>, Fred Hutch – HICOR / University of Washington – </a:t>
            </a:r>
            <a:r>
              <a:rPr lang="en-GB" dirty="0" smtClean="0"/>
              <a:t>Department of Pharmacy, </a:t>
            </a:r>
            <a:r>
              <a:rPr lang="en-GB" dirty="0"/>
              <a:t>Seattle</a:t>
            </a:r>
            <a:r>
              <a:rPr lang="en-GB" dirty="0" smtClean="0"/>
              <a:t>, </a:t>
            </a:r>
            <a:r>
              <a:rPr lang="en-GB" dirty="0"/>
              <a:t>USA</a:t>
            </a:r>
          </a:p>
          <a:p>
            <a:pPr>
              <a:lnSpc>
                <a:spcPct val="150000"/>
              </a:lnSpc>
              <a:defRPr/>
            </a:pPr>
            <a:r>
              <a:rPr lang="en-GB" b="1" dirty="0"/>
              <a:t>Mark Strong, PhD</a:t>
            </a:r>
            <a:r>
              <a:rPr lang="en-GB" dirty="0"/>
              <a:t>, Section Director, Public Health, University of Sheffield, Sheffield, England, UK </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4</a:t>
            </a:fld>
            <a:endParaRPr lang="en-US"/>
          </a:p>
        </p:txBody>
      </p:sp>
    </p:spTree>
    <p:extLst>
      <p:ext uri="{BB962C8B-B14F-4D97-AF65-F5344CB8AC3E}">
        <p14:creationId xmlns:p14="http://schemas.microsoft.com/office/powerpoint/2010/main" val="172206782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Recent examples of VOI </a:t>
            </a:r>
          </a:p>
          <a:p>
            <a:endParaRPr lang="en-US" sz="28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7" name="Picture 6"/>
          <p:cNvPicPr>
            <a:picLocks noChangeAspect="1"/>
          </p:cNvPicPr>
          <p:nvPr/>
        </p:nvPicPr>
        <p:blipFill>
          <a:blip r:embed="rId3"/>
          <a:stretch>
            <a:fillRect/>
          </a:stretch>
        </p:blipFill>
        <p:spPr>
          <a:xfrm>
            <a:off x="286008" y="1576468"/>
            <a:ext cx="5809992" cy="1731414"/>
          </a:xfrm>
          <a:prstGeom prst="rect">
            <a:avLst/>
          </a:prstGeom>
        </p:spPr>
      </p:pic>
      <p:pic>
        <p:nvPicPr>
          <p:cNvPr id="8" name="Picture 7"/>
          <p:cNvPicPr>
            <a:picLocks noChangeAspect="1"/>
          </p:cNvPicPr>
          <p:nvPr/>
        </p:nvPicPr>
        <p:blipFill>
          <a:blip r:embed="rId4"/>
          <a:stretch>
            <a:fillRect/>
          </a:stretch>
        </p:blipFill>
        <p:spPr>
          <a:xfrm>
            <a:off x="372764" y="3066509"/>
            <a:ext cx="4737003" cy="2097206"/>
          </a:xfrm>
          <a:prstGeom prst="rect">
            <a:avLst/>
          </a:prstGeom>
        </p:spPr>
      </p:pic>
      <p:pic>
        <p:nvPicPr>
          <p:cNvPr id="9" name="Picture 8"/>
          <p:cNvPicPr>
            <a:picLocks noChangeAspect="1"/>
          </p:cNvPicPr>
          <p:nvPr/>
        </p:nvPicPr>
        <p:blipFill>
          <a:blip r:embed="rId5"/>
          <a:stretch>
            <a:fillRect/>
          </a:stretch>
        </p:blipFill>
        <p:spPr>
          <a:xfrm>
            <a:off x="8482634" y="3681465"/>
            <a:ext cx="3414056" cy="1469263"/>
          </a:xfrm>
          <a:prstGeom prst="rect">
            <a:avLst/>
          </a:prstGeom>
        </p:spPr>
      </p:pic>
      <p:sp>
        <p:nvSpPr>
          <p:cNvPr id="10" name="Rectangle 9"/>
          <p:cNvSpPr>
            <a:spLocks noChangeArrowheads="1"/>
          </p:cNvSpPr>
          <p:nvPr/>
        </p:nvSpPr>
        <p:spPr bwMode="auto">
          <a:xfrm rot="20750918">
            <a:off x="6699699" y="1557643"/>
            <a:ext cx="4572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GB" altLang="en-US" dirty="0"/>
              <a:t>“EVPI per patient would be €204 at a €20,000 threshold value of society's willingness to pay for one quality-adjusted life-year. Given a future population of 30,400 individuals, total EVPI would be €6.19 million.”</a:t>
            </a:r>
          </a:p>
          <a:p>
            <a:pPr eaLnBrk="1" hangingPunct="1"/>
            <a:r>
              <a:rPr lang="en-GB" altLang="en-US" sz="1100" dirty="0">
                <a:hlinkClick r:id="rId6"/>
              </a:rPr>
              <a:t>Bartha, Davidson, </a:t>
            </a:r>
            <a:r>
              <a:rPr lang="en-GB" altLang="en-US" sz="1100" dirty="0" err="1">
                <a:hlinkClick r:id="rId6"/>
              </a:rPr>
              <a:t>Brodtkorn</a:t>
            </a:r>
            <a:r>
              <a:rPr lang="en-GB" altLang="en-US" sz="1100" dirty="0">
                <a:hlinkClick r:id="rId6"/>
              </a:rPr>
              <a:t>, </a:t>
            </a:r>
            <a:r>
              <a:rPr lang="en-GB" altLang="en-US" sz="1100" dirty="0" err="1">
                <a:hlinkClick r:id="rId6"/>
              </a:rPr>
              <a:t>Carlsson</a:t>
            </a:r>
            <a:r>
              <a:rPr lang="en-GB" altLang="en-US" sz="1100" dirty="0">
                <a:hlinkClick r:id="rId6"/>
              </a:rPr>
              <a:t>, </a:t>
            </a:r>
            <a:r>
              <a:rPr lang="en-GB" altLang="en-US" sz="1100" dirty="0" err="1">
                <a:hlinkClick r:id="rId6"/>
              </a:rPr>
              <a:t>Kalman</a:t>
            </a:r>
            <a:r>
              <a:rPr lang="en-GB" altLang="en-US" sz="1100" dirty="0">
                <a:hlinkClick r:id="rId6"/>
              </a:rPr>
              <a:t>. Trials. 2013</a:t>
            </a:r>
            <a:endParaRPr lang="en-GB" altLang="en-US" sz="1100" dirty="0"/>
          </a:p>
        </p:txBody>
      </p:sp>
      <p:sp>
        <p:nvSpPr>
          <p:cNvPr id="11" name="Rectangle 10"/>
          <p:cNvSpPr>
            <a:spLocks noChangeArrowheads="1"/>
          </p:cNvSpPr>
          <p:nvPr/>
        </p:nvSpPr>
        <p:spPr bwMode="auto">
          <a:xfrm rot="257436">
            <a:off x="3012431" y="5162225"/>
            <a:ext cx="71104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GB" altLang="en-US" dirty="0"/>
              <a:t>The expected value of perfect information (EVPI) associated with this decision is substantial (6.9 million pounds for the 20/40 model and 14.5 million pounds for the 20/80 model), with a sizeable EVPI associated with the effect of PDT on quality of life. </a:t>
            </a:r>
          </a:p>
          <a:p>
            <a:pPr eaLnBrk="1" hangingPunct="1"/>
            <a:r>
              <a:rPr lang="en-GB" altLang="en-US" sz="1100" dirty="0" err="1">
                <a:hlinkClick r:id="rId7"/>
              </a:rPr>
              <a:t>Bojke</a:t>
            </a:r>
            <a:r>
              <a:rPr lang="en-GB" altLang="en-US" sz="1100" dirty="0">
                <a:hlinkClick r:id="rId7"/>
              </a:rPr>
              <a:t>, Claxton, </a:t>
            </a:r>
            <a:r>
              <a:rPr lang="en-GB" altLang="en-US" sz="1100" dirty="0" err="1">
                <a:hlinkClick r:id="rId7"/>
              </a:rPr>
              <a:t>Sculpher</a:t>
            </a:r>
            <a:r>
              <a:rPr lang="en-GB" altLang="en-US" sz="1100" dirty="0">
                <a:hlinkClick r:id="rId7"/>
              </a:rPr>
              <a:t>, Palmer. Med </a:t>
            </a:r>
            <a:r>
              <a:rPr lang="en-GB" altLang="en-US" sz="1100" dirty="0" err="1">
                <a:hlinkClick r:id="rId7"/>
              </a:rPr>
              <a:t>Decis</a:t>
            </a:r>
            <a:r>
              <a:rPr lang="en-GB" altLang="en-US" sz="1100" dirty="0">
                <a:hlinkClick r:id="rId7"/>
              </a:rPr>
              <a:t> Making, 2008</a:t>
            </a:r>
            <a:endParaRPr lang="en-GB" altLang="en-US" sz="1100" dirty="0"/>
          </a:p>
        </p:txBody>
      </p:sp>
    </p:spTree>
    <p:extLst>
      <p:ext uri="{BB962C8B-B14F-4D97-AF65-F5344CB8AC3E}">
        <p14:creationId xmlns:p14="http://schemas.microsoft.com/office/powerpoint/2010/main" val="3448399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0-#ppt_w/2"/>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000" fill="hold"/>
                                        <p:tgtEl>
                                          <p:spTgt spid="11"/>
                                        </p:tgtEl>
                                        <p:attrNameLst>
                                          <p:attrName>ppt_x</p:attrName>
                                        </p:attrNameLst>
                                      </p:cBhvr>
                                      <p:tavLst>
                                        <p:tav tm="0">
                                          <p:val>
                                            <p:strVal val="#ppt_x"/>
                                          </p:val>
                                        </p:tav>
                                        <p:tav tm="100000">
                                          <p:val>
                                            <p:strVal val="#ppt_x"/>
                                          </p:val>
                                        </p:tav>
                                      </p:tavLst>
                                    </p:anim>
                                    <p:anim calcmode="lin" valueType="num">
                                      <p:cBhvr additive="base">
                                        <p:cTn id="13"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Task Force </a:t>
            </a:r>
            <a:r>
              <a:rPr lang="en-US" sz="3200" dirty="0">
                <a:solidFill>
                  <a:schemeClr val="tx1">
                    <a:lumMod val="75000"/>
                    <a:lumOff val="25000"/>
                  </a:schemeClr>
                </a:solidFill>
              </a:rPr>
              <a:t>Objectives</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
        <p:nvSpPr>
          <p:cNvPr id="6" name="Text Placeholder 5"/>
          <p:cNvSpPr>
            <a:spLocks noGrp="1"/>
          </p:cNvSpPr>
          <p:nvPr>
            <p:ph type="body" sz="quarter" idx="13"/>
          </p:nvPr>
        </p:nvSpPr>
        <p:spPr>
          <a:xfrm>
            <a:off x="309661" y="1683833"/>
            <a:ext cx="11531239" cy="5041057"/>
          </a:xfrm>
        </p:spPr>
        <p:txBody>
          <a:bodyPr/>
          <a:lstStyle/>
          <a:p>
            <a:pPr marL="0" indent="0">
              <a:lnSpc>
                <a:spcPct val="100000"/>
              </a:lnSpc>
              <a:spcAft>
                <a:spcPts val="600"/>
              </a:spcAft>
              <a:buNone/>
            </a:pPr>
            <a:r>
              <a:rPr lang="en-US" sz="2800" dirty="0" smtClean="0">
                <a:latin typeface="Open Sans" panose="020B0606030504020204"/>
              </a:rPr>
              <a:t>Develop </a:t>
            </a:r>
            <a:r>
              <a:rPr lang="en-US" sz="2800" dirty="0">
                <a:latin typeface="Open Sans" panose="020B0606030504020204"/>
              </a:rPr>
              <a:t>good practice guidance for VOI analysis methods to: </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Characterize uncertainty and perform VOI </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Aid in presentation and interpretation of VOI results</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Reduce barriers to VOI implementation</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Improve patient and health system performance outcomes</a:t>
            </a:r>
          </a:p>
          <a:p>
            <a:pPr marL="0" indent="0">
              <a:lnSpc>
                <a:spcPct val="100000"/>
              </a:lnSpc>
              <a:spcAft>
                <a:spcPts val="600"/>
              </a:spcAft>
              <a:buNone/>
            </a:pPr>
            <a:endParaRPr lang="en-US" sz="2800" dirty="0">
              <a:latin typeface="Open Sans" panose="020B0606030504020204"/>
            </a:endParaRPr>
          </a:p>
          <a:p>
            <a:pPr marL="0" indent="0">
              <a:lnSpc>
                <a:spcPct val="100000"/>
              </a:lnSpc>
              <a:spcAft>
                <a:spcPts val="600"/>
              </a:spcAft>
              <a:buNone/>
            </a:pPr>
            <a:endParaRPr lang="en-US" sz="2000" dirty="0" smtClean="0">
              <a:latin typeface="Open Sans" panose="020B0606030504020204"/>
            </a:endParaRPr>
          </a:p>
          <a:p>
            <a:pPr marL="0" indent="0">
              <a:lnSpc>
                <a:spcPct val="100000"/>
              </a:lnSpc>
              <a:spcAft>
                <a:spcPts val="600"/>
              </a:spcAft>
              <a:buNone/>
            </a:pPr>
            <a:r>
              <a:rPr lang="en-US" sz="2000" dirty="0" smtClean="0">
                <a:latin typeface="Open Sans" panose="020B0606030504020204"/>
              </a:rPr>
              <a:t>The </a:t>
            </a:r>
            <a:r>
              <a:rPr lang="en-US" sz="2000" dirty="0">
                <a:latin typeface="Open Sans" panose="020B0606030504020204"/>
              </a:rPr>
              <a:t>task force will follow directly on from the ISPOR-SMDM Modelling Good Research Practices Task Force on Model Parameter Estimation and Uncertainty (Briggs et al., 2012) and the methods used to address recommendations in the ISPOR Good Practices for Performance-Based Risk-Sharing Arrangements Task Force Report (Garrison et al., 2013).</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105632267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Specific Aims</a:t>
            </a:r>
          </a:p>
          <a:p>
            <a:endParaRPr lang="en-US" sz="2800" dirty="0">
              <a:solidFill>
                <a:schemeClr val="tx1">
                  <a:lumMod val="75000"/>
                  <a:lumOff val="25000"/>
                </a:schemeClr>
              </a:solidFill>
            </a:endParaRPr>
          </a:p>
        </p:txBody>
      </p:sp>
      <p:sp>
        <p:nvSpPr>
          <p:cNvPr id="6" name="Text Placeholder 5"/>
          <p:cNvSpPr>
            <a:spLocks noGrp="1"/>
          </p:cNvSpPr>
          <p:nvPr>
            <p:ph type="body" sz="quarter" idx="13"/>
          </p:nvPr>
        </p:nvSpPr>
        <p:spPr>
          <a:xfrm>
            <a:off x="309661" y="1493135"/>
            <a:ext cx="11531239" cy="5231756"/>
          </a:xfrm>
        </p:spPr>
        <p:txBody>
          <a:bodyPr/>
          <a:lstStyle/>
          <a:p>
            <a:pPr>
              <a:lnSpc>
                <a:spcPct val="100000"/>
              </a:lnSpc>
              <a:spcAft>
                <a:spcPts val="600"/>
              </a:spcAft>
            </a:pPr>
            <a:r>
              <a:rPr lang="en-US" sz="2400" dirty="0" smtClean="0">
                <a:latin typeface="Open Sans" panose="020B0606030504020204"/>
              </a:rPr>
              <a:t>Explain </a:t>
            </a:r>
            <a:r>
              <a:rPr lang="en-US" sz="2400" dirty="0">
                <a:latin typeface="Open Sans" panose="020B0606030504020204"/>
              </a:rPr>
              <a:t>the importance of quantifying uncertainty and the value of further research for research prioritization decisions</a:t>
            </a:r>
          </a:p>
          <a:p>
            <a:pPr>
              <a:lnSpc>
                <a:spcPct val="100000"/>
              </a:lnSpc>
              <a:spcAft>
                <a:spcPts val="600"/>
              </a:spcAft>
            </a:pPr>
            <a:r>
              <a:rPr lang="en-US" sz="2400" dirty="0">
                <a:latin typeface="Open Sans" panose="020B0606030504020204"/>
              </a:rPr>
              <a:t>Develop recommendations to assess when additional evidence is required to reduce uncertainty in decision making</a:t>
            </a:r>
          </a:p>
          <a:p>
            <a:pPr>
              <a:lnSpc>
                <a:spcPct val="100000"/>
              </a:lnSpc>
              <a:spcAft>
                <a:spcPts val="600"/>
              </a:spcAft>
            </a:pPr>
            <a:r>
              <a:rPr lang="en-US" sz="2400" dirty="0">
                <a:latin typeface="Open Sans" panose="020B0606030504020204"/>
              </a:rPr>
              <a:t>Identify key steps and recommendations for good practices of performing, reporting, presenting and interpreting results of VOI analysis</a:t>
            </a:r>
          </a:p>
          <a:p>
            <a:pPr>
              <a:lnSpc>
                <a:spcPct val="100000"/>
              </a:lnSpc>
              <a:spcAft>
                <a:spcPts val="600"/>
              </a:spcAft>
            </a:pPr>
            <a:r>
              <a:rPr lang="en-US" sz="2400" dirty="0">
                <a:latin typeface="Open Sans" panose="020B0606030504020204"/>
              </a:rPr>
              <a:t>Provide clarity on how results of VOI analysis can be embedded into decision making processes </a:t>
            </a:r>
          </a:p>
          <a:p>
            <a:pPr>
              <a:lnSpc>
                <a:spcPct val="100000"/>
              </a:lnSpc>
              <a:spcAft>
                <a:spcPts val="600"/>
              </a:spcAft>
            </a:pPr>
            <a:r>
              <a:rPr lang="en-US" sz="2400" dirty="0">
                <a:latin typeface="Open Sans" panose="020B0606030504020204"/>
              </a:rPr>
              <a:t>Develop recommendations for use of VOI in jurisdictions that do not use cost-effectiveness information </a:t>
            </a:r>
          </a:p>
          <a:p>
            <a:pPr>
              <a:lnSpc>
                <a:spcPct val="100000"/>
              </a:lnSpc>
              <a:spcAft>
                <a:spcPts val="600"/>
              </a:spcAft>
            </a:pPr>
            <a:r>
              <a:rPr lang="en-US" sz="2400" dirty="0">
                <a:latin typeface="Open Sans" panose="020B0606030504020204"/>
              </a:rPr>
              <a:t>Identify areas where continued methodological development in VOI techniques is warranted</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125143065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8</a:t>
            </a:fld>
            <a:endParaRPr lang="en-US"/>
          </a:p>
        </p:txBody>
      </p:sp>
      <p:sp>
        <p:nvSpPr>
          <p:cNvPr id="4" name="Text Placeholder 3"/>
          <p:cNvSpPr>
            <a:spLocks noGrp="1"/>
          </p:cNvSpPr>
          <p:nvPr>
            <p:ph type="body" sz="quarter" idx="13"/>
          </p:nvPr>
        </p:nvSpPr>
        <p:spPr>
          <a:xfrm>
            <a:off x="309660" y="992459"/>
            <a:ext cx="11778261" cy="5375921"/>
          </a:xfrm>
        </p:spPr>
        <p:txBody>
          <a:bodyPr/>
          <a:lstStyle/>
          <a:p>
            <a:pPr marL="0" indent="0" algn="ctr">
              <a:lnSpc>
                <a:spcPct val="100000"/>
              </a:lnSpc>
              <a:spcAft>
                <a:spcPts val="0"/>
              </a:spcAft>
              <a:buNone/>
            </a:pPr>
            <a:r>
              <a:rPr lang="en-US" sz="2800" b="1" dirty="0" smtClean="0">
                <a:solidFill>
                  <a:srgbClr val="35A0CE"/>
                </a:solidFill>
              </a:rPr>
              <a:t>Report 1 – An Introduction </a:t>
            </a:r>
          </a:p>
          <a:p>
            <a:pPr marL="0" indent="0">
              <a:lnSpc>
                <a:spcPct val="100000"/>
              </a:lnSpc>
              <a:spcAft>
                <a:spcPts val="0"/>
              </a:spcAft>
              <a:buNone/>
            </a:pPr>
            <a:endParaRPr lang="en-US" sz="2400" b="1" dirty="0" smtClean="0"/>
          </a:p>
          <a:p>
            <a:pPr marL="0" indent="0">
              <a:lnSpc>
                <a:spcPct val="100000"/>
              </a:lnSpc>
              <a:spcAft>
                <a:spcPts val="0"/>
              </a:spcAft>
              <a:buNone/>
            </a:pPr>
            <a:r>
              <a:rPr lang="en-US" sz="2400" b="1" dirty="0" smtClean="0"/>
              <a:t>Audience</a:t>
            </a:r>
            <a:r>
              <a:rPr lang="en-US" sz="2400" b="1" dirty="0"/>
              <a:t>: </a:t>
            </a:r>
          </a:p>
          <a:p>
            <a:pPr>
              <a:lnSpc>
                <a:spcPct val="100000"/>
              </a:lnSpc>
              <a:spcAft>
                <a:spcPts val="0"/>
              </a:spcAft>
            </a:pPr>
            <a:r>
              <a:rPr lang="en-US" sz="2400" dirty="0"/>
              <a:t>decision makers / health care payers </a:t>
            </a:r>
            <a:endParaRPr lang="en-US" sz="2400" dirty="0" smtClean="0"/>
          </a:p>
          <a:p>
            <a:pPr>
              <a:lnSpc>
                <a:spcPct val="100000"/>
              </a:lnSpc>
              <a:spcAft>
                <a:spcPts val="0"/>
              </a:spcAft>
            </a:pPr>
            <a:r>
              <a:rPr lang="en-US" sz="2400" dirty="0" smtClean="0"/>
              <a:t>stakeholder </a:t>
            </a:r>
            <a:r>
              <a:rPr lang="en-US" sz="2400" dirty="0"/>
              <a:t>groups making research prioritization decisions </a:t>
            </a:r>
            <a:endParaRPr lang="en-US" sz="2400" dirty="0" smtClean="0"/>
          </a:p>
          <a:p>
            <a:pPr marL="0" indent="0">
              <a:lnSpc>
                <a:spcPct val="100000"/>
              </a:lnSpc>
              <a:spcAft>
                <a:spcPts val="0"/>
              </a:spcAft>
              <a:buNone/>
            </a:pPr>
            <a:endParaRPr lang="en-US" sz="2400" dirty="0" smtClean="0"/>
          </a:p>
          <a:p>
            <a:pPr marL="0" indent="0">
              <a:lnSpc>
                <a:spcPct val="100000"/>
              </a:lnSpc>
              <a:spcAft>
                <a:spcPts val="0"/>
              </a:spcAft>
              <a:buNone/>
            </a:pPr>
            <a:r>
              <a:rPr lang="en-US" sz="2400" b="1" dirty="0" smtClean="0"/>
              <a:t>Content</a:t>
            </a:r>
            <a:r>
              <a:rPr lang="en-US" sz="2400" b="1" dirty="0"/>
              <a:t>: </a:t>
            </a:r>
          </a:p>
          <a:p>
            <a:pPr>
              <a:lnSpc>
                <a:spcPct val="100000"/>
              </a:lnSpc>
              <a:spcAft>
                <a:spcPts val="0"/>
              </a:spcAft>
            </a:pPr>
            <a:r>
              <a:rPr lang="en-US" sz="2400" dirty="0" smtClean="0"/>
              <a:t>Role </a:t>
            </a:r>
            <a:r>
              <a:rPr lang="en-US" sz="2400" dirty="0"/>
              <a:t>of VOI analysis</a:t>
            </a:r>
          </a:p>
          <a:p>
            <a:pPr>
              <a:lnSpc>
                <a:spcPct val="100000"/>
              </a:lnSpc>
              <a:spcAft>
                <a:spcPts val="0"/>
              </a:spcAft>
            </a:pPr>
            <a:r>
              <a:rPr lang="en-US" sz="2400" dirty="0"/>
              <a:t>Definition of VOI concepts and terminology                     </a:t>
            </a:r>
          </a:p>
          <a:p>
            <a:pPr>
              <a:lnSpc>
                <a:spcPct val="100000"/>
              </a:lnSpc>
              <a:spcAft>
                <a:spcPts val="0"/>
              </a:spcAft>
            </a:pPr>
            <a:r>
              <a:rPr lang="en-US" sz="2400" dirty="0"/>
              <a:t>Overview of </a:t>
            </a:r>
            <a:r>
              <a:rPr lang="en-US" sz="2400" dirty="0" smtClean="0"/>
              <a:t>steps </a:t>
            </a:r>
            <a:r>
              <a:rPr lang="en-US" sz="2400" dirty="0"/>
              <a:t>to conduct a VOI analysis</a:t>
            </a:r>
          </a:p>
          <a:p>
            <a:pPr>
              <a:lnSpc>
                <a:spcPct val="100000"/>
              </a:lnSpc>
              <a:spcAft>
                <a:spcPts val="0"/>
              </a:spcAft>
            </a:pPr>
            <a:r>
              <a:rPr lang="en-US" sz="2400" dirty="0"/>
              <a:t>Types of healthcare decisions supported by VOI analysis</a:t>
            </a:r>
          </a:p>
          <a:p>
            <a:pPr>
              <a:lnSpc>
                <a:spcPct val="100000"/>
              </a:lnSpc>
              <a:spcAft>
                <a:spcPts val="0"/>
              </a:spcAft>
            </a:pPr>
            <a:r>
              <a:rPr lang="en-US" sz="2400" dirty="0"/>
              <a:t>Implications for research and policy </a:t>
            </a:r>
            <a:r>
              <a:rPr lang="en-US" sz="2400" dirty="0" smtClean="0"/>
              <a:t>decisions with </a:t>
            </a:r>
            <a:r>
              <a:rPr lang="en-US" sz="2400" dirty="0"/>
              <a:t>discussion of/references to examples </a:t>
            </a:r>
          </a:p>
        </p:txBody>
      </p:sp>
    </p:spTree>
    <p:extLst>
      <p:ext uri="{BB962C8B-B14F-4D97-AF65-F5344CB8AC3E}">
        <p14:creationId xmlns:p14="http://schemas.microsoft.com/office/powerpoint/2010/main" val="34878525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9</a:t>
            </a:fld>
            <a:endParaRPr lang="en-US"/>
          </a:p>
        </p:txBody>
      </p:sp>
      <p:sp>
        <p:nvSpPr>
          <p:cNvPr id="5" name="Text Placeholder 4"/>
          <p:cNvSpPr>
            <a:spLocks noGrp="1"/>
          </p:cNvSpPr>
          <p:nvPr>
            <p:ph type="body" sz="quarter" idx="14"/>
          </p:nvPr>
        </p:nvSpPr>
        <p:spPr>
          <a:xfrm>
            <a:off x="309662" y="1025913"/>
            <a:ext cx="11387968" cy="5452946"/>
          </a:xfrm>
        </p:spPr>
        <p:txBody>
          <a:bodyPr/>
          <a:lstStyle/>
          <a:p>
            <a:pPr marL="0" indent="0" algn="ctr">
              <a:lnSpc>
                <a:spcPct val="100000"/>
              </a:lnSpc>
              <a:spcAft>
                <a:spcPts val="0"/>
              </a:spcAft>
              <a:buNone/>
            </a:pPr>
            <a:r>
              <a:rPr lang="en-US" sz="2800" b="1" dirty="0" smtClean="0">
                <a:solidFill>
                  <a:srgbClr val="35A0CE"/>
                </a:solidFill>
              </a:rPr>
              <a:t>Report 2 - </a:t>
            </a:r>
            <a:r>
              <a:rPr lang="en-US" sz="2800" b="1" dirty="0">
                <a:solidFill>
                  <a:srgbClr val="444444"/>
                </a:solidFill>
                <a:latin typeface="Open Sans" panose="020B0606030504020204" pitchFamily="34" charset="0"/>
              </a:rPr>
              <a:t> </a:t>
            </a:r>
            <a:r>
              <a:rPr lang="en-US" sz="2800" b="1" dirty="0">
                <a:solidFill>
                  <a:srgbClr val="35A0CE"/>
                </a:solidFill>
                <a:latin typeface="Open Sans" panose="020B0606030504020204" pitchFamily="34" charset="0"/>
              </a:rPr>
              <a:t>Analytical Methods</a:t>
            </a:r>
            <a:endParaRPr lang="en-US" sz="2800" b="1" dirty="0" smtClean="0">
              <a:solidFill>
                <a:srgbClr val="35A0CE"/>
              </a:solidFill>
            </a:endParaRPr>
          </a:p>
          <a:p>
            <a:pPr marL="0" indent="0">
              <a:lnSpc>
                <a:spcPct val="100000"/>
              </a:lnSpc>
              <a:spcAft>
                <a:spcPts val="0"/>
              </a:spcAft>
              <a:buNone/>
            </a:pPr>
            <a:r>
              <a:rPr lang="en-US" sz="2400" b="1" dirty="0" smtClean="0"/>
              <a:t>Audience</a:t>
            </a:r>
            <a:r>
              <a:rPr lang="en-US" sz="2400" b="1" dirty="0"/>
              <a:t>: </a:t>
            </a:r>
            <a:endParaRPr lang="en-US" sz="2400" b="1" dirty="0" smtClean="0"/>
          </a:p>
          <a:p>
            <a:pPr>
              <a:lnSpc>
                <a:spcPct val="100000"/>
              </a:lnSpc>
              <a:spcAft>
                <a:spcPts val="0"/>
              </a:spcAft>
            </a:pPr>
            <a:r>
              <a:rPr lang="en-US" sz="2400" dirty="0" smtClean="0"/>
              <a:t>methodologists </a:t>
            </a:r>
            <a:r>
              <a:rPr lang="en-US" sz="2400" dirty="0"/>
              <a:t>or analysts </a:t>
            </a:r>
            <a:r>
              <a:rPr lang="en-US" sz="2400" dirty="0" smtClean="0"/>
              <a:t>undertaking </a:t>
            </a:r>
            <a:r>
              <a:rPr lang="en-US" sz="2400" dirty="0"/>
              <a:t>VOI analysis to inform decision making</a:t>
            </a:r>
          </a:p>
          <a:p>
            <a:pPr marL="0" indent="0">
              <a:lnSpc>
                <a:spcPct val="100000"/>
              </a:lnSpc>
              <a:spcAft>
                <a:spcPts val="0"/>
              </a:spcAft>
              <a:buNone/>
            </a:pPr>
            <a:endParaRPr lang="en-US" sz="2400" dirty="0" smtClean="0"/>
          </a:p>
          <a:p>
            <a:pPr marL="0" indent="0">
              <a:lnSpc>
                <a:spcPct val="100000"/>
              </a:lnSpc>
              <a:spcAft>
                <a:spcPts val="0"/>
              </a:spcAft>
              <a:buNone/>
            </a:pPr>
            <a:r>
              <a:rPr lang="en-US" sz="2400" b="1" dirty="0" smtClean="0"/>
              <a:t>Content</a:t>
            </a:r>
            <a:r>
              <a:rPr lang="en-US" sz="2400" b="1" dirty="0"/>
              <a:t>: </a:t>
            </a:r>
          </a:p>
          <a:p>
            <a:pPr>
              <a:lnSpc>
                <a:spcPct val="100000"/>
              </a:lnSpc>
              <a:spcAft>
                <a:spcPts val="0"/>
              </a:spcAft>
            </a:pPr>
            <a:r>
              <a:rPr lang="en-US" sz="2400" dirty="0"/>
              <a:t>Characterizing </a:t>
            </a:r>
            <a:r>
              <a:rPr lang="en-US" sz="2400" dirty="0" smtClean="0"/>
              <a:t>sources </a:t>
            </a:r>
            <a:r>
              <a:rPr lang="en-US" sz="2400" dirty="0"/>
              <a:t>of uncertainty for VOI </a:t>
            </a:r>
          </a:p>
          <a:p>
            <a:pPr>
              <a:lnSpc>
                <a:spcPct val="100000"/>
              </a:lnSpc>
              <a:spcAft>
                <a:spcPts val="0"/>
              </a:spcAft>
            </a:pPr>
            <a:r>
              <a:rPr lang="en-US" sz="2400" dirty="0"/>
              <a:t>Key concepts, definitions and notation of VOI          </a:t>
            </a:r>
          </a:p>
          <a:p>
            <a:pPr>
              <a:lnSpc>
                <a:spcPct val="100000"/>
              </a:lnSpc>
              <a:spcAft>
                <a:spcPts val="0"/>
              </a:spcAft>
            </a:pPr>
            <a:r>
              <a:rPr lang="en-US" sz="2400" dirty="0"/>
              <a:t>Methods for computing </a:t>
            </a:r>
            <a:r>
              <a:rPr lang="en-US" sz="2400" dirty="0" smtClean="0"/>
              <a:t>EVP(P)</a:t>
            </a:r>
            <a:r>
              <a:rPr lang="en-US" sz="2400" dirty="0"/>
              <a:t> </a:t>
            </a:r>
            <a:r>
              <a:rPr lang="en-US" sz="2400" dirty="0" smtClean="0"/>
              <a:t>and </a:t>
            </a:r>
            <a:r>
              <a:rPr lang="en-US" sz="2400" dirty="0"/>
              <a:t>EVSI</a:t>
            </a:r>
          </a:p>
          <a:p>
            <a:pPr>
              <a:lnSpc>
                <a:spcPct val="100000"/>
              </a:lnSpc>
              <a:spcAft>
                <a:spcPts val="0"/>
              </a:spcAft>
            </a:pPr>
            <a:r>
              <a:rPr lang="en-US" sz="2400" dirty="0"/>
              <a:t>Reporting of VOI results</a:t>
            </a:r>
          </a:p>
          <a:p>
            <a:pPr>
              <a:lnSpc>
                <a:spcPct val="100000"/>
              </a:lnSpc>
              <a:spcAft>
                <a:spcPts val="0"/>
              </a:spcAft>
            </a:pPr>
            <a:r>
              <a:rPr lang="en-US" sz="2400" dirty="0"/>
              <a:t>Other considerations</a:t>
            </a:r>
          </a:p>
          <a:p>
            <a:pPr lvl="1">
              <a:lnSpc>
                <a:spcPct val="100000"/>
              </a:lnSpc>
              <a:spcAft>
                <a:spcPts val="0"/>
              </a:spcAft>
            </a:pPr>
            <a:r>
              <a:rPr lang="en-US" sz="2400" dirty="0"/>
              <a:t>minimal modelling describe how to monetize the value of further research </a:t>
            </a:r>
          </a:p>
          <a:p>
            <a:pPr lvl="1">
              <a:lnSpc>
                <a:spcPct val="100000"/>
              </a:lnSpc>
              <a:spcAft>
                <a:spcPts val="0"/>
              </a:spcAft>
            </a:pPr>
            <a:r>
              <a:rPr lang="en-US" sz="2400" dirty="0"/>
              <a:t>relevance of VOI in different contexts</a:t>
            </a:r>
          </a:p>
          <a:p>
            <a:pPr>
              <a:lnSpc>
                <a:spcPct val="100000"/>
              </a:lnSpc>
              <a:spcAft>
                <a:spcPts val="0"/>
              </a:spcAft>
            </a:pPr>
            <a:r>
              <a:rPr lang="en-US" sz="2400" dirty="0"/>
              <a:t>Resources, skills and software</a:t>
            </a:r>
          </a:p>
          <a:p>
            <a:pPr>
              <a:lnSpc>
                <a:spcPct val="100000"/>
              </a:lnSpc>
              <a:spcAft>
                <a:spcPts val="0"/>
              </a:spcAft>
            </a:pPr>
            <a:endParaRPr lang="en-US" dirty="0">
              <a:solidFill>
                <a:srgbClr val="35A0CE"/>
              </a:solidFill>
            </a:endParaRPr>
          </a:p>
        </p:txBody>
      </p:sp>
    </p:spTree>
    <p:extLst>
      <p:ext uri="{BB962C8B-B14F-4D97-AF65-F5344CB8AC3E}">
        <p14:creationId xmlns:p14="http://schemas.microsoft.com/office/powerpoint/2010/main" val="327046195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ISPOR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ecial-Quote Slide">
  <a:themeElements>
    <a:clrScheme name="SPOR PPT 20">
      <a:dk1>
        <a:srgbClr val="000000"/>
      </a:dk1>
      <a:lt1>
        <a:srgbClr val="FFFFFF"/>
      </a:lt1>
      <a:dk2>
        <a:srgbClr val="44546A"/>
      </a:dk2>
      <a:lt2>
        <a:srgbClr val="E7E6E6"/>
      </a:lt2>
      <a:accent1>
        <a:srgbClr val="27AAC4"/>
      </a:accent1>
      <a:accent2>
        <a:srgbClr val="95C93C"/>
      </a:accent2>
      <a:accent3>
        <a:srgbClr val="716658"/>
      </a:accent3>
      <a:accent4>
        <a:srgbClr val="D1D3D3"/>
      </a:accent4>
      <a:accent5>
        <a:srgbClr val="E1A512"/>
      </a:accent5>
      <a:accent6>
        <a:srgbClr val="C73836"/>
      </a:accent6>
      <a:hlink>
        <a:srgbClr val="8E79A8"/>
      </a:hlink>
      <a:folHlink>
        <a:srgbClr val="4376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Custom 2">
      <a:dk1>
        <a:srgbClr val="000000"/>
      </a:dk1>
      <a:lt1>
        <a:srgbClr val="FFFFFF"/>
      </a:lt1>
      <a:dk2>
        <a:srgbClr val="44546A"/>
      </a:dk2>
      <a:lt2>
        <a:srgbClr val="816F99"/>
      </a:lt2>
      <a:accent1>
        <a:srgbClr val="27AAC4"/>
      </a:accent1>
      <a:accent2>
        <a:srgbClr val="95C93C"/>
      </a:accent2>
      <a:accent3>
        <a:srgbClr val="716658"/>
      </a:accent3>
      <a:accent4>
        <a:srgbClr val="D1D3D3"/>
      </a:accent4>
      <a:accent5>
        <a:srgbClr val="D29B10"/>
      </a:accent5>
      <a:accent6>
        <a:srgbClr val="B933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11225</TotalTime>
  <Words>2475</Words>
  <Application>Microsoft Office PowerPoint</Application>
  <PresentationFormat>Widescreen</PresentationFormat>
  <Paragraphs>423</Paragraphs>
  <Slides>35</Slides>
  <Notes>26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35</vt:i4>
      </vt:variant>
    </vt:vector>
  </HeadingPairs>
  <TitlesOfParts>
    <vt:vector size="49" baseType="lpstr">
      <vt:lpstr>Arial</vt:lpstr>
      <vt:lpstr>Calibri</vt:lpstr>
      <vt:lpstr>Open Sans</vt:lpstr>
      <vt:lpstr>Open Sans Semibold</vt:lpstr>
      <vt:lpstr>Oswald Light</vt:lpstr>
      <vt:lpstr>Wingdings</vt:lpstr>
      <vt:lpstr>ISPOR Title</vt:lpstr>
      <vt:lpstr>Standard Body text</vt:lpstr>
      <vt:lpstr>Section Break Slide</vt:lpstr>
      <vt:lpstr>Special-Quote Slide</vt:lpstr>
      <vt:lpstr>BLANK</vt:lpstr>
      <vt:lpstr>1_Standard Body text</vt:lpstr>
      <vt:lpstr>2_Standard Body text</vt:lpstr>
      <vt:lpstr>3_Standard Body text</vt:lpstr>
      <vt:lpstr>Value of Information (VOI) Analysis for Research Decisions: Emerging Good Practices Task Force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VOI?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Good Practice Recommendations </vt:lpstr>
      <vt:lpstr>PowerPoint Presentation</vt:lpstr>
      <vt:lpstr>PowerPoint Presentation</vt:lpstr>
      <vt:lpstr>PowerPoint Presentation</vt:lpstr>
      <vt:lpstr>PowerPoint Presentation</vt:lpstr>
      <vt:lpstr>PowerPoint Presentation</vt:lpstr>
      <vt:lpstr>Selected Good Practice Recommendations </vt:lpstr>
      <vt:lpstr>PowerPoint Presentation</vt:lpstr>
      <vt:lpstr>PowerPoint Presentation</vt:lpstr>
      <vt:lpstr>PowerPoint Presentation</vt:lpstr>
      <vt:lpstr>PowerPoint Presentation</vt:lpstr>
      <vt:lpstr>Panel 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Bernard</dc:creator>
  <cp:lastModifiedBy>Theresa Tesoro</cp:lastModifiedBy>
  <cp:revision>263</cp:revision>
  <cp:lastPrinted>2017-11-02T21:43:36Z</cp:lastPrinted>
  <dcterms:created xsi:type="dcterms:W3CDTF">2017-10-16T18:24:56Z</dcterms:created>
  <dcterms:modified xsi:type="dcterms:W3CDTF">2018-07-27T21:21:29Z</dcterms:modified>
</cp:coreProperties>
</file>