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800" r:id="rId3"/>
    <p:sldMasterId id="2147483832" r:id="rId4"/>
    <p:sldMasterId id="2147483845" r:id="rId5"/>
    <p:sldMasterId id="2147483847" r:id="rId6"/>
    <p:sldMasterId id="2147483866" r:id="rId7"/>
    <p:sldMasterId id="2147483870" r:id="rId8"/>
  </p:sldMasterIdLst>
  <p:notesMasterIdLst>
    <p:notesMasterId r:id="rId74"/>
  </p:notesMasterIdLst>
  <p:handoutMasterIdLst>
    <p:handoutMasterId r:id="rId75"/>
  </p:handoutMasterIdLst>
  <p:sldIdLst>
    <p:sldId id="262" r:id="rId9"/>
    <p:sldId id="370" r:id="rId10"/>
    <p:sldId id="591" r:id="rId11"/>
    <p:sldId id="528" r:id="rId12"/>
    <p:sldId id="492" r:id="rId13"/>
    <p:sldId id="527" r:id="rId14"/>
    <p:sldId id="571" r:id="rId15"/>
    <p:sldId id="536" r:id="rId16"/>
    <p:sldId id="598" r:id="rId17"/>
    <p:sldId id="1212" r:id="rId18"/>
    <p:sldId id="1213" r:id="rId19"/>
    <p:sldId id="593" r:id="rId20"/>
    <p:sldId id="1214" r:id="rId21"/>
    <p:sldId id="599" r:id="rId22"/>
    <p:sldId id="1209" r:id="rId23"/>
    <p:sldId id="313" r:id="rId24"/>
    <p:sldId id="330" r:id="rId25"/>
    <p:sldId id="331" r:id="rId26"/>
    <p:sldId id="323" r:id="rId27"/>
    <p:sldId id="332" r:id="rId28"/>
    <p:sldId id="276" r:id="rId29"/>
    <p:sldId id="1208" r:id="rId30"/>
    <p:sldId id="1210" r:id="rId31"/>
    <p:sldId id="263" r:id="rId32"/>
    <p:sldId id="258" r:id="rId33"/>
    <p:sldId id="259" r:id="rId34"/>
    <p:sldId id="265" r:id="rId35"/>
    <p:sldId id="266" r:id="rId36"/>
    <p:sldId id="267" r:id="rId37"/>
    <p:sldId id="269" r:id="rId38"/>
    <p:sldId id="270" r:id="rId39"/>
    <p:sldId id="1216" r:id="rId40"/>
    <p:sldId id="608" r:id="rId41"/>
    <p:sldId id="594" r:id="rId42"/>
    <p:sldId id="606" r:id="rId43"/>
    <p:sldId id="609" r:id="rId44"/>
    <p:sldId id="605" r:id="rId45"/>
    <p:sldId id="595" r:id="rId46"/>
    <p:sldId id="596" r:id="rId47"/>
    <p:sldId id="597" r:id="rId48"/>
    <p:sldId id="600" r:id="rId49"/>
    <p:sldId id="611" r:id="rId50"/>
    <p:sldId id="612" r:id="rId51"/>
    <p:sldId id="613" r:id="rId52"/>
    <p:sldId id="610" r:id="rId53"/>
    <p:sldId id="1211" r:id="rId54"/>
    <p:sldId id="1199" r:id="rId55"/>
    <p:sldId id="273" r:id="rId56"/>
    <p:sldId id="1200" r:id="rId57"/>
    <p:sldId id="275" r:id="rId58"/>
    <p:sldId id="329" r:id="rId59"/>
    <p:sldId id="334" r:id="rId60"/>
    <p:sldId id="277" r:id="rId61"/>
    <p:sldId id="316" r:id="rId62"/>
    <p:sldId id="317" r:id="rId63"/>
    <p:sldId id="1201" r:id="rId64"/>
    <p:sldId id="521" r:id="rId65"/>
    <p:sldId id="783" r:id="rId66"/>
    <p:sldId id="261" r:id="rId67"/>
    <p:sldId id="272" r:id="rId68"/>
    <p:sldId id="804" r:id="rId69"/>
    <p:sldId id="1202" r:id="rId70"/>
    <p:sldId id="1203" r:id="rId71"/>
    <p:sldId id="1204" r:id="rId72"/>
    <p:sldId id="1205" r:id="rId7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vet, Aurelie" initials="VA" lastIdx="56" clrIdx="0">
    <p:extLst>
      <p:ext uri="{19B8F6BF-5375-455C-9EA6-DF929625EA0E}">
        <p15:presenceInfo xmlns:p15="http://schemas.microsoft.com/office/powerpoint/2012/main" userId="S-1-5-21-137981764-1709787988-231145771-470828" providerId="AD"/>
      </p:ext>
    </p:extLst>
  </p:cmAuthor>
  <p:cmAuthor id="2" name="Costa, Nadia EX1" initials="NCC" lastIdx="23" clrIdx="1">
    <p:extLst>
      <p:ext uri="{19B8F6BF-5375-455C-9EA6-DF929625EA0E}">
        <p15:presenceInfo xmlns:p15="http://schemas.microsoft.com/office/powerpoint/2012/main" userId="Costa, Nadia EX1" providerId="None"/>
      </p:ext>
    </p:extLst>
  </p:cmAuthor>
  <p:cmAuthor id="3" name="Bressolles, Barbara" initials="BB" lastIdx="1" clrIdx="2">
    <p:extLst>
      <p:ext uri="{19B8F6BF-5375-455C-9EA6-DF929625EA0E}">
        <p15:presenceInfo xmlns:p15="http://schemas.microsoft.com/office/powerpoint/2012/main" userId="S-1-5-21-3378924584-2267847585-3061742807-143758" providerId="AD"/>
      </p:ext>
    </p:extLst>
  </p:cmAuthor>
  <p:cmAuthor id="4" name="Kim Gray" initials="KG" lastIdx="2" clrIdx="3">
    <p:extLst>
      <p:ext uri="{19B8F6BF-5375-455C-9EA6-DF929625EA0E}">
        <p15:presenceInfo xmlns:p15="http://schemas.microsoft.com/office/powerpoint/2012/main" userId="S-1-5-21-3378924584-2267847585-3061742807-1673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4CC"/>
    <a:srgbClr val="A9E7FF"/>
    <a:srgbClr val="FEDCB8"/>
    <a:srgbClr val="003399"/>
    <a:srgbClr val="BFBFBF"/>
    <a:srgbClr val="FFFFFF"/>
    <a:srgbClr val="2B3A42"/>
    <a:srgbClr val="FE8A12"/>
    <a:srgbClr val="3F5765"/>
    <a:srgbClr val="FF53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163" autoAdjust="0"/>
  </p:normalViewPr>
  <p:slideViewPr>
    <p:cSldViewPr snapToGrid="0">
      <p:cViewPr varScale="1">
        <p:scale>
          <a:sx n="104" d="100"/>
          <a:sy n="104" d="100"/>
        </p:scale>
        <p:origin x="72" y="27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42"/>
    </p:cViewPr>
  </p:sorterViewPr>
  <p:notesViewPr>
    <p:cSldViewPr snapToGrid="0">
      <p:cViewPr varScale="1">
        <p:scale>
          <a:sx n="62" d="100"/>
          <a:sy n="62" d="100"/>
        </p:scale>
        <p:origin x="3120"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3.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6.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commentAuthors" Target="commentAuthors.xml"/><Relationship Id="rId7" Type="http://schemas.openxmlformats.org/officeDocument/2006/relationships/slideMaster" Target="slideMasters/slideMaster5.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AA6FE-403F-4F38-ADF1-FD03132A73FD}" type="doc">
      <dgm:prSet loTypeId="urn:microsoft.com/office/officeart/2005/8/layout/target3" loCatId="relationship" qsTypeId="urn:microsoft.com/office/officeart/2005/8/quickstyle/simple1" qsCatId="simple" csTypeId="urn:microsoft.com/office/officeart/2005/8/colors/accent2_3" csCatId="accent2" phldr="1"/>
      <dgm:spPr/>
      <dgm:t>
        <a:bodyPr/>
        <a:lstStyle/>
        <a:p>
          <a:endParaRPr lang="en-US"/>
        </a:p>
      </dgm:t>
    </dgm:pt>
    <dgm:pt modelId="{A8DE5040-E466-4A96-AEFB-5B9F18FABDB9}">
      <dgm:prSet custT="1"/>
      <dgm:spPr/>
      <dgm:t>
        <a:bodyPr/>
        <a:lstStyle/>
        <a:p>
          <a:r>
            <a:rPr lang="en-GB" sz="2000" b="1" dirty="0"/>
            <a:t>Data controller:</a:t>
          </a:r>
          <a:r>
            <a:rPr lang="en-GB" sz="2000" dirty="0"/>
            <a:t> the body which "</a:t>
          </a:r>
          <a:r>
            <a:rPr lang="en-GB" sz="2000" i="1" dirty="0"/>
            <a:t>alone or jointly with others</a:t>
          </a:r>
          <a:r>
            <a:rPr lang="en-GB" sz="2000" dirty="0"/>
            <a:t> determines the purposes and means of the processing of personal data</a:t>
          </a:r>
          <a:endParaRPr lang="en-US" sz="2000" dirty="0"/>
        </a:p>
      </dgm:t>
    </dgm:pt>
    <dgm:pt modelId="{05B7ED2F-DA85-49F0-8803-50F08FA2434B}" type="parTrans" cxnId="{05BFCB75-DF80-4226-9F6D-E68170543587}">
      <dgm:prSet/>
      <dgm:spPr/>
      <dgm:t>
        <a:bodyPr/>
        <a:lstStyle/>
        <a:p>
          <a:endParaRPr lang="en-US"/>
        </a:p>
      </dgm:t>
    </dgm:pt>
    <dgm:pt modelId="{F0E679B5-3E19-4186-BBFE-ED1647530AC4}" type="sibTrans" cxnId="{05BFCB75-DF80-4226-9F6D-E68170543587}">
      <dgm:prSet/>
      <dgm:spPr/>
      <dgm:t>
        <a:bodyPr/>
        <a:lstStyle/>
        <a:p>
          <a:endParaRPr lang="en-US"/>
        </a:p>
      </dgm:t>
    </dgm:pt>
    <dgm:pt modelId="{A10F1B0C-14D5-44DB-A1F7-3E3A824EB695}">
      <dgm:prSet custT="1"/>
      <dgm:spPr/>
      <dgm:t>
        <a:bodyPr/>
        <a:lstStyle/>
        <a:p>
          <a:r>
            <a:rPr lang="en-GB" sz="2000" b="1" dirty="0"/>
            <a:t>Data processor</a:t>
          </a:r>
          <a:r>
            <a:rPr lang="en-GB" sz="2000" dirty="0"/>
            <a:t>: the body which "processes personal data on behalf of the controller"</a:t>
          </a:r>
          <a:endParaRPr lang="en-US" sz="2000" dirty="0"/>
        </a:p>
      </dgm:t>
    </dgm:pt>
    <dgm:pt modelId="{DC140F89-8BD4-4953-A04A-50598E2CB3FD}" type="parTrans" cxnId="{9C84BD34-6F7B-422E-9EA3-87A442612A8B}">
      <dgm:prSet/>
      <dgm:spPr/>
      <dgm:t>
        <a:bodyPr/>
        <a:lstStyle/>
        <a:p>
          <a:endParaRPr lang="en-US"/>
        </a:p>
      </dgm:t>
    </dgm:pt>
    <dgm:pt modelId="{33E340CE-F6B2-4EF3-93B1-7CFA0FC12C7A}" type="sibTrans" cxnId="{9C84BD34-6F7B-422E-9EA3-87A442612A8B}">
      <dgm:prSet/>
      <dgm:spPr/>
      <dgm:t>
        <a:bodyPr/>
        <a:lstStyle/>
        <a:p>
          <a:endParaRPr lang="en-US"/>
        </a:p>
      </dgm:t>
    </dgm:pt>
    <dgm:pt modelId="{A365EF9F-3115-419E-8A77-E4AD07E07656}" type="pres">
      <dgm:prSet presAssocID="{F61AA6FE-403F-4F38-ADF1-FD03132A73FD}" presName="Name0" presStyleCnt="0">
        <dgm:presLayoutVars>
          <dgm:chMax val="7"/>
          <dgm:dir/>
          <dgm:animLvl val="lvl"/>
          <dgm:resizeHandles val="exact"/>
        </dgm:presLayoutVars>
      </dgm:prSet>
      <dgm:spPr/>
    </dgm:pt>
    <dgm:pt modelId="{DE363154-DB08-4B08-B8C9-99B93DB8ED74}" type="pres">
      <dgm:prSet presAssocID="{A8DE5040-E466-4A96-AEFB-5B9F18FABDB9}" presName="circle1" presStyleLbl="node1" presStyleIdx="0" presStyleCnt="2"/>
      <dgm:spPr/>
    </dgm:pt>
    <dgm:pt modelId="{7C3C37AC-BF75-4702-B9C3-48A4B648314A}" type="pres">
      <dgm:prSet presAssocID="{A8DE5040-E466-4A96-AEFB-5B9F18FABDB9}" presName="space" presStyleCnt="0"/>
      <dgm:spPr/>
    </dgm:pt>
    <dgm:pt modelId="{BB142A74-EAE7-46C4-89DA-12A427C0AC74}" type="pres">
      <dgm:prSet presAssocID="{A8DE5040-E466-4A96-AEFB-5B9F18FABDB9}" presName="rect1" presStyleLbl="alignAcc1" presStyleIdx="0" presStyleCnt="2" custLinFactNeighborX="15153" custLinFactNeighborY="-2369"/>
      <dgm:spPr/>
    </dgm:pt>
    <dgm:pt modelId="{9D49B02F-1E50-4EAC-AC49-7000899524E4}" type="pres">
      <dgm:prSet presAssocID="{A10F1B0C-14D5-44DB-A1F7-3E3A824EB695}" presName="vertSpace2" presStyleLbl="node1" presStyleIdx="0" presStyleCnt="2"/>
      <dgm:spPr/>
    </dgm:pt>
    <dgm:pt modelId="{2A75F456-0378-4695-B64F-5FE92DB9449F}" type="pres">
      <dgm:prSet presAssocID="{A10F1B0C-14D5-44DB-A1F7-3E3A824EB695}" presName="circle2" presStyleLbl="node1" presStyleIdx="1" presStyleCnt="2"/>
      <dgm:spPr/>
    </dgm:pt>
    <dgm:pt modelId="{260125F0-AEF3-4DB6-845F-BC92081E6416}" type="pres">
      <dgm:prSet presAssocID="{A10F1B0C-14D5-44DB-A1F7-3E3A824EB695}" presName="rect2" presStyleLbl="alignAcc1" presStyleIdx="1" presStyleCnt="2"/>
      <dgm:spPr/>
    </dgm:pt>
    <dgm:pt modelId="{C209C7FF-81CD-4AA1-A7CD-224E21637DC0}" type="pres">
      <dgm:prSet presAssocID="{A8DE5040-E466-4A96-AEFB-5B9F18FABDB9}" presName="rect1ParTxNoCh" presStyleLbl="alignAcc1" presStyleIdx="1" presStyleCnt="2">
        <dgm:presLayoutVars>
          <dgm:chMax val="1"/>
          <dgm:bulletEnabled val="1"/>
        </dgm:presLayoutVars>
      </dgm:prSet>
      <dgm:spPr/>
    </dgm:pt>
    <dgm:pt modelId="{E7451A8D-5FD7-45AC-84A0-9B6EE880B4DB}" type="pres">
      <dgm:prSet presAssocID="{A10F1B0C-14D5-44DB-A1F7-3E3A824EB695}" presName="rect2ParTxNoCh" presStyleLbl="alignAcc1" presStyleIdx="1" presStyleCnt="2">
        <dgm:presLayoutVars>
          <dgm:chMax val="1"/>
          <dgm:bulletEnabled val="1"/>
        </dgm:presLayoutVars>
      </dgm:prSet>
      <dgm:spPr/>
    </dgm:pt>
  </dgm:ptLst>
  <dgm:cxnLst>
    <dgm:cxn modelId="{9C84BD34-6F7B-422E-9EA3-87A442612A8B}" srcId="{F61AA6FE-403F-4F38-ADF1-FD03132A73FD}" destId="{A10F1B0C-14D5-44DB-A1F7-3E3A824EB695}" srcOrd="1" destOrd="0" parTransId="{DC140F89-8BD4-4953-A04A-50598E2CB3FD}" sibTransId="{33E340CE-F6B2-4EF3-93B1-7CFA0FC12C7A}"/>
    <dgm:cxn modelId="{9BE8793D-9C66-4C2F-B330-33F74F968273}" type="presOf" srcId="{F61AA6FE-403F-4F38-ADF1-FD03132A73FD}" destId="{A365EF9F-3115-419E-8A77-E4AD07E07656}" srcOrd="0" destOrd="0" presId="urn:microsoft.com/office/officeart/2005/8/layout/target3"/>
    <dgm:cxn modelId="{F5A56B44-8F2F-4F84-A03F-9F4037D411BD}" type="presOf" srcId="{A8DE5040-E466-4A96-AEFB-5B9F18FABDB9}" destId="{C209C7FF-81CD-4AA1-A7CD-224E21637DC0}" srcOrd="1" destOrd="0" presId="urn:microsoft.com/office/officeart/2005/8/layout/target3"/>
    <dgm:cxn modelId="{05BFCB75-DF80-4226-9F6D-E68170543587}" srcId="{F61AA6FE-403F-4F38-ADF1-FD03132A73FD}" destId="{A8DE5040-E466-4A96-AEFB-5B9F18FABDB9}" srcOrd="0" destOrd="0" parTransId="{05B7ED2F-DA85-49F0-8803-50F08FA2434B}" sibTransId="{F0E679B5-3E19-4186-BBFE-ED1647530AC4}"/>
    <dgm:cxn modelId="{5654FA79-22F1-44B1-9F8D-D48762A8A10A}" type="presOf" srcId="{A10F1B0C-14D5-44DB-A1F7-3E3A824EB695}" destId="{260125F0-AEF3-4DB6-845F-BC92081E6416}" srcOrd="0" destOrd="0" presId="urn:microsoft.com/office/officeart/2005/8/layout/target3"/>
    <dgm:cxn modelId="{D876E089-B3E4-4538-9982-B3818A695D8D}" type="presOf" srcId="{A10F1B0C-14D5-44DB-A1F7-3E3A824EB695}" destId="{E7451A8D-5FD7-45AC-84A0-9B6EE880B4DB}" srcOrd="1" destOrd="0" presId="urn:microsoft.com/office/officeart/2005/8/layout/target3"/>
    <dgm:cxn modelId="{A9365BAE-2D73-4399-B65F-78113DBA382A}" type="presOf" srcId="{A8DE5040-E466-4A96-AEFB-5B9F18FABDB9}" destId="{BB142A74-EAE7-46C4-89DA-12A427C0AC74}" srcOrd="0" destOrd="0" presId="urn:microsoft.com/office/officeart/2005/8/layout/target3"/>
    <dgm:cxn modelId="{F731192A-ED2B-4D97-BACC-4F11BD4B3254}" type="presParOf" srcId="{A365EF9F-3115-419E-8A77-E4AD07E07656}" destId="{DE363154-DB08-4B08-B8C9-99B93DB8ED74}" srcOrd="0" destOrd="0" presId="urn:microsoft.com/office/officeart/2005/8/layout/target3"/>
    <dgm:cxn modelId="{2A95D8B5-C49F-4EDD-8C88-65400EFE2363}" type="presParOf" srcId="{A365EF9F-3115-419E-8A77-E4AD07E07656}" destId="{7C3C37AC-BF75-4702-B9C3-48A4B648314A}" srcOrd="1" destOrd="0" presId="urn:microsoft.com/office/officeart/2005/8/layout/target3"/>
    <dgm:cxn modelId="{D3334D60-47FF-4521-B396-0DC2F235A4C2}" type="presParOf" srcId="{A365EF9F-3115-419E-8A77-E4AD07E07656}" destId="{BB142A74-EAE7-46C4-89DA-12A427C0AC74}" srcOrd="2" destOrd="0" presId="urn:microsoft.com/office/officeart/2005/8/layout/target3"/>
    <dgm:cxn modelId="{005CBC7F-E6F6-44AF-A8AA-38814FA4EACE}" type="presParOf" srcId="{A365EF9F-3115-419E-8A77-E4AD07E07656}" destId="{9D49B02F-1E50-4EAC-AC49-7000899524E4}" srcOrd="3" destOrd="0" presId="urn:microsoft.com/office/officeart/2005/8/layout/target3"/>
    <dgm:cxn modelId="{604CCA84-17FE-4EAF-91AE-009AC09408E8}" type="presParOf" srcId="{A365EF9F-3115-419E-8A77-E4AD07E07656}" destId="{2A75F456-0378-4695-B64F-5FE92DB9449F}" srcOrd="4" destOrd="0" presId="urn:microsoft.com/office/officeart/2005/8/layout/target3"/>
    <dgm:cxn modelId="{C6BDF33F-8F7F-4236-A2D9-A539BC1C1F90}" type="presParOf" srcId="{A365EF9F-3115-419E-8A77-E4AD07E07656}" destId="{260125F0-AEF3-4DB6-845F-BC92081E6416}" srcOrd="5" destOrd="0" presId="urn:microsoft.com/office/officeart/2005/8/layout/target3"/>
    <dgm:cxn modelId="{F0438E38-DA42-449C-A984-7944366A3D7D}" type="presParOf" srcId="{A365EF9F-3115-419E-8A77-E4AD07E07656}" destId="{C209C7FF-81CD-4AA1-A7CD-224E21637DC0}" srcOrd="6" destOrd="0" presId="urn:microsoft.com/office/officeart/2005/8/layout/target3"/>
    <dgm:cxn modelId="{AD17C54A-6BC6-487D-B5AD-5ED214AF3AC1}" type="presParOf" srcId="{A365EF9F-3115-419E-8A77-E4AD07E07656}" destId="{E7451A8D-5FD7-45AC-84A0-9B6EE880B4DB}"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63154-DB08-4B08-B8C9-99B93DB8ED74}">
      <dsp:nvSpPr>
        <dsp:cNvPr id="0" name=""/>
        <dsp:cNvSpPr/>
      </dsp:nvSpPr>
      <dsp:spPr>
        <a:xfrm>
          <a:off x="0" y="7937"/>
          <a:ext cx="4495800" cy="4495800"/>
        </a:xfrm>
        <a:prstGeom prst="pie">
          <a:avLst>
            <a:gd name="adj1" fmla="val 5400000"/>
            <a:gd name="adj2" fmla="val 1620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142A74-EAE7-46C4-89DA-12A427C0AC74}">
      <dsp:nvSpPr>
        <dsp:cNvPr id="0" name=""/>
        <dsp:cNvSpPr/>
      </dsp:nvSpPr>
      <dsp:spPr>
        <a:xfrm>
          <a:off x="2247900" y="0"/>
          <a:ext cx="5245099" cy="4495800"/>
        </a:xfrm>
        <a:prstGeom prst="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Data controller:</a:t>
          </a:r>
          <a:r>
            <a:rPr lang="en-GB" sz="2000" kern="1200" dirty="0"/>
            <a:t> the body which "</a:t>
          </a:r>
          <a:r>
            <a:rPr lang="en-GB" sz="2000" i="1" kern="1200" dirty="0"/>
            <a:t>alone or jointly with others</a:t>
          </a:r>
          <a:r>
            <a:rPr lang="en-GB" sz="2000" kern="1200" dirty="0"/>
            <a:t> determines the purposes and means of the processing of personal data</a:t>
          </a:r>
          <a:endParaRPr lang="en-US" sz="2000" kern="1200" dirty="0"/>
        </a:p>
      </dsp:txBody>
      <dsp:txXfrm>
        <a:off x="2247900" y="0"/>
        <a:ext cx="5245099" cy="2135505"/>
      </dsp:txXfrm>
    </dsp:sp>
    <dsp:sp modelId="{2A75F456-0378-4695-B64F-5FE92DB9449F}">
      <dsp:nvSpPr>
        <dsp:cNvPr id="0" name=""/>
        <dsp:cNvSpPr/>
      </dsp:nvSpPr>
      <dsp:spPr>
        <a:xfrm>
          <a:off x="1180147" y="2143442"/>
          <a:ext cx="2135505" cy="2135505"/>
        </a:xfrm>
        <a:prstGeom prst="pie">
          <a:avLst>
            <a:gd name="adj1" fmla="val 5400000"/>
            <a:gd name="adj2" fmla="val 16200000"/>
          </a:avLst>
        </a:prstGeom>
        <a:solidFill>
          <a:schemeClr val="accent2">
            <a:shade val="80000"/>
            <a:hueOff val="790431"/>
            <a:satOff val="-81298"/>
            <a:lumOff val="410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125F0-AEF3-4DB6-845F-BC92081E6416}">
      <dsp:nvSpPr>
        <dsp:cNvPr id="0" name=""/>
        <dsp:cNvSpPr/>
      </dsp:nvSpPr>
      <dsp:spPr>
        <a:xfrm>
          <a:off x="2247900" y="2143442"/>
          <a:ext cx="5245099" cy="2135505"/>
        </a:xfrm>
        <a:prstGeom prst="rect">
          <a:avLst/>
        </a:prstGeom>
        <a:solidFill>
          <a:schemeClr val="lt1">
            <a:alpha val="90000"/>
            <a:hueOff val="0"/>
            <a:satOff val="0"/>
            <a:lumOff val="0"/>
            <a:alphaOff val="0"/>
          </a:schemeClr>
        </a:solidFill>
        <a:ln w="12700" cap="flat" cmpd="sng" algn="ctr">
          <a:solidFill>
            <a:schemeClr val="accent2">
              <a:shade val="80000"/>
              <a:hueOff val="790431"/>
              <a:satOff val="-81298"/>
              <a:lumOff val="410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Data processor</a:t>
          </a:r>
          <a:r>
            <a:rPr lang="en-GB" sz="2000" kern="1200" dirty="0"/>
            <a:t>: the body which "processes personal data on behalf of the controller"</a:t>
          </a:r>
          <a:endParaRPr lang="en-US" sz="2000" kern="1200" dirty="0"/>
        </a:p>
      </dsp:txBody>
      <dsp:txXfrm>
        <a:off x="2247900" y="2143442"/>
        <a:ext cx="5245099" cy="2135505"/>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94675" y="279801"/>
            <a:ext cx="3848659" cy="367959"/>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494675" y="669140"/>
            <a:ext cx="3848659" cy="156667"/>
          </a:xfrm>
          <a:prstGeom prst="rect">
            <a:avLst/>
          </a:prstGeom>
        </p:spPr>
        <p:txBody>
          <a:bodyPr vert="horz" lIns="93324" tIns="0" rIns="93324" bIns="0" rtlCol="0">
            <a:noAutofit/>
          </a:bodyPr>
          <a:lstStyle>
            <a:lvl1pPr algn="r">
              <a:defRPr sz="1200"/>
            </a:lvl1pPr>
          </a:lstStyle>
          <a:p>
            <a:pPr algn="l"/>
            <a:fld id="{E7A8D578-5E90-413C-9512-130603CF2639}" type="datetimeFigureOut">
              <a:rPr lang="en-US" sz="1000"/>
              <a:pPr algn="l"/>
              <a:t>12/19/2019</a:t>
            </a:fld>
            <a:endParaRPr lang="en-US" sz="1000" dirty="0"/>
          </a:p>
        </p:txBody>
      </p:sp>
      <p:sp>
        <p:nvSpPr>
          <p:cNvPr id="4" name="Footer Placeholder 3"/>
          <p:cNvSpPr>
            <a:spLocks noGrp="1"/>
          </p:cNvSpPr>
          <p:nvPr>
            <p:ph type="ftr" sz="quarter" idx="2"/>
          </p:nvPr>
        </p:nvSpPr>
        <p:spPr>
          <a:xfrm>
            <a:off x="494675" y="8780243"/>
            <a:ext cx="2893517" cy="251346"/>
          </a:xfrm>
          <a:prstGeom prst="rect">
            <a:avLst/>
          </a:prstGeom>
        </p:spPr>
        <p:txBody>
          <a:bodyPr vert="horz" lIns="93324" tIns="46662" rIns="93324" bIns="46662" rtlCol="0" anchor="b"/>
          <a:lstStyle>
            <a:lvl1pPr algn="l">
              <a:defRPr sz="1200"/>
            </a:lvl1pPr>
          </a:lstStyle>
          <a:p>
            <a:endParaRPr lang="en-US" sz="1000" dirty="0"/>
          </a:p>
        </p:txBody>
      </p:sp>
      <p:sp>
        <p:nvSpPr>
          <p:cNvPr id="5" name="Slide Number Placeholder 4"/>
          <p:cNvSpPr>
            <a:spLocks noGrp="1"/>
          </p:cNvSpPr>
          <p:nvPr>
            <p:ph type="sldNum" sz="quarter" idx="3"/>
          </p:nvPr>
        </p:nvSpPr>
        <p:spPr>
          <a:xfrm>
            <a:off x="5299171" y="8780243"/>
            <a:ext cx="1221955" cy="251346"/>
          </a:xfrm>
          <a:prstGeom prst="rect">
            <a:avLst/>
          </a:prstGeom>
        </p:spPr>
        <p:txBody>
          <a:bodyPr vert="horz" lIns="93324" tIns="46662" rIns="93324" bIns="46662" rtlCol="0" anchor="b"/>
          <a:lstStyle>
            <a:lvl1pPr algn="r">
              <a:defRPr sz="1200"/>
            </a:lvl1pPr>
          </a:lstStyle>
          <a:p>
            <a:fld id="{6D32B792-199B-4EBF-B605-6F6C876EB442}" type="slidenum">
              <a:rPr lang="en-US" sz="1000"/>
              <a:t>‹#›</a:t>
            </a:fld>
            <a:endParaRPr lang="en-US" sz="1000"/>
          </a:p>
        </p:txBody>
      </p:sp>
      <p:grpSp>
        <p:nvGrpSpPr>
          <p:cNvPr id="13" name="Group 12"/>
          <p:cNvGrpSpPr/>
          <p:nvPr/>
        </p:nvGrpSpPr>
        <p:grpSpPr>
          <a:xfrm>
            <a:off x="5225906" y="285481"/>
            <a:ext cx="1328988" cy="362143"/>
            <a:chOff x="6113463" y="-755650"/>
            <a:chExt cx="7013575" cy="1922462"/>
          </a:xfrm>
        </p:grpSpPr>
        <p:sp>
          <p:nvSpPr>
            <p:cNvPr id="14" name="Freeform 13"/>
            <p:cNvSpPr>
              <a:spLocks noEditPoints="1"/>
            </p:cNvSpPr>
            <p:nvPr userDrawn="1"/>
          </p:nvSpPr>
          <p:spPr bwMode="auto">
            <a:xfrm>
              <a:off x="8504238" y="-80963"/>
              <a:ext cx="1154113" cy="1247775"/>
            </a:xfrm>
            <a:custGeom>
              <a:avLst/>
              <a:gdLst>
                <a:gd name="T0" fmla="*/ 213 w 307"/>
                <a:gd name="T1" fmla="*/ 252 h 331"/>
                <a:gd name="T2" fmla="*/ 200 w 307"/>
                <a:gd name="T3" fmla="*/ 228 h 331"/>
                <a:gd name="T4" fmla="*/ 176 w 307"/>
                <a:gd name="T5" fmla="*/ 220 h 331"/>
                <a:gd name="T6" fmla="*/ 169 w 307"/>
                <a:gd name="T7" fmla="*/ 244 h 331"/>
                <a:gd name="T8" fmla="*/ 180 w 307"/>
                <a:gd name="T9" fmla="*/ 266 h 331"/>
                <a:gd name="T10" fmla="*/ 180 w 307"/>
                <a:gd name="T11" fmla="*/ 266 h 331"/>
                <a:gd name="T12" fmla="*/ 160 w 307"/>
                <a:gd name="T13" fmla="*/ 268 h 331"/>
                <a:gd name="T14" fmla="*/ 40 w 307"/>
                <a:gd name="T15" fmla="*/ 160 h 331"/>
                <a:gd name="T16" fmla="*/ 148 w 307"/>
                <a:gd name="T17" fmla="*/ 39 h 331"/>
                <a:gd name="T18" fmla="*/ 269 w 307"/>
                <a:gd name="T19" fmla="*/ 148 h 331"/>
                <a:gd name="T20" fmla="*/ 213 w 307"/>
                <a:gd name="T21" fmla="*/ 252 h 331"/>
                <a:gd name="T22" fmla="*/ 146 w 307"/>
                <a:gd name="T23" fmla="*/ 4 h 331"/>
                <a:gd name="T24" fmla="*/ 4 w 307"/>
                <a:gd name="T25" fmla="*/ 162 h 331"/>
                <a:gd name="T26" fmla="*/ 162 w 307"/>
                <a:gd name="T27" fmla="*/ 304 h 331"/>
                <a:gd name="T28" fmla="*/ 197 w 307"/>
                <a:gd name="T29" fmla="*/ 298 h 331"/>
                <a:gd name="T30" fmla="*/ 197 w 307"/>
                <a:gd name="T31" fmla="*/ 298 h 331"/>
                <a:gd name="T32" fmla="*/ 208 w 307"/>
                <a:gd name="T33" fmla="*/ 319 h 331"/>
                <a:gd name="T34" fmla="*/ 232 w 307"/>
                <a:gd name="T35" fmla="*/ 327 h 331"/>
                <a:gd name="T36" fmla="*/ 240 w 307"/>
                <a:gd name="T37" fmla="*/ 303 h 331"/>
                <a:gd name="T38" fmla="*/ 230 w 307"/>
                <a:gd name="T39" fmla="*/ 284 h 331"/>
                <a:gd name="T40" fmla="*/ 304 w 307"/>
                <a:gd name="T41" fmla="*/ 146 h 331"/>
                <a:gd name="T42" fmla="*/ 146 w 307"/>
                <a:gd name="T43" fmla="*/ 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 h="331">
                  <a:moveTo>
                    <a:pt x="213" y="252"/>
                  </a:moveTo>
                  <a:cubicBezTo>
                    <a:pt x="200" y="228"/>
                    <a:pt x="200" y="228"/>
                    <a:pt x="200" y="228"/>
                  </a:cubicBezTo>
                  <a:cubicBezTo>
                    <a:pt x="196" y="219"/>
                    <a:pt x="185" y="216"/>
                    <a:pt x="176" y="220"/>
                  </a:cubicBezTo>
                  <a:cubicBezTo>
                    <a:pt x="168" y="225"/>
                    <a:pt x="164" y="236"/>
                    <a:pt x="169" y="244"/>
                  </a:cubicBezTo>
                  <a:cubicBezTo>
                    <a:pt x="180" y="266"/>
                    <a:pt x="180" y="266"/>
                    <a:pt x="180" y="266"/>
                  </a:cubicBezTo>
                  <a:cubicBezTo>
                    <a:pt x="180" y="266"/>
                    <a:pt x="180" y="266"/>
                    <a:pt x="180" y="266"/>
                  </a:cubicBezTo>
                  <a:cubicBezTo>
                    <a:pt x="174" y="267"/>
                    <a:pt x="167" y="268"/>
                    <a:pt x="160" y="268"/>
                  </a:cubicBezTo>
                  <a:cubicBezTo>
                    <a:pt x="97" y="272"/>
                    <a:pt x="43" y="223"/>
                    <a:pt x="40" y="160"/>
                  </a:cubicBezTo>
                  <a:cubicBezTo>
                    <a:pt x="36" y="97"/>
                    <a:pt x="85" y="43"/>
                    <a:pt x="148" y="39"/>
                  </a:cubicBezTo>
                  <a:cubicBezTo>
                    <a:pt x="211" y="36"/>
                    <a:pt x="265" y="85"/>
                    <a:pt x="269" y="148"/>
                  </a:cubicBezTo>
                  <a:cubicBezTo>
                    <a:pt x="271" y="192"/>
                    <a:pt x="248" y="231"/>
                    <a:pt x="213" y="252"/>
                  </a:cubicBezTo>
                  <a:close/>
                  <a:moveTo>
                    <a:pt x="146" y="4"/>
                  </a:moveTo>
                  <a:cubicBezTo>
                    <a:pt x="64" y="8"/>
                    <a:pt x="0" y="79"/>
                    <a:pt x="4" y="162"/>
                  </a:cubicBezTo>
                  <a:cubicBezTo>
                    <a:pt x="9" y="244"/>
                    <a:pt x="79" y="308"/>
                    <a:pt x="162" y="304"/>
                  </a:cubicBezTo>
                  <a:cubicBezTo>
                    <a:pt x="174" y="303"/>
                    <a:pt x="186" y="301"/>
                    <a:pt x="197" y="298"/>
                  </a:cubicBezTo>
                  <a:cubicBezTo>
                    <a:pt x="197" y="298"/>
                    <a:pt x="197" y="298"/>
                    <a:pt x="197" y="298"/>
                  </a:cubicBezTo>
                  <a:cubicBezTo>
                    <a:pt x="208" y="319"/>
                    <a:pt x="208" y="319"/>
                    <a:pt x="208" y="319"/>
                  </a:cubicBezTo>
                  <a:cubicBezTo>
                    <a:pt x="213" y="328"/>
                    <a:pt x="223" y="331"/>
                    <a:pt x="232" y="327"/>
                  </a:cubicBezTo>
                  <a:cubicBezTo>
                    <a:pt x="241" y="322"/>
                    <a:pt x="244" y="311"/>
                    <a:pt x="240" y="303"/>
                  </a:cubicBezTo>
                  <a:cubicBezTo>
                    <a:pt x="230" y="284"/>
                    <a:pt x="230" y="284"/>
                    <a:pt x="230" y="284"/>
                  </a:cubicBezTo>
                  <a:cubicBezTo>
                    <a:pt x="277" y="256"/>
                    <a:pt x="307" y="204"/>
                    <a:pt x="304" y="146"/>
                  </a:cubicBezTo>
                  <a:cubicBezTo>
                    <a:pt x="300" y="63"/>
                    <a:pt x="229" y="0"/>
                    <a:pt x="146" y="4"/>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auto">
            <a:xfrm>
              <a:off x="8121651" y="-61913"/>
              <a:ext cx="134938" cy="1123950"/>
            </a:xfrm>
            <a:custGeom>
              <a:avLst/>
              <a:gdLst>
                <a:gd name="T0" fmla="*/ 18 w 36"/>
                <a:gd name="T1" fmla="*/ 298 h 298"/>
                <a:gd name="T2" fmla="*/ 0 w 36"/>
                <a:gd name="T3" fmla="*/ 280 h 298"/>
                <a:gd name="T4" fmla="*/ 0 w 36"/>
                <a:gd name="T5" fmla="*/ 17 h 298"/>
                <a:gd name="T6" fmla="*/ 18 w 36"/>
                <a:gd name="T7" fmla="*/ 0 h 298"/>
                <a:gd name="T8" fmla="*/ 36 w 36"/>
                <a:gd name="T9" fmla="*/ 17 h 298"/>
                <a:gd name="T10" fmla="*/ 36 w 36"/>
                <a:gd name="T11" fmla="*/ 280 h 298"/>
                <a:gd name="T12" fmla="*/ 18 w 36"/>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36" h="298">
                  <a:moveTo>
                    <a:pt x="18" y="298"/>
                  </a:moveTo>
                  <a:cubicBezTo>
                    <a:pt x="8" y="298"/>
                    <a:pt x="0" y="290"/>
                    <a:pt x="0" y="280"/>
                  </a:cubicBezTo>
                  <a:cubicBezTo>
                    <a:pt x="0" y="17"/>
                    <a:pt x="0" y="17"/>
                    <a:pt x="0" y="17"/>
                  </a:cubicBezTo>
                  <a:cubicBezTo>
                    <a:pt x="0" y="8"/>
                    <a:pt x="8" y="0"/>
                    <a:pt x="18" y="0"/>
                  </a:cubicBezTo>
                  <a:cubicBezTo>
                    <a:pt x="28" y="0"/>
                    <a:pt x="36" y="8"/>
                    <a:pt x="36" y="17"/>
                  </a:cubicBezTo>
                  <a:cubicBezTo>
                    <a:pt x="36" y="280"/>
                    <a:pt x="36" y="280"/>
                    <a:pt x="36" y="280"/>
                  </a:cubicBezTo>
                  <a:cubicBezTo>
                    <a:pt x="36" y="290"/>
                    <a:pt x="28" y="298"/>
                    <a:pt x="18" y="298"/>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userDrawn="1"/>
          </p:nvSpPr>
          <p:spPr bwMode="auto">
            <a:xfrm>
              <a:off x="11283951" y="-61913"/>
              <a:ext cx="131763" cy="1123950"/>
            </a:xfrm>
            <a:custGeom>
              <a:avLst/>
              <a:gdLst>
                <a:gd name="T0" fmla="*/ 17 w 35"/>
                <a:gd name="T1" fmla="*/ 298 h 298"/>
                <a:gd name="T2" fmla="*/ 0 w 35"/>
                <a:gd name="T3" fmla="*/ 280 h 298"/>
                <a:gd name="T4" fmla="*/ 0 w 35"/>
                <a:gd name="T5" fmla="*/ 17 h 298"/>
                <a:gd name="T6" fmla="*/ 17 w 35"/>
                <a:gd name="T7" fmla="*/ 0 h 298"/>
                <a:gd name="T8" fmla="*/ 35 w 35"/>
                <a:gd name="T9" fmla="*/ 17 h 298"/>
                <a:gd name="T10" fmla="*/ 35 w 35"/>
                <a:gd name="T11" fmla="*/ 280 h 298"/>
                <a:gd name="T12" fmla="*/ 17 w 35"/>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35" h="298">
                  <a:moveTo>
                    <a:pt x="17" y="298"/>
                  </a:moveTo>
                  <a:cubicBezTo>
                    <a:pt x="8" y="298"/>
                    <a:pt x="0" y="290"/>
                    <a:pt x="0" y="280"/>
                  </a:cubicBezTo>
                  <a:cubicBezTo>
                    <a:pt x="0" y="17"/>
                    <a:pt x="0" y="17"/>
                    <a:pt x="0" y="17"/>
                  </a:cubicBezTo>
                  <a:cubicBezTo>
                    <a:pt x="0" y="8"/>
                    <a:pt x="8" y="0"/>
                    <a:pt x="17" y="0"/>
                  </a:cubicBezTo>
                  <a:cubicBezTo>
                    <a:pt x="27" y="0"/>
                    <a:pt x="35" y="8"/>
                    <a:pt x="35" y="17"/>
                  </a:cubicBezTo>
                  <a:cubicBezTo>
                    <a:pt x="35" y="280"/>
                    <a:pt x="35" y="280"/>
                    <a:pt x="35" y="280"/>
                  </a:cubicBezTo>
                  <a:cubicBezTo>
                    <a:pt x="35" y="290"/>
                    <a:pt x="27" y="298"/>
                    <a:pt x="17" y="298"/>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userDrawn="1"/>
          </p:nvSpPr>
          <p:spPr bwMode="auto">
            <a:xfrm>
              <a:off x="9807576" y="-73025"/>
              <a:ext cx="1198563" cy="1135063"/>
            </a:xfrm>
            <a:custGeom>
              <a:avLst/>
              <a:gdLst>
                <a:gd name="T0" fmla="*/ 158 w 319"/>
                <a:gd name="T1" fmla="*/ 301 h 301"/>
                <a:gd name="T2" fmla="*/ 158 w 319"/>
                <a:gd name="T3" fmla="*/ 301 h 301"/>
                <a:gd name="T4" fmla="*/ 142 w 319"/>
                <a:gd name="T5" fmla="*/ 292 h 301"/>
                <a:gd name="T6" fmla="*/ 5 w 319"/>
                <a:gd name="T7" fmla="*/ 29 h 301"/>
                <a:gd name="T8" fmla="*/ 12 w 319"/>
                <a:gd name="T9" fmla="*/ 5 h 301"/>
                <a:gd name="T10" fmla="*/ 36 w 319"/>
                <a:gd name="T11" fmla="*/ 12 h 301"/>
                <a:gd name="T12" fmla="*/ 158 w 319"/>
                <a:gd name="T13" fmla="*/ 245 h 301"/>
                <a:gd name="T14" fmla="*/ 283 w 319"/>
                <a:gd name="T15" fmla="*/ 12 h 301"/>
                <a:gd name="T16" fmla="*/ 307 w 319"/>
                <a:gd name="T17" fmla="*/ 5 h 301"/>
                <a:gd name="T18" fmla="*/ 314 w 319"/>
                <a:gd name="T19" fmla="*/ 29 h 301"/>
                <a:gd name="T20" fmla="*/ 174 w 319"/>
                <a:gd name="T21" fmla="*/ 292 h 301"/>
                <a:gd name="T22" fmla="*/ 158 w 319"/>
                <a:gd name="T23"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301">
                  <a:moveTo>
                    <a:pt x="158" y="301"/>
                  </a:moveTo>
                  <a:cubicBezTo>
                    <a:pt x="158" y="301"/>
                    <a:pt x="158" y="301"/>
                    <a:pt x="158" y="301"/>
                  </a:cubicBezTo>
                  <a:cubicBezTo>
                    <a:pt x="151" y="301"/>
                    <a:pt x="145" y="297"/>
                    <a:pt x="142" y="292"/>
                  </a:cubicBezTo>
                  <a:cubicBezTo>
                    <a:pt x="5" y="29"/>
                    <a:pt x="5" y="29"/>
                    <a:pt x="5" y="29"/>
                  </a:cubicBezTo>
                  <a:cubicBezTo>
                    <a:pt x="0" y="20"/>
                    <a:pt x="3" y="9"/>
                    <a:pt x="12" y="5"/>
                  </a:cubicBezTo>
                  <a:cubicBezTo>
                    <a:pt x="21" y="0"/>
                    <a:pt x="31" y="4"/>
                    <a:pt x="36" y="12"/>
                  </a:cubicBezTo>
                  <a:cubicBezTo>
                    <a:pt x="158" y="245"/>
                    <a:pt x="158" y="245"/>
                    <a:pt x="158" y="245"/>
                  </a:cubicBezTo>
                  <a:cubicBezTo>
                    <a:pt x="283" y="12"/>
                    <a:pt x="283" y="12"/>
                    <a:pt x="283" y="12"/>
                  </a:cubicBezTo>
                  <a:cubicBezTo>
                    <a:pt x="287" y="3"/>
                    <a:pt x="298" y="0"/>
                    <a:pt x="307" y="5"/>
                  </a:cubicBezTo>
                  <a:cubicBezTo>
                    <a:pt x="315" y="9"/>
                    <a:pt x="319" y="20"/>
                    <a:pt x="314" y="29"/>
                  </a:cubicBezTo>
                  <a:cubicBezTo>
                    <a:pt x="174" y="292"/>
                    <a:pt x="174" y="292"/>
                    <a:pt x="174" y="292"/>
                  </a:cubicBezTo>
                  <a:cubicBezTo>
                    <a:pt x="171" y="298"/>
                    <a:pt x="165" y="301"/>
                    <a:pt x="158" y="30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12125326" y="703263"/>
              <a:ext cx="454025" cy="131763"/>
            </a:xfrm>
            <a:custGeom>
              <a:avLst/>
              <a:gdLst>
                <a:gd name="T0" fmla="*/ 103 w 121"/>
                <a:gd name="T1" fmla="*/ 35 h 35"/>
                <a:gd name="T2" fmla="*/ 18 w 121"/>
                <a:gd name="T3" fmla="*/ 35 h 35"/>
                <a:gd name="T4" fmla="*/ 0 w 121"/>
                <a:gd name="T5" fmla="*/ 18 h 35"/>
                <a:gd name="T6" fmla="*/ 18 w 121"/>
                <a:gd name="T7" fmla="*/ 0 h 35"/>
                <a:gd name="T8" fmla="*/ 103 w 121"/>
                <a:gd name="T9" fmla="*/ 0 h 35"/>
                <a:gd name="T10" fmla="*/ 121 w 121"/>
                <a:gd name="T11" fmla="*/ 18 h 35"/>
                <a:gd name="T12" fmla="*/ 103 w 121"/>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21" h="35">
                  <a:moveTo>
                    <a:pt x="103" y="35"/>
                  </a:moveTo>
                  <a:cubicBezTo>
                    <a:pt x="18" y="35"/>
                    <a:pt x="18" y="35"/>
                    <a:pt x="18" y="35"/>
                  </a:cubicBezTo>
                  <a:cubicBezTo>
                    <a:pt x="8" y="35"/>
                    <a:pt x="0" y="28"/>
                    <a:pt x="0" y="18"/>
                  </a:cubicBezTo>
                  <a:cubicBezTo>
                    <a:pt x="0" y="8"/>
                    <a:pt x="8" y="0"/>
                    <a:pt x="18" y="0"/>
                  </a:cubicBezTo>
                  <a:cubicBezTo>
                    <a:pt x="103" y="0"/>
                    <a:pt x="103" y="0"/>
                    <a:pt x="103" y="0"/>
                  </a:cubicBezTo>
                  <a:cubicBezTo>
                    <a:pt x="113" y="0"/>
                    <a:pt x="121" y="8"/>
                    <a:pt x="121" y="18"/>
                  </a:cubicBezTo>
                  <a:cubicBezTo>
                    <a:pt x="121" y="28"/>
                    <a:pt x="113" y="35"/>
                    <a:pt x="103" y="35"/>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userDrawn="1"/>
          </p:nvSpPr>
          <p:spPr bwMode="auto">
            <a:xfrm>
              <a:off x="11753851" y="-66675"/>
              <a:ext cx="1193800" cy="1139825"/>
            </a:xfrm>
            <a:custGeom>
              <a:avLst/>
              <a:gdLst>
                <a:gd name="T0" fmla="*/ 298 w 318"/>
                <a:gd name="T1" fmla="*/ 299 h 302"/>
                <a:gd name="T2" fmla="*/ 282 w 318"/>
                <a:gd name="T3" fmla="*/ 290 h 302"/>
                <a:gd name="T4" fmla="*/ 160 w 318"/>
                <a:gd name="T5" fmla="*/ 56 h 302"/>
                <a:gd name="T6" fmla="*/ 36 w 318"/>
                <a:gd name="T7" fmla="*/ 290 h 302"/>
                <a:gd name="T8" fmla="*/ 12 w 318"/>
                <a:gd name="T9" fmla="*/ 297 h 302"/>
                <a:gd name="T10" fmla="*/ 4 w 318"/>
                <a:gd name="T11" fmla="*/ 273 h 302"/>
                <a:gd name="T12" fmla="*/ 145 w 318"/>
                <a:gd name="T13" fmla="*/ 10 h 302"/>
                <a:gd name="T14" fmla="*/ 160 w 318"/>
                <a:gd name="T15" fmla="*/ 1 h 302"/>
                <a:gd name="T16" fmla="*/ 176 w 318"/>
                <a:gd name="T17" fmla="*/ 10 h 302"/>
                <a:gd name="T18" fmla="*/ 314 w 318"/>
                <a:gd name="T19" fmla="*/ 273 h 302"/>
                <a:gd name="T20" fmla="*/ 306 w 318"/>
                <a:gd name="T21" fmla="*/ 297 h 302"/>
                <a:gd name="T22" fmla="*/ 298 w 318"/>
                <a:gd name="T23" fmla="*/ 29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302">
                  <a:moveTo>
                    <a:pt x="298" y="299"/>
                  </a:moveTo>
                  <a:cubicBezTo>
                    <a:pt x="292" y="299"/>
                    <a:pt x="286" y="296"/>
                    <a:pt x="282" y="290"/>
                  </a:cubicBezTo>
                  <a:cubicBezTo>
                    <a:pt x="160" y="56"/>
                    <a:pt x="160" y="56"/>
                    <a:pt x="160" y="56"/>
                  </a:cubicBezTo>
                  <a:cubicBezTo>
                    <a:pt x="36" y="290"/>
                    <a:pt x="36" y="290"/>
                    <a:pt x="36" y="290"/>
                  </a:cubicBezTo>
                  <a:cubicBezTo>
                    <a:pt x="31" y="298"/>
                    <a:pt x="20" y="302"/>
                    <a:pt x="12" y="297"/>
                  </a:cubicBezTo>
                  <a:cubicBezTo>
                    <a:pt x="3" y="292"/>
                    <a:pt x="0" y="282"/>
                    <a:pt x="4" y="273"/>
                  </a:cubicBezTo>
                  <a:cubicBezTo>
                    <a:pt x="145" y="10"/>
                    <a:pt x="145" y="10"/>
                    <a:pt x="145" y="10"/>
                  </a:cubicBezTo>
                  <a:cubicBezTo>
                    <a:pt x="148" y="4"/>
                    <a:pt x="154" y="0"/>
                    <a:pt x="160" y="1"/>
                  </a:cubicBezTo>
                  <a:cubicBezTo>
                    <a:pt x="167" y="1"/>
                    <a:pt x="173" y="4"/>
                    <a:pt x="176" y="10"/>
                  </a:cubicBezTo>
                  <a:cubicBezTo>
                    <a:pt x="314" y="273"/>
                    <a:pt x="314" y="273"/>
                    <a:pt x="314" y="273"/>
                  </a:cubicBezTo>
                  <a:cubicBezTo>
                    <a:pt x="318" y="282"/>
                    <a:pt x="315" y="293"/>
                    <a:pt x="306" y="297"/>
                  </a:cubicBezTo>
                  <a:cubicBezTo>
                    <a:pt x="304" y="298"/>
                    <a:pt x="301" y="299"/>
                    <a:pt x="298" y="299"/>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userDrawn="1"/>
          </p:nvSpPr>
          <p:spPr bwMode="auto">
            <a:xfrm>
              <a:off x="12807951" y="-61913"/>
              <a:ext cx="128588" cy="161925"/>
            </a:xfrm>
            <a:custGeom>
              <a:avLst/>
              <a:gdLst>
                <a:gd name="T0" fmla="*/ 48 w 81"/>
                <a:gd name="T1" fmla="*/ 102 h 102"/>
                <a:gd name="T2" fmla="*/ 33 w 81"/>
                <a:gd name="T3" fmla="*/ 102 h 102"/>
                <a:gd name="T4" fmla="*/ 33 w 81"/>
                <a:gd name="T5" fmla="*/ 12 h 102"/>
                <a:gd name="T6" fmla="*/ 0 w 81"/>
                <a:gd name="T7" fmla="*/ 12 h 102"/>
                <a:gd name="T8" fmla="*/ 0 w 81"/>
                <a:gd name="T9" fmla="*/ 0 h 102"/>
                <a:gd name="T10" fmla="*/ 81 w 81"/>
                <a:gd name="T11" fmla="*/ 0 h 102"/>
                <a:gd name="T12" fmla="*/ 81 w 81"/>
                <a:gd name="T13" fmla="*/ 12 h 102"/>
                <a:gd name="T14" fmla="*/ 48 w 81"/>
                <a:gd name="T15" fmla="*/ 12 h 102"/>
                <a:gd name="T16" fmla="*/ 48 w 81"/>
                <a:gd name="T17" fmla="*/ 102 h 102"/>
                <a:gd name="T18" fmla="*/ 48 w 81"/>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102">
                  <a:moveTo>
                    <a:pt x="48" y="102"/>
                  </a:moveTo>
                  <a:lnTo>
                    <a:pt x="33" y="102"/>
                  </a:lnTo>
                  <a:lnTo>
                    <a:pt x="33" y="12"/>
                  </a:lnTo>
                  <a:lnTo>
                    <a:pt x="0" y="12"/>
                  </a:lnTo>
                  <a:lnTo>
                    <a:pt x="0" y="0"/>
                  </a:lnTo>
                  <a:lnTo>
                    <a:pt x="81" y="0"/>
                  </a:lnTo>
                  <a:lnTo>
                    <a:pt x="81" y="12"/>
                  </a:lnTo>
                  <a:lnTo>
                    <a:pt x="48" y="12"/>
                  </a:lnTo>
                  <a:lnTo>
                    <a:pt x="48" y="102"/>
                  </a:lnTo>
                  <a:lnTo>
                    <a:pt x="48" y="102"/>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userDrawn="1"/>
          </p:nvSpPr>
          <p:spPr bwMode="auto">
            <a:xfrm>
              <a:off x="12958763" y="-61913"/>
              <a:ext cx="168275" cy="161925"/>
            </a:xfrm>
            <a:custGeom>
              <a:avLst/>
              <a:gdLst>
                <a:gd name="T0" fmla="*/ 54 w 106"/>
                <a:gd name="T1" fmla="*/ 78 h 102"/>
                <a:gd name="T2" fmla="*/ 54 w 106"/>
                <a:gd name="T3" fmla="*/ 78 h 102"/>
                <a:gd name="T4" fmla="*/ 85 w 106"/>
                <a:gd name="T5" fmla="*/ 0 h 102"/>
                <a:gd name="T6" fmla="*/ 106 w 106"/>
                <a:gd name="T7" fmla="*/ 0 h 102"/>
                <a:gd name="T8" fmla="*/ 106 w 106"/>
                <a:gd name="T9" fmla="*/ 102 h 102"/>
                <a:gd name="T10" fmla="*/ 92 w 106"/>
                <a:gd name="T11" fmla="*/ 102 h 102"/>
                <a:gd name="T12" fmla="*/ 92 w 106"/>
                <a:gd name="T13" fmla="*/ 16 h 102"/>
                <a:gd name="T14" fmla="*/ 92 w 106"/>
                <a:gd name="T15" fmla="*/ 16 h 102"/>
                <a:gd name="T16" fmla="*/ 59 w 106"/>
                <a:gd name="T17" fmla="*/ 102 h 102"/>
                <a:gd name="T18" fmla="*/ 50 w 106"/>
                <a:gd name="T19" fmla="*/ 102 h 102"/>
                <a:gd name="T20" fmla="*/ 14 w 106"/>
                <a:gd name="T21" fmla="*/ 16 h 102"/>
                <a:gd name="T22" fmla="*/ 14 w 106"/>
                <a:gd name="T23" fmla="*/ 16 h 102"/>
                <a:gd name="T24" fmla="*/ 14 w 106"/>
                <a:gd name="T25" fmla="*/ 102 h 102"/>
                <a:gd name="T26" fmla="*/ 0 w 106"/>
                <a:gd name="T27" fmla="*/ 102 h 102"/>
                <a:gd name="T28" fmla="*/ 0 w 106"/>
                <a:gd name="T29" fmla="*/ 0 h 102"/>
                <a:gd name="T30" fmla="*/ 24 w 106"/>
                <a:gd name="T31" fmla="*/ 0 h 102"/>
                <a:gd name="T32" fmla="*/ 54 w 106"/>
                <a:gd name="T33" fmla="*/ 78 h 102"/>
                <a:gd name="T34" fmla="*/ 54 w 106"/>
                <a:gd name="T35"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02">
                  <a:moveTo>
                    <a:pt x="54" y="78"/>
                  </a:moveTo>
                  <a:lnTo>
                    <a:pt x="54" y="78"/>
                  </a:lnTo>
                  <a:lnTo>
                    <a:pt x="85" y="0"/>
                  </a:lnTo>
                  <a:lnTo>
                    <a:pt x="106" y="0"/>
                  </a:lnTo>
                  <a:lnTo>
                    <a:pt x="106" y="102"/>
                  </a:lnTo>
                  <a:lnTo>
                    <a:pt x="92" y="102"/>
                  </a:lnTo>
                  <a:lnTo>
                    <a:pt x="92" y="16"/>
                  </a:lnTo>
                  <a:lnTo>
                    <a:pt x="92" y="16"/>
                  </a:lnTo>
                  <a:lnTo>
                    <a:pt x="59" y="102"/>
                  </a:lnTo>
                  <a:lnTo>
                    <a:pt x="50" y="102"/>
                  </a:lnTo>
                  <a:lnTo>
                    <a:pt x="14" y="16"/>
                  </a:lnTo>
                  <a:lnTo>
                    <a:pt x="14" y="16"/>
                  </a:lnTo>
                  <a:lnTo>
                    <a:pt x="14" y="102"/>
                  </a:lnTo>
                  <a:lnTo>
                    <a:pt x="0" y="102"/>
                  </a:lnTo>
                  <a:lnTo>
                    <a:pt x="0" y="0"/>
                  </a:lnTo>
                  <a:lnTo>
                    <a:pt x="24" y="0"/>
                  </a:lnTo>
                  <a:lnTo>
                    <a:pt x="54" y="78"/>
                  </a:lnTo>
                  <a:lnTo>
                    <a:pt x="54" y="78"/>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userDrawn="1"/>
          </p:nvSpPr>
          <p:spPr bwMode="auto">
            <a:xfrm>
              <a:off x="7329488" y="876300"/>
              <a:ext cx="461963" cy="112713"/>
            </a:xfrm>
            <a:custGeom>
              <a:avLst/>
              <a:gdLst>
                <a:gd name="T0" fmla="*/ 108 w 123"/>
                <a:gd name="T1" fmla="*/ 0 h 30"/>
                <a:gd name="T2" fmla="*/ 21 w 123"/>
                <a:gd name="T3" fmla="*/ 0 h 30"/>
                <a:gd name="T4" fmla="*/ 0 w 123"/>
                <a:gd name="T5" fmla="*/ 30 h 30"/>
                <a:gd name="T6" fmla="*/ 108 w 123"/>
                <a:gd name="T7" fmla="*/ 30 h 30"/>
                <a:gd name="T8" fmla="*/ 123 w 123"/>
                <a:gd name="T9" fmla="*/ 15 h 30"/>
                <a:gd name="T10" fmla="*/ 123 w 123"/>
                <a:gd name="T11" fmla="*/ 15 h 30"/>
                <a:gd name="T12" fmla="*/ 108 w 12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23" h="30">
                  <a:moveTo>
                    <a:pt x="108" y="0"/>
                  </a:moveTo>
                  <a:cubicBezTo>
                    <a:pt x="21" y="0"/>
                    <a:pt x="21" y="0"/>
                    <a:pt x="21" y="0"/>
                  </a:cubicBezTo>
                  <a:cubicBezTo>
                    <a:pt x="15" y="11"/>
                    <a:pt x="8" y="21"/>
                    <a:pt x="0" y="30"/>
                  </a:cubicBezTo>
                  <a:cubicBezTo>
                    <a:pt x="108" y="30"/>
                    <a:pt x="108" y="30"/>
                    <a:pt x="108" y="30"/>
                  </a:cubicBezTo>
                  <a:cubicBezTo>
                    <a:pt x="117" y="30"/>
                    <a:pt x="123" y="23"/>
                    <a:pt x="123" y="15"/>
                  </a:cubicBezTo>
                  <a:cubicBezTo>
                    <a:pt x="123" y="15"/>
                    <a:pt x="123" y="15"/>
                    <a:pt x="123" y="15"/>
                  </a:cubicBezTo>
                  <a:cubicBezTo>
                    <a:pt x="123" y="7"/>
                    <a:pt x="117" y="0"/>
                    <a:pt x="108" y="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userDrawn="1"/>
          </p:nvSpPr>
          <p:spPr bwMode="auto">
            <a:xfrm>
              <a:off x="7458076" y="657225"/>
              <a:ext cx="333375" cy="114300"/>
            </a:xfrm>
            <a:custGeom>
              <a:avLst/>
              <a:gdLst>
                <a:gd name="T0" fmla="*/ 74 w 89"/>
                <a:gd name="T1" fmla="*/ 0 h 30"/>
                <a:gd name="T2" fmla="*/ 8 w 89"/>
                <a:gd name="T3" fmla="*/ 0 h 30"/>
                <a:gd name="T4" fmla="*/ 0 w 89"/>
                <a:gd name="T5" fmla="*/ 30 h 30"/>
                <a:gd name="T6" fmla="*/ 74 w 89"/>
                <a:gd name="T7" fmla="*/ 30 h 30"/>
                <a:gd name="T8" fmla="*/ 89 w 89"/>
                <a:gd name="T9" fmla="*/ 15 h 30"/>
                <a:gd name="T10" fmla="*/ 74 w 89"/>
                <a:gd name="T11" fmla="*/ 0 h 30"/>
              </a:gdLst>
              <a:ahLst/>
              <a:cxnLst>
                <a:cxn ang="0">
                  <a:pos x="T0" y="T1"/>
                </a:cxn>
                <a:cxn ang="0">
                  <a:pos x="T2" y="T3"/>
                </a:cxn>
                <a:cxn ang="0">
                  <a:pos x="T4" y="T5"/>
                </a:cxn>
                <a:cxn ang="0">
                  <a:pos x="T6" y="T7"/>
                </a:cxn>
                <a:cxn ang="0">
                  <a:pos x="T8" y="T9"/>
                </a:cxn>
                <a:cxn ang="0">
                  <a:pos x="T10" y="T11"/>
                </a:cxn>
              </a:cxnLst>
              <a:rect l="0" t="0" r="r" b="b"/>
              <a:pathLst>
                <a:path w="89" h="30">
                  <a:moveTo>
                    <a:pt x="74" y="0"/>
                  </a:moveTo>
                  <a:cubicBezTo>
                    <a:pt x="8" y="0"/>
                    <a:pt x="8" y="0"/>
                    <a:pt x="8" y="0"/>
                  </a:cubicBezTo>
                  <a:cubicBezTo>
                    <a:pt x="6" y="11"/>
                    <a:pt x="3" y="21"/>
                    <a:pt x="0" y="30"/>
                  </a:cubicBezTo>
                  <a:cubicBezTo>
                    <a:pt x="74" y="30"/>
                    <a:pt x="74" y="30"/>
                    <a:pt x="74" y="30"/>
                  </a:cubicBezTo>
                  <a:cubicBezTo>
                    <a:pt x="83" y="30"/>
                    <a:pt x="89" y="24"/>
                    <a:pt x="89" y="15"/>
                  </a:cubicBezTo>
                  <a:cubicBezTo>
                    <a:pt x="89" y="7"/>
                    <a:pt x="83" y="0"/>
                    <a:pt x="74" y="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userDrawn="1"/>
          </p:nvSpPr>
          <p:spPr bwMode="auto">
            <a:xfrm>
              <a:off x="7502526" y="442913"/>
              <a:ext cx="288925" cy="112713"/>
            </a:xfrm>
            <a:custGeom>
              <a:avLst/>
              <a:gdLst>
                <a:gd name="T0" fmla="*/ 62 w 77"/>
                <a:gd name="T1" fmla="*/ 0 h 30"/>
                <a:gd name="T2" fmla="*/ 0 w 77"/>
                <a:gd name="T3" fmla="*/ 0 h 30"/>
                <a:gd name="T4" fmla="*/ 0 w 77"/>
                <a:gd name="T5" fmla="*/ 14 h 30"/>
                <a:gd name="T6" fmla="*/ 0 w 77"/>
                <a:gd name="T7" fmla="*/ 30 h 30"/>
                <a:gd name="T8" fmla="*/ 62 w 77"/>
                <a:gd name="T9" fmla="*/ 30 h 30"/>
                <a:gd name="T10" fmla="*/ 77 w 77"/>
                <a:gd name="T11" fmla="*/ 15 h 30"/>
                <a:gd name="T12" fmla="*/ 62 w 7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7" h="30">
                  <a:moveTo>
                    <a:pt x="62" y="0"/>
                  </a:moveTo>
                  <a:cubicBezTo>
                    <a:pt x="0" y="0"/>
                    <a:pt x="0" y="0"/>
                    <a:pt x="0" y="0"/>
                  </a:cubicBezTo>
                  <a:cubicBezTo>
                    <a:pt x="0" y="4"/>
                    <a:pt x="0" y="9"/>
                    <a:pt x="0" y="14"/>
                  </a:cubicBezTo>
                  <a:cubicBezTo>
                    <a:pt x="0" y="19"/>
                    <a:pt x="0" y="25"/>
                    <a:pt x="0" y="30"/>
                  </a:cubicBezTo>
                  <a:cubicBezTo>
                    <a:pt x="62" y="30"/>
                    <a:pt x="62" y="30"/>
                    <a:pt x="62" y="30"/>
                  </a:cubicBezTo>
                  <a:cubicBezTo>
                    <a:pt x="71" y="30"/>
                    <a:pt x="77" y="23"/>
                    <a:pt x="77" y="15"/>
                  </a:cubicBezTo>
                  <a:cubicBezTo>
                    <a:pt x="77" y="7"/>
                    <a:pt x="71" y="0"/>
                    <a:pt x="62" y="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userDrawn="1"/>
          </p:nvSpPr>
          <p:spPr bwMode="auto">
            <a:xfrm>
              <a:off x="7458076" y="223838"/>
              <a:ext cx="333375" cy="114300"/>
            </a:xfrm>
            <a:custGeom>
              <a:avLst/>
              <a:gdLst>
                <a:gd name="T0" fmla="*/ 74 w 89"/>
                <a:gd name="T1" fmla="*/ 0 h 30"/>
                <a:gd name="T2" fmla="*/ 0 w 89"/>
                <a:gd name="T3" fmla="*/ 0 h 30"/>
                <a:gd name="T4" fmla="*/ 8 w 89"/>
                <a:gd name="T5" fmla="*/ 30 h 30"/>
                <a:gd name="T6" fmla="*/ 74 w 89"/>
                <a:gd name="T7" fmla="*/ 30 h 30"/>
                <a:gd name="T8" fmla="*/ 89 w 89"/>
                <a:gd name="T9" fmla="*/ 15 h 30"/>
                <a:gd name="T10" fmla="*/ 89 w 89"/>
                <a:gd name="T11" fmla="*/ 15 h 30"/>
                <a:gd name="T12" fmla="*/ 74 w 8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9" h="30">
                  <a:moveTo>
                    <a:pt x="74" y="0"/>
                  </a:moveTo>
                  <a:cubicBezTo>
                    <a:pt x="0" y="0"/>
                    <a:pt x="0" y="0"/>
                    <a:pt x="0" y="0"/>
                  </a:cubicBezTo>
                  <a:cubicBezTo>
                    <a:pt x="4" y="10"/>
                    <a:pt x="6" y="20"/>
                    <a:pt x="8" y="30"/>
                  </a:cubicBezTo>
                  <a:cubicBezTo>
                    <a:pt x="74" y="30"/>
                    <a:pt x="74" y="30"/>
                    <a:pt x="74" y="30"/>
                  </a:cubicBezTo>
                  <a:cubicBezTo>
                    <a:pt x="83" y="30"/>
                    <a:pt x="89" y="24"/>
                    <a:pt x="89" y="15"/>
                  </a:cubicBezTo>
                  <a:cubicBezTo>
                    <a:pt x="89" y="15"/>
                    <a:pt x="89" y="15"/>
                    <a:pt x="89" y="15"/>
                  </a:cubicBezTo>
                  <a:cubicBezTo>
                    <a:pt x="89" y="7"/>
                    <a:pt x="83" y="0"/>
                    <a:pt x="74" y="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userDrawn="1"/>
          </p:nvSpPr>
          <p:spPr bwMode="auto">
            <a:xfrm>
              <a:off x="7337426" y="9525"/>
              <a:ext cx="454025" cy="112713"/>
            </a:xfrm>
            <a:custGeom>
              <a:avLst/>
              <a:gdLst>
                <a:gd name="T0" fmla="*/ 106 w 121"/>
                <a:gd name="T1" fmla="*/ 0 h 30"/>
                <a:gd name="T2" fmla="*/ 0 w 121"/>
                <a:gd name="T3" fmla="*/ 0 h 30"/>
                <a:gd name="T4" fmla="*/ 20 w 121"/>
                <a:gd name="T5" fmla="*/ 30 h 30"/>
                <a:gd name="T6" fmla="*/ 106 w 121"/>
                <a:gd name="T7" fmla="*/ 30 h 30"/>
                <a:gd name="T8" fmla="*/ 121 w 121"/>
                <a:gd name="T9" fmla="*/ 15 h 30"/>
                <a:gd name="T10" fmla="*/ 106 w 121"/>
                <a:gd name="T11" fmla="*/ 0 h 30"/>
              </a:gdLst>
              <a:ahLst/>
              <a:cxnLst>
                <a:cxn ang="0">
                  <a:pos x="T0" y="T1"/>
                </a:cxn>
                <a:cxn ang="0">
                  <a:pos x="T2" y="T3"/>
                </a:cxn>
                <a:cxn ang="0">
                  <a:pos x="T4" y="T5"/>
                </a:cxn>
                <a:cxn ang="0">
                  <a:pos x="T6" y="T7"/>
                </a:cxn>
                <a:cxn ang="0">
                  <a:pos x="T8" y="T9"/>
                </a:cxn>
                <a:cxn ang="0">
                  <a:pos x="T10" y="T11"/>
                </a:cxn>
              </a:cxnLst>
              <a:rect l="0" t="0" r="r" b="b"/>
              <a:pathLst>
                <a:path w="121" h="30">
                  <a:moveTo>
                    <a:pt x="106" y="0"/>
                  </a:moveTo>
                  <a:cubicBezTo>
                    <a:pt x="0" y="0"/>
                    <a:pt x="0" y="0"/>
                    <a:pt x="0" y="0"/>
                  </a:cubicBezTo>
                  <a:cubicBezTo>
                    <a:pt x="8" y="9"/>
                    <a:pt x="14" y="19"/>
                    <a:pt x="20" y="30"/>
                  </a:cubicBezTo>
                  <a:cubicBezTo>
                    <a:pt x="106" y="30"/>
                    <a:pt x="106" y="30"/>
                    <a:pt x="106" y="30"/>
                  </a:cubicBezTo>
                  <a:cubicBezTo>
                    <a:pt x="115" y="30"/>
                    <a:pt x="121" y="23"/>
                    <a:pt x="121" y="15"/>
                  </a:cubicBezTo>
                  <a:cubicBezTo>
                    <a:pt x="121" y="7"/>
                    <a:pt x="115" y="0"/>
                    <a:pt x="106" y="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userDrawn="1"/>
          </p:nvSpPr>
          <p:spPr bwMode="auto">
            <a:xfrm>
              <a:off x="6432551" y="876300"/>
              <a:ext cx="280988" cy="112713"/>
            </a:xfrm>
            <a:custGeom>
              <a:avLst/>
              <a:gdLst>
                <a:gd name="T0" fmla="*/ 60 w 75"/>
                <a:gd name="T1" fmla="*/ 15 h 30"/>
                <a:gd name="T2" fmla="*/ 60 w 75"/>
                <a:gd name="T3" fmla="*/ 15 h 30"/>
                <a:gd name="T4" fmla="*/ 75 w 75"/>
                <a:gd name="T5" fmla="*/ 0 h 30"/>
                <a:gd name="T6" fmla="*/ 15 w 75"/>
                <a:gd name="T7" fmla="*/ 0 h 30"/>
                <a:gd name="T8" fmla="*/ 0 w 75"/>
                <a:gd name="T9" fmla="*/ 15 h 30"/>
                <a:gd name="T10" fmla="*/ 0 w 75"/>
                <a:gd name="T11" fmla="*/ 15 h 30"/>
                <a:gd name="T12" fmla="*/ 15 w 75"/>
                <a:gd name="T13" fmla="*/ 30 h 30"/>
                <a:gd name="T14" fmla="*/ 75 w 75"/>
                <a:gd name="T15" fmla="*/ 30 h 30"/>
                <a:gd name="T16" fmla="*/ 60 w 75"/>
                <a:gd name="T17"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0">
                  <a:moveTo>
                    <a:pt x="60" y="15"/>
                  </a:moveTo>
                  <a:cubicBezTo>
                    <a:pt x="60" y="15"/>
                    <a:pt x="60" y="15"/>
                    <a:pt x="60" y="15"/>
                  </a:cubicBezTo>
                  <a:cubicBezTo>
                    <a:pt x="60" y="7"/>
                    <a:pt x="67" y="0"/>
                    <a:pt x="75" y="0"/>
                  </a:cubicBezTo>
                  <a:cubicBezTo>
                    <a:pt x="15" y="0"/>
                    <a:pt x="15" y="0"/>
                    <a:pt x="15" y="0"/>
                  </a:cubicBezTo>
                  <a:cubicBezTo>
                    <a:pt x="7" y="0"/>
                    <a:pt x="0" y="7"/>
                    <a:pt x="0" y="15"/>
                  </a:cubicBezTo>
                  <a:cubicBezTo>
                    <a:pt x="0" y="15"/>
                    <a:pt x="0" y="15"/>
                    <a:pt x="0" y="15"/>
                  </a:cubicBezTo>
                  <a:cubicBezTo>
                    <a:pt x="0" y="23"/>
                    <a:pt x="7" y="30"/>
                    <a:pt x="15" y="30"/>
                  </a:cubicBezTo>
                  <a:cubicBezTo>
                    <a:pt x="75" y="30"/>
                    <a:pt x="75" y="30"/>
                    <a:pt x="75" y="30"/>
                  </a:cubicBezTo>
                  <a:cubicBezTo>
                    <a:pt x="67" y="30"/>
                    <a:pt x="60" y="23"/>
                    <a:pt x="60" y="15"/>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userDrawn="1"/>
          </p:nvSpPr>
          <p:spPr bwMode="auto">
            <a:xfrm>
              <a:off x="6657976" y="876300"/>
              <a:ext cx="750888" cy="112713"/>
            </a:xfrm>
            <a:custGeom>
              <a:avLst/>
              <a:gdLst>
                <a:gd name="T0" fmla="*/ 200 w 200"/>
                <a:gd name="T1" fmla="*/ 0 h 30"/>
                <a:gd name="T2" fmla="*/ 15 w 200"/>
                <a:gd name="T3" fmla="*/ 0 h 30"/>
                <a:gd name="T4" fmla="*/ 0 w 200"/>
                <a:gd name="T5" fmla="*/ 15 h 30"/>
                <a:gd name="T6" fmla="*/ 0 w 200"/>
                <a:gd name="T7" fmla="*/ 15 h 30"/>
                <a:gd name="T8" fmla="*/ 15 w 200"/>
                <a:gd name="T9" fmla="*/ 30 h 30"/>
                <a:gd name="T10" fmla="*/ 179 w 200"/>
                <a:gd name="T11" fmla="*/ 30 h 30"/>
                <a:gd name="T12" fmla="*/ 200 w 2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00" h="30">
                  <a:moveTo>
                    <a:pt x="200" y="0"/>
                  </a:moveTo>
                  <a:cubicBezTo>
                    <a:pt x="15" y="0"/>
                    <a:pt x="15" y="0"/>
                    <a:pt x="15" y="0"/>
                  </a:cubicBezTo>
                  <a:cubicBezTo>
                    <a:pt x="7" y="0"/>
                    <a:pt x="0" y="7"/>
                    <a:pt x="0" y="15"/>
                  </a:cubicBezTo>
                  <a:cubicBezTo>
                    <a:pt x="0" y="15"/>
                    <a:pt x="0" y="15"/>
                    <a:pt x="0" y="15"/>
                  </a:cubicBezTo>
                  <a:cubicBezTo>
                    <a:pt x="0" y="23"/>
                    <a:pt x="7" y="30"/>
                    <a:pt x="15" y="30"/>
                  </a:cubicBezTo>
                  <a:cubicBezTo>
                    <a:pt x="179" y="30"/>
                    <a:pt x="179" y="30"/>
                    <a:pt x="179" y="30"/>
                  </a:cubicBezTo>
                  <a:cubicBezTo>
                    <a:pt x="187" y="21"/>
                    <a:pt x="194" y="11"/>
                    <a:pt x="200" y="0"/>
                  </a:cubicBezTo>
                  <a:close/>
                </a:path>
              </a:pathLst>
            </a:custGeom>
            <a:solidFill>
              <a:srgbClr val="668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userDrawn="1"/>
          </p:nvSpPr>
          <p:spPr bwMode="auto">
            <a:xfrm>
              <a:off x="6273801" y="657225"/>
              <a:ext cx="282575" cy="114300"/>
            </a:xfrm>
            <a:custGeom>
              <a:avLst/>
              <a:gdLst>
                <a:gd name="T0" fmla="*/ 60 w 75"/>
                <a:gd name="T1" fmla="*/ 19 h 30"/>
                <a:gd name="T2" fmla="*/ 74 w 75"/>
                <a:gd name="T3" fmla="*/ 0 h 30"/>
                <a:gd name="T4" fmla="*/ 15 w 75"/>
                <a:gd name="T5" fmla="*/ 0 h 30"/>
                <a:gd name="T6" fmla="*/ 0 w 75"/>
                <a:gd name="T7" fmla="*/ 15 h 30"/>
                <a:gd name="T8" fmla="*/ 15 w 75"/>
                <a:gd name="T9" fmla="*/ 30 h 30"/>
                <a:gd name="T10" fmla="*/ 75 w 75"/>
                <a:gd name="T11" fmla="*/ 30 h 30"/>
                <a:gd name="T12" fmla="*/ 60 w 75"/>
                <a:gd name="T13" fmla="*/ 19 h 30"/>
              </a:gdLst>
              <a:ahLst/>
              <a:cxnLst>
                <a:cxn ang="0">
                  <a:pos x="T0" y="T1"/>
                </a:cxn>
                <a:cxn ang="0">
                  <a:pos x="T2" y="T3"/>
                </a:cxn>
                <a:cxn ang="0">
                  <a:pos x="T4" y="T5"/>
                </a:cxn>
                <a:cxn ang="0">
                  <a:pos x="T6" y="T7"/>
                </a:cxn>
                <a:cxn ang="0">
                  <a:pos x="T8" y="T9"/>
                </a:cxn>
                <a:cxn ang="0">
                  <a:pos x="T10" y="T11"/>
                </a:cxn>
                <a:cxn ang="0">
                  <a:pos x="T12" y="T13"/>
                </a:cxn>
              </a:cxnLst>
              <a:rect l="0" t="0" r="r" b="b"/>
              <a:pathLst>
                <a:path w="75" h="30">
                  <a:moveTo>
                    <a:pt x="60" y="19"/>
                  </a:moveTo>
                  <a:cubicBezTo>
                    <a:pt x="58" y="9"/>
                    <a:pt x="65" y="0"/>
                    <a:pt x="74" y="0"/>
                  </a:cubicBezTo>
                  <a:cubicBezTo>
                    <a:pt x="15" y="0"/>
                    <a:pt x="15" y="0"/>
                    <a:pt x="15" y="0"/>
                  </a:cubicBezTo>
                  <a:cubicBezTo>
                    <a:pt x="7" y="0"/>
                    <a:pt x="0" y="7"/>
                    <a:pt x="0" y="15"/>
                  </a:cubicBezTo>
                  <a:cubicBezTo>
                    <a:pt x="0" y="24"/>
                    <a:pt x="7" y="30"/>
                    <a:pt x="15" y="30"/>
                  </a:cubicBezTo>
                  <a:cubicBezTo>
                    <a:pt x="75" y="30"/>
                    <a:pt x="75" y="30"/>
                    <a:pt x="75" y="30"/>
                  </a:cubicBezTo>
                  <a:cubicBezTo>
                    <a:pt x="68" y="30"/>
                    <a:pt x="61" y="26"/>
                    <a:pt x="60" y="19"/>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userDrawn="1"/>
          </p:nvSpPr>
          <p:spPr bwMode="auto">
            <a:xfrm>
              <a:off x="6492876" y="657225"/>
              <a:ext cx="993775" cy="114300"/>
            </a:xfrm>
            <a:custGeom>
              <a:avLst/>
              <a:gdLst>
                <a:gd name="T0" fmla="*/ 265 w 265"/>
                <a:gd name="T1" fmla="*/ 0 h 30"/>
                <a:gd name="T2" fmla="*/ 16 w 265"/>
                <a:gd name="T3" fmla="*/ 0 h 30"/>
                <a:gd name="T4" fmla="*/ 2 w 265"/>
                <a:gd name="T5" fmla="*/ 19 h 30"/>
                <a:gd name="T6" fmla="*/ 17 w 265"/>
                <a:gd name="T7" fmla="*/ 30 h 30"/>
                <a:gd name="T8" fmla="*/ 257 w 265"/>
                <a:gd name="T9" fmla="*/ 30 h 30"/>
                <a:gd name="T10" fmla="*/ 265 w 265"/>
                <a:gd name="T11" fmla="*/ 0 h 30"/>
              </a:gdLst>
              <a:ahLst/>
              <a:cxnLst>
                <a:cxn ang="0">
                  <a:pos x="T0" y="T1"/>
                </a:cxn>
                <a:cxn ang="0">
                  <a:pos x="T2" y="T3"/>
                </a:cxn>
                <a:cxn ang="0">
                  <a:pos x="T4" y="T5"/>
                </a:cxn>
                <a:cxn ang="0">
                  <a:pos x="T6" y="T7"/>
                </a:cxn>
                <a:cxn ang="0">
                  <a:pos x="T8" y="T9"/>
                </a:cxn>
                <a:cxn ang="0">
                  <a:pos x="T10" y="T11"/>
                </a:cxn>
              </a:cxnLst>
              <a:rect l="0" t="0" r="r" b="b"/>
              <a:pathLst>
                <a:path w="265" h="30">
                  <a:moveTo>
                    <a:pt x="265" y="0"/>
                  </a:moveTo>
                  <a:cubicBezTo>
                    <a:pt x="16" y="0"/>
                    <a:pt x="16" y="0"/>
                    <a:pt x="16" y="0"/>
                  </a:cubicBezTo>
                  <a:cubicBezTo>
                    <a:pt x="7" y="0"/>
                    <a:pt x="0" y="9"/>
                    <a:pt x="2" y="19"/>
                  </a:cubicBezTo>
                  <a:cubicBezTo>
                    <a:pt x="3" y="26"/>
                    <a:pt x="10" y="30"/>
                    <a:pt x="17" y="30"/>
                  </a:cubicBezTo>
                  <a:cubicBezTo>
                    <a:pt x="257" y="30"/>
                    <a:pt x="257" y="30"/>
                    <a:pt x="257" y="30"/>
                  </a:cubicBezTo>
                  <a:cubicBezTo>
                    <a:pt x="260" y="21"/>
                    <a:pt x="263" y="11"/>
                    <a:pt x="265" y="0"/>
                  </a:cubicBezTo>
                  <a:close/>
                </a:path>
              </a:pathLst>
            </a:custGeom>
            <a:solidFill>
              <a:srgbClr val="668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userDrawn="1"/>
          </p:nvSpPr>
          <p:spPr bwMode="auto">
            <a:xfrm>
              <a:off x="6113463" y="442913"/>
              <a:ext cx="280988" cy="112713"/>
            </a:xfrm>
            <a:custGeom>
              <a:avLst/>
              <a:gdLst>
                <a:gd name="T0" fmla="*/ 60 w 75"/>
                <a:gd name="T1" fmla="*/ 18 h 30"/>
                <a:gd name="T2" fmla="*/ 75 w 75"/>
                <a:gd name="T3" fmla="*/ 0 h 30"/>
                <a:gd name="T4" fmla="*/ 15 w 75"/>
                <a:gd name="T5" fmla="*/ 0 h 30"/>
                <a:gd name="T6" fmla="*/ 0 w 75"/>
                <a:gd name="T7" fmla="*/ 15 h 30"/>
                <a:gd name="T8" fmla="*/ 15 w 75"/>
                <a:gd name="T9" fmla="*/ 30 h 30"/>
                <a:gd name="T10" fmla="*/ 75 w 75"/>
                <a:gd name="T11" fmla="*/ 30 h 30"/>
                <a:gd name="T12" fmla="*/ 60 w 75"/>
                <a:gd name="T13" fmla="*/ 18 h 30"/>
              </a:gdLst>
              <a:ahLst/>
              <a:cxnLst>
                <a:cxn ang="0">
                  <a:pos x="T0" y="T1"/>
                </a:cxn>
                <a:cxn ang="0">
                  <a:pos x="T2" y="T3"/>
                </a:cxn>
                <a:cxn ang="0">
                  <a:pos x="T4" y="T5"/>
                </a:cxn>
                <a:cxn ang="0">
                  <a:pos x="T6" y="T7"/>
                </a:cxn>
                <a:cxn ang="0">
                  <a:pos x="T8" y="T9"/>
                </a:cxn>
                <a:cxn ang="0">
                  <a:pos x="T10" y="T11"/>
                </a:cxn>
                <a:cxn ang="0">
                  <a:pos x="T12" y="T13"/>
                </a:cxn>
              </a:cxnLst>
              <a:rect l="0" t="0" r="r" b="b"/>
              <a:pathLst>
                <a:path w="75" h="30">
                  <a:moveTo>
                    <a:pt x="60" y="18"/>
                  </a:moveTo>
                  <a:cubicBezTo>
                    <a:pt x="58" y="8"/>
                    <a:pt x="66" y="0"/>
                    <a:pt x="75" y="0"/>
                  </a:cubicBezTo>
                  <a:cubicBezTo>
                    <a:pt x="15" y="0"/>
                    <a:pt x="15" y="0"/>
                    <a:pt x="15" y="0"/>
                  </a:cubicBezTo>
                  <a:cubicBezTo>
                    <a:pt x="7" y="0"/>
                    <a:pt x="0" y="7"/>
                    <a:pt x="0" y="15"/>
                  </a:cubicBezTo>
                  <a:cubicBezTo>
                    <a:pt x="0" y="23"/>
                    <a:pt x="7" y="30"/>
                    <a:pt x="15" y="30"/>
                  </a:cubicBezTo>
                  <a:cubicBezTo>
                    <a:pt x="75" y="30"/>
                    <a:pt x="75" y="30"/>
                    <a:pt x="75" y="30"/>
                  </a:cubicBezTo>
                  <a:cubicBezTo>
                    <a:pt x="68" y="30"/>
                    <a:pt x="62" y="25"/>
                    <a:pt x="60" y="18"/>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userDrawn="1"/>
          </p:nvSpPr>
          <p:spPr bwMode="auto">
            <a:xfrm>
              <a:off x="6330951" y="442913"/>
              <a:ext cx="1171575" cy="112713"/>
            </a:xfrm>
            <a:custGeom>
              <a:avLst/>
              <a:gdLst>
                <a:gd name="T0" fmla="*/ 2 w 312"/>
                <a:gd name="T1" fmla="*/ 18 h 30"/>
                <a:gd name="T2" fmla="*/ 17 w 312"/>
                <a:gd name="T3" fmla="*/ 30 h 30"/>
                <a:gd name="T4" fmla="*/ 312 w 312"/>
                <a:gd name="T5" fmla="*/ 30 h 30"/>
                <a:gd name="T6" fmla="*/ 312 w 312"/>
                <a:gd name="T7" fmla="*/ 14 h 30"/>
                <a:gd name="T8" fmla="*/ 312 w 312"/>
                <a:gd name="T9" fmla="*/ 0 h 30"/>
                <a:gd name="T10" fmla="*/ 17 w 312"/>
                <a:gd name="T11" fmla="*/ 0 h 30"/>
                <a:gd name="T12" fmla="*/ 2 w 312"/>
                <a:gd name="T13" fmla="*/ 18 h 30"/>
              </a:gdLst>
              <a:ahLst/>
              <a:cxnLst>
                <a:cxn ang="0">
                  <a:pos x="T0" y="T1"/>
                </a:cxn>
                <a:cxn ang="0">
                  <a:pos x="T2" y="T3"/>
                </a:cxn>
                <a:cxn ang="0">
                  <a:pos x="T4" y="T5"/>
                </a:cxn>
                <a:cxn ang="0">
                  <a:pos x="T6" y="T7"/>
                </a:cxn>
                <a:cxn ang="0">
                  <a:pos x="T8" y="T9"/>
                </a:cxn>
                <a:cxn ang="0">
                  <a:pos x="T10" y="T11"/>
                </a:cxn>
                <a:cxn ang="0">
                  <a:pos x="T12" y="T13"/>
                </a:cxn>
              </a:cxnLst>
              <a:rect l="0" t="0" r="r" b="b"/>
              <a:pathLst>
                <a:path w="312" h="30">
                  <a:moveTo>
                    <a:pt x="2" y="18"/>
                  </a:moveTo>
                  <a:cubicBezTo>
                    <a:pt x="4" y="25"/>
                    <a:pt x="10" y="30"/>
                    <a:pt x="17" y="30"/>
                  </a:cubicBezTo>
                  <a:cubicBezTo>
                    <a:pt x="312" y="30"/>
                    <a:pt x="312" y="30"/>
                    <a:pt x="312" y="30"/>
                  </a:cubicBezTo>
                  <a:cubicBezTo>
                    <a:pt x="312" y="25"/>
                    <a:pt x="312" y="19"/>
                    <a:pt x="312" y="14"/>
                  </a:cubicBezTo>
                  <a:cubicBezTo>
                    <a:pt x="312" y="9"/>
                    <a:pt x="312" y="4"/>
                    <a:pt x="312" y="0"/>
                  </a:cubicBezTo>
                  <a:cubicBezTo>
                    <a:pt x="17" y="0"/>
                    <a:pt x="17" y="0"/>
                    <a:pt x="17" y="0"/>
                  </a:cubicBezTo>
                  <a:cubicBezTo>
                    <a:pt x="8" y="0"/>
                    <a:pt x="0" y="8"/>
                    <a:pt x="2" y="18"/>
                  </a:cubicBezTo>
                  <a:close/>
                </a:path>
              </a:pathLst>
            </a:custGeom>
            <a:solidFill>
              <a:srgbClr val="668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userDrawn="1"/>
          </p:nvSpPr>
          <p:spPr bwMode="auto">
            <a:xfrm>
              <a:off x="6191251" y="223838"/>
              <a:ext cx="282575" cy="114300"/>
            </a:xfrm>
            <a:custGeom>
              <a:avLst/>
              <a:gdLst>
                <a:gd name="T0" fmla="*/ 60 w 75"/>
                <a:gd name="T1" fmla="*/ 15 h 30"/>
                <a:gd name="T2" fmla="*/ 75 w 75"/>
                <a:gd name="T3" fmla="*/ 0 h 30"/>
                <a:gd name="T4" fmla="*/ 16 w 75"/>
                <a:gd name="T5" fmla="*/ 0 h 30"/>
                <a:gd name="T6" fmla="*/ 0 w 75"/>
                <a:gd name="T7" fmla="*/ 15 h 30"/>
                <a:gd name="T8" fmla="*/ 0 w 75"/>
                <a:gd name="T9" fmla="*/ 15 h 30"/>
                <a:gd name="T10" fmla="*/ 16 w 75"/>
                <a:gd name="T11" fmla="*/ 30 h 30"/>
                <a:gd name="T12" fmla="*/ 75 w 75"/>
                <a:gd name="T13" fmla="*/ 30 h 30"/>
                <a:gd name="T14" fmla="*/ 60 w 75"/>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30">
                  <a:moveTo>
                    <a:pt x="60" y="15"/>
                  </a:moveTo>
                  <a:cubicBezTo>
                    <a:pt x="60" y="7"/>
                    <a:pt x="67" y="0"/>
                    <a:pt x="75" y="0"/>
                  </a:cubicBezTo>
                  <a:cubicBezTo>
                    <a:pt x="16" y="0"/>
                    <a:pt x="16" y="0"/>
                    <a:pt x="16" y="0"/>
                  </a:cubicBezTo>
                  <a:cubicBezTo>
                    <a:pt x="7" y="0"/>
                    <a:pt x="0" y="7"/>
                    <a:pt x="0" y="15"/>
                  </a:cubicBezTo>
                  <a:cubicBezTo>
                    <a:pt x="0" y="15"/>
                    <a:pt x="0" y="15"/>
                    <a:pt x="0" y="15"/>
                  </a:cubicBezTo>
                  <a:cubicBezTo>
                    <a:pt x="0" y="24"/>
                    <a:pt x="7" y="30"/>
                    <a:pt x="16" y="30"/>
                  </a:cubicBezTo>
                  <a:cubicBezTo>
                    <a:pt x="75" y="30"/>
                    <a:pt x="75" y="30"/>
                    <a:pt x="75" y="30"/>
                  </a:cubicBezTo>
                  <a:cubicBezTo>
                    <a:pt x="67" y="30"/>
                    <a:pt x="60" y="24"/>
                    <a:pt x="60" y="15"/>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userDrawn="1"/>
          </p:nvSpPr>
          <p:spPr bwMode="auto">
            <a:xfrm>
              <a:off x="6416676" y="223838"/>
              <a:ext cx="1069975" cy="114300"/>
            </a:xfrm>
            <a:custGeom>
              <a:avLst/>
              <a:gdLst>
                <a:gd name="T0" fmla="*/ 277 w 285"/>
                <a:gd name="T1" fmla="*/ 0 h 30"/>
                <a:gd name="T2" fmla="*/ 15 w 285"/>
                <a:gd name="T3" fmla="*/ 0 h 30"/>
                <a:gd name="T4" fmla="*/ 0 w 285"/>
                <a:gd name="T5" fmla="*/ 15 h 30"/>
                <a:gd name="T6" fmla="*/ 15 w 285"/>
                <a:gd name="T7" fmla="*/ 30 h 30"/>
                <a:gd name="T8" fmla="*/ 285 w 285"/>
                <a:gd name="T9" fmla="*/ 30 h 30"/>
                <a:gd name="T10" fmla="*/ 277 w 285"/>
                <a:gd name="T11" fmla="*/ 0 h 30"/>
              </a:gdLst>
              <a:ahLst/>
              <a:cxnLst>
                <a:cxn ang="0">
                  <a:pos x="T0" y="T1"/>
                </a:cxn>
                <a:cxn ang="0">
                  <a:pos x="T2" y="T3"/>
                </a:cxn>
                <a:cxn ang="0">
                  <a:pos x="T4" y="T5"/>
                </a:cxn>
                <a:cxn ang="0">
                  <a:pos x="T6" y="T7"/>
                </a:cxn>
                <a:cxn ang="0">
                  <a:pos x="T8" y="T9"/>
                </a:cxn>
                <a:cxn ang="0">
                  <a:pos x="T10" y="T11"/>
                </a:cxn>
              </a:cxnLst>
              <a:rect l="0" t="0" r="r" b="b"/>
              <a:pathLst>
                <a:path w="285" h="30">
                  <a:moveTo>
                    <a:pt x="277" y="0"/>
                  </a:moveTo>
                  <a:cubicBezTo>
                    <a:pt x="15" y="0"/>
                    <a:pt x="15" y="0"/>
                    <a:pt x="15" y="0"/>
                  </a:cubicBezTo>
                  <a:cubicBezTo>
                    <a:pt x="7" y="0"/>
                    <a:pt x="0" y="7"/>
                    <a:pt x="0" y="15"/>
                  </a:cubicBezTo>
                  <a:cubicBezTo>
                    <a:pt x="0" y="24"/>
                    <a:pt x="7" y="30"/>
                    <a:pt x="15" y="30"/>
                  </a:cubicBezTo>
                  <a:cubicBezTo>
                    <a:pt x="285" y="30"/>
                    <a:pt x="285" y="30"/>
                    <a:pt x="285" y="30"/>
                  </a:cubicBezTo>
                  <a:cubicBezTo>
                    <a:pt x="283" y="20"/>
                    <a:pt x="281" y="10"/>
                    <a:pt x="277" y="0"/>
                  </a:cubicBezTo>
                  <a:close/>
                </a:path>
              </a:pathLst>
            </a:custGeom>
            <a:solidFill>
              <a:srgbClr val="668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userDrawn="1"/>
          </p:nvSpPr>
          <p:spPr bwMode="auto">
            <a:xfrm>
              <a:off x="6605588" y="9525"/>
              <a:ext cx="280988" cy="112713"/>
            </a:xfrm>
            <a:custGeom>
              <a:avLst/>
              <a:gdLst>
                <a:gd name="T0" fmla="*/ 60 w 75"/>
                <a:gd name="T1" fmla="*/ 18 h 30"/>
                <a:gd name="T2" fmla="*/ 74 w 75"/>
                <a:gd name="T3" fmla="*/ 0 h 30"/>
                <a:gd name="T4" fmla="*/ 15 w 75"/>
                <a:gd name="T5" fmla="*/ 0 h 30"/>
                <a:gd name="T6" fmla="*/ 0 w 75"/>
                <a:gd name="T7" fmla="*/ 15 h 30"/>
                <a:gd name="T8" fmla="*/ 15 w 75"/>
                <a:gd name="T9" fmla="*/ 30 h 30"/>
                <a:gd name="T10" fmla="*/ 75 w 75"/>
                <a:gd name="T11" fmla="*/ 30 h 30"/>
                <a:gd name="T12" fmla="*/ 60 w 75"/>
                <a:gd name="T13" fmla="*/ 18 h 30"/>
              </a:gdLst>
              <a:ahLst/>
              <a:cxnLst>
                <a:cxn ang="0">
                  <a:pos x="T0" y="T1"/>
                </a:cxn>
                <a:cxn ang="0">
                  <a:pos x="T2" y="T3"/>
                </a:cxn>
                <a:cxn ang="0">
                  <a:pos x="T4" y="T5"/>
                </a:cxn>
                <a:cxn ang="0">
                  <a:pos x="T6" y="T7"/>
                </a:cxn>
                <a:cxn ang="0">
                  <a:pos x="T8" y="T9"/>
                </a:cxn>
                <a:cxn ang="0">
                  <a:pos x="T10" y="T11"/>
                </a:cxn>
                <a:cxn ang="0">
                  <a:pos x="T12" y="T13"/>
                </a:cxn>
              </a:cxnLst>
              <a:rect l="0" t="0" r="r" b="b"/>
              <a:pathLst>
                <a:path w="75" h="30">
                  <a:moveTo>
                    <a:pt x="60" y="18"/>
                  </a:moveTo>
                  <a:cubicBezTo>
                    <a:pt x="57" y="8"/>
                    <a:pt x="65" y="0"/>
                    <a:pt x="74" y="0"/>
                  </a:cubicBezTo>
                  <a:cubicBezTo>
                    <a:pt x="15" y="0"/>
                    <a:pt x="15" y="0"/>
                    <a:pt x="15" y="0"/>
                  </a:cubicBezTo>
                  <a:cubicBezTo>
                    <a:pt x="7" y="0"/>
                    <a:pt x="0" y="7"/>
                    <a:pt x="0" y="15"/>
                  </a:cubicBezTo>
                  <a:cubicBezTo>
                    <a:pt x="0" y="23"/>
                    <a:pt x="7" y="30"/>
                    <a:pt x="15" y="30"/>
                  </a:cubicBezTo>
                  <a:cubicBezTo>
                    <a:pt x="75" y="30"/>
                    <a:pt x="75" y="30"/>
                    <a:pt x="75" y="30"/>
                  </a:cubicBezTo>
                  <a:cubicBezTo>
                    <a:pt x="68" y="30"/>
                    <a:pt x="61" y="25"/>
                    <a:pt x="60" y="18"/>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userDrawn="1"/>
          </p:nvSpPr>
          <p:spPr bwMode="auto">
            <a:xfrm>
              <a:off x="6818313" y="9525"/>
              <a:ext cx="593725" cy="112713"/>
            </a:xfrm>
            <a:custGeom>
              <a:avLst/>
              <a:gdLst>
                <a:gd name="T0" fmla="*/ 138 w 158"/>
                <a:gd name="T1" fmla="*/ 0 h 30"/>
                <a:gd name="T2" fmla="*/ 17 w 158"/>
                <a:gd name="T3" fmla="*/ 0 h 30"/>
                <a:gd name="T4" fmla="*/ 3 w 158"/>
                <a:gd name="T5" fmla="*/ 18 h 30"/>
                <a:gd name="T6" fmla="*/ 18 w 158"/>
                <a:gd name="T7" fmla="*/ 30 h 30"/>
                <a:gd name="T8" fmla="*/ 158 w 158"/>
                <a:gd name="T9" fmla="*/ 30 h 30"/>
                <a:gd name="T10" fmla="*/ 138 w 158"/>
                <a:gd name="T11" fmla="*/ 0 h 30"/>
              </a:gdLst>
              <a:ahLst/>
              <a:cxnLst>
                <a:cxn ang="0">
                  <a:pos x="T0" y="T1"/>
                </a:cxn>
                <a:cxn ang="0">
                  <a:pos x="T2" y="T3"/>
                </a:cxn>
                <a:cxn ang="0">
                  <a:pos x="T4" y="T5"/>
                </a:cxn>
                <a:cxn ang="0">
                  <a:pos x="T6" y="T7"/>
                </a:cxn>
                <a:cxn ang="0">
                  <a:pos x="T8" y="T9"/>
                </a:cxn>
                <a:cxn ang="0">
                  <a:pos x="T10" y="T11"/>
                </a:cxn>
              </a:cxnLst>
              <a:rect l="0" t="0" r="r" b="b"/>
              <a:pathLst>
                <a:path w="158" h="30">
                  <a:moveTo>
                    <a:pt x="138" y="0"/>
                  </a:moveTo>
                  <a:cubicBezTo>
                    <a:pt x="17" y="0"/>
                    <a:pt x="17" y="0"/>
                    <a:pt x="17" y="0"/>
                  </a:cubicBezTo>
                  <a:cubicBezTo>
                    <a:pt x="8" y="0"/>
                    <a:pt x="0" y="8"/>
                    <a:pt x="3" y="18"/>
                  </a:cubicBezTo>
                  <a:cubicBezTo>
                    <a:pt x="4" y="25"/>
                    <a:pt x="11" y="30"/>
                    <a:pt x="18" y="30"/>
                  </a:cubicBezTo>
                  <a:cubicBezTo>
                    <a:pt x="158" y="30"/>
                    <a:pt x="158" y="30"/>
                    <a:pt x="158" y="30"/>
                  </a:cubicBezTo>
                  <a:cubicBezTo>
                    <a:pt x="152" y="19"/>
                    <a:pt x="146" y="9"/>
                    <a:pt x="138" y="0"/>
                  </a:cubicBezTo>
                  <a:close/>
                </a:path>
              </a:pathLst>
            </a:custGeom>
            <a:solidFill>
              <a:srgbClr val="668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userDrawn="1"/>
          </p:nvSpPr>
          <p:spPr bwMode="auto">
            <a:xfrm>
              <a:off x="6605588" y="-733425"/>
              <a:ext cx="44450" cy="334963"/>
            </a:xfrm>
            <a:custGeom>
              <a:avLst/>
              <a:gdLst>
                <a:gd name="T0" fmla="*/ 28 w 28"/>
                <a:gd name="T1" fmla="*/ 211 h 211"/>
                <a:gd name="T2" fmla="*/ 0 w 28"/>
                <a:gd name="T3" fmla="*/ 211 h 211"/>
                <a:gd name="T4" fmla="*/ 0 w 28"/>
                <a:gd name="T5" fmla="*/ 0 h 211"/>
                <a:gd name="T6" fmla="*/ 28 w 28"/>
                <a:gd name="T7" fmla="*/ 0 h 211"/>
                <a:gd name="T8" fmla="*/ 28 w 28"/>
                <a:gd name="T9" fmla="*/ 211 h 211"/>
                <a:gd name="T10" fmla="*/ 28 w 28"/>
                <a:gd name="T11" fmla="*/ 211 h 211"/>
              </a:gdLst>
              <a:ahLst/>
              <a:cxnLst>
                <a:cxn ang="0">
                  <a:pos x="T0" y="T1"/>
                </a:cxn>
                <a:cxn ang="0">
                  <a:pos x="T2" y="T3"/>
                </a:cxn>
                <a:cxn ang="0">
                  <a:pos x="T4" y="T5"/>
                </a:cxn>
                <a:cxn ang="0">
                  <a:pos x="T6" y="T7"/>
                </a:cxn>
                <a:cxn ang="0">
                  <a:pos x="T8" y="T9"/>
                </a:cxn>
                <a:cxn ang="0">
                  <a:pos x="T10" y="T11"/>
                </a:cxn>
              </a:cxnLst>
              <a:rect l="0" t="0" r="r" b="b"/>
              <a:pathLst>
                <a:path w="28" h="211">
                  <a:moveTo>
                    <a:pt x="28" y="211"/>
                  </a:moveTo>
                  <a:lnTo>
                    <a:pt x="0" y="211"/>
                  </a:lnTo>
                  <a:lnTo>
                    <a:pt x="0" y="0"/>
                  </a:lnTo>
                  <a:lnTo>
                    <a:pt x="28" y="0"/>
                  </a:lnTo>
                  <a:lnTo>
                    <a:pt x="28" y="211"/>
                  </a:lnTo>
                  <a:lnTo>
                    <a:pt x="28" y="211"/>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userDrawn="1"/>
          </p:nvSpPr>
          <p:spPr bwMode="auto">
            <a:xfrm>
              <a:off x="6729413" y="-733425"/>
              <a:ext cx="344488" cy="334963"/>
            </a:xfrm>
            <a:custGeom>
              <a:avLst/>
              <a:gdLst>
                <a:gd name="T0" fmla="*/ 108 w 217"/>
                <a:gd name="T1" fmla="*/ 164 h 211"/>
                <a:gd name="T2" fmla="*/ 108 w 217"/>
                <a:gd name="T3" fmla="*/ 164 h 211"/>
                <a:gd name="T4" fmla="*/ 172 w 217"/>
                <a:gd name="T5" fmla="*/ 0 h 211"/>
                <a:gd name="T6" fmla="*/ 217 w 217"/>
                <a:gd name="T7" fmla="*/ 0 h 211"/>
                <a:gd name="T8" fmla="*/ 217 w 217"/>
                <a:gd name="T9" fmla="*/ 211 h 211"/>
                <a:gd name="T10" fmla="*/ 189 w 217"/>
                <a:gd name="T11" fmla="*/ 211 h 211"/>
                <a:gd name="T12" fmla="*/ 189 w 217"/>
                <a:gd name="T13" fmla="*/ 36 h 211"/>
                <a:gd name="T14" fmla="*/ 186 w 217"/>
                <a:gd name="T15" fmla="*/ 36 h 211"/>
                <a:gd name="T16" fmla="*/ 118 w 217"/>
                <a:gd name="T17" fmla="*/ 211 h 211"/>
                <a:gd name="T18" fmla="*/ 99 w 217"/>
                <a:gd name="T19" fmla="*/ 211 h 211"/>
                <a:gd name="T20" fmla="*/ 30 w 217"/>
                <a:gd name="T21" fmla="*/ 36 h 211"/>
                <a:gd name="T22" fmla="*/ 28 w 217"/>
                <a:gd name="T23" fmla="*/ 36 h 211"/>
                <a:gd name="T24" fmla="*/ 28 w 217"/>
                <a:gd name="T25" fmla="*/ 211 h 211"/>
                <a:gd name="T26" fmla="*/ 0 w 217"/>
                <a:gd name="T27" fmla="*/ 211 h 211"/>
                <a:gd name="T28" fmla="*/ 0 w 217"/>
                <a:gd name="T29" fmla="*/ 0 h 211"/>
                <a:gd name="T30" fmla="*/ 47 w 217"/>
                <a:gd name="T31" fmla="*/ 0 h 211"/>
                <a:gd name="T32" fmla="*/ 108 w 217"/>
                <a:gd name="T33" fmla="*/ 164 h 211"/>
                <a:gd name="T34" fmla="*/ 108 w 217"/>
                <a:gd name="T35" fmla="*/ 16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11">
                  <a:moveTo>
                    <a:pt x="108" y="164"/>
                  </a:moveTo>
                  <a:lnTo>
                    <a:pt x="108" y="164"/>
                  </a:lnTo>
                  <a:lnTo>
                    <a:pt x="172" y="0"/>
                  </a:lnTo>
                  <a:lnTo>
                    <a:pt x="217" y="0"/>
                  </a:lnTo>
                  <a:lnTo>
                    <a:pt x="217" y="211"/>
                  </a:lnTo>
                  <a:lnTo>
                    <a:pt x="189" y="211"/>
                  </a:lnTo>
                  <a:lnTo>
                    <a:pt x="189" y="36"/>
                  </a:lnTo>
                  <a:lnTo>
                    <a:pt x="186" y="36"/>
                  </a:lnTo>
                  <a:lnTo>
                    <a:pt x="118" y="211"/>
                  </a:lnTo>
                  <a:lnTo>
                    <a:pt x="99" y="211"/>
                  </a:lnTo>
                  <a:lnTo>
                    <a:pt x="30" y="36"/>
                  </a:lnTo>
                  <a:lnTo>
                    <a:pt x="28" y="36"/>
                  </a:lnTo>
                  <a:lnTo>
                    <a:pt x="28" y="211"/>
                  </a:lnTo>
                  <a:lnTo>
                    <a:pt x="0" y="211"/>
                  </a:lnTo>
                  <a:lnTo>
                    <a:pt x="0" y="0"/>
                  </a:lnTo>
                  <a:lnTo>
                    <a:pt x="47" y="0"/>
                  </a:lnTo>
                  <a:lnTo>
                    <a:pt x="108" y="164"/>
                  </a:lnTo>
                  <a:lnTo>
                    <a:pt x="108" y="164"/>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userDrawn="1"/>
          </p:nvSpPr>
          <p:spPr bwMode="auto">
            <a:xfrm>
              <a:off x="7131051" y="-741363"/>
              <a:ext cx="225425" cy="350838"/>
            </a:xfrm>
            <a:custGeom>
              <a:avLst/>
              <a:gdLst>
                <a:gd name="T0" fmla="*/ 50 w 60"/>
                <a:gd name="T1" fmla="*/ 19 h 93"/>
                <a:gd name="T2" fmla="*/ 43 w 60"/>
                <a:gd name="T3" fmla="*/ 13 h 93"/>
                <a:gd name="T4" fmla="*/ 33 w 60"/>
                <a:gd name="T5" fmla="*/ 10 h 93"/>
                <a:gd name="T6" fmla="*/ 27 w 60"/>
                <a:gd name="T7" fmla="*/ 11 h 93"/>
                <a:gd name="T8" fmla="*/ 21 w 60"/>
                <a:gd name="T9" fmla="*/ 14 h 93"/>
                <a:gd name="T10" fmla="*/ 17 w 60"/>
                <a:gd name="T11" fmla="*/ 18 h 93"/>
                <a:gd name="T12" fmla="*/ 16 w 60"/>
                <a:gd name="T13" fmla="*/ 25 h 93"/>
                <a:gd name="T14" fmla="*/ 17 w 60"/>
                <a:gd name="T15" fmla="*/ 31 h 93"/>
                <a:gd name="T16" fmla="*/ 21 w 60"/>
                <a:gd name="T17" fmla="*/ 35 h 93"/>
                <a:gd name="T18" fmla="*/ 27 w 60"/>
                <a:gd name="T19" fmla="*/ 38 h 93"/>
                <a:gd name="T20" fmla="*/ 34 w 60"/>
                <a:gd name="T21" fmla="*/ 40 h 93"/>
                <a:gd name="T22" fmla="*/ 43 w 60"/>
                <a:gd name="T23" fmla="*/ 44 h 93"/>
                <a:gd name="T24" fmla="*/ 51 w 60"/>
                <a:gd name="T25" fmla="*/ 48 h 93"/>
                <a:gd name="T26" fmla="*/ 58 w 60"/>
                <a:gd name="T27" fmla="*/ 55 h 93"/>
                <a:gd name="T28" fmla="*/ 60 w 60"/>
                <a:gd name="T29" fmla="*/ 66 h 93"/>
                <a:gd name="T30" fmla="*/ 57 w 60"/>
                <a:gd name="T31" fmla="*/ 78 h 93"/>
                <a:gd name="T32" fmla="*/ 50 w 60"/>
                <a:gd name="T33" fmla="*/ 87 h 93"/>
                <a:gd name="T34" fmla="*/ 41 w 60"/>
                <a:gd name="T35" fmla="*/ 92 h 93"/>
                <a:gd name="T36" fmla="*/ 29 w 60"/>
                <a:gd name="T37" fmla="*/ 93 h 93"/>
                <a:gd name="T38" fmla="*/ 13 w 60"/>
                <a:gd name="T39" fmla="*/ 90 h 93"/>
                <a:gd name="T40" fmla="*/ 0 w 60"/>
                <a:gd name="T41" fmla="*/ 80 h 93"/>
                <a:gd name="T42" fmla="*/ 10 w 60"/>
                <a:gd name="T43" fmla="*/ 72 h 93"/>
                <a:gd name="T44" fmla="*/ 18 w 60"/>
                <a:gd name="T45" fmla="*/ 80 h 93"/>
                <a:gd name="T46" fmla="*/ 29 w 60"/>
                <a:gd name="T47" fmla="*/ 83 h 93"/>
                <a:gd name="T48" fmla="*/ 36 w 60"/>
                <a:gd name="T49" fmla="*/ 82 h 93"/>
                <a:gd name="T50" fmla="*/ 41 w 60"/>
                <a:gd name="T51" fmla="*/ 79 h 93"/>
                <a:gd name="T52" fmla="*/ 46 w 60"/>
                <a:gd name="T53" fmla="*/ 74 h 93"/>
                <a:gd name="T54" fmla="*/ 47 w 60"/>
                <a:gd name="T55" fmla="*/ 68 h 93"/>
                <a:gd name="T56" fmla="*/ 46 w 60"/>
                <a:gd name="T57" fmla="*/ 61 h 93"/>
                <a:gd name="T58" fmla="*/ 41 w 60"/>
                <a:gd name="T59" fmla="*/ 56 h 93"/>
                <a:gd name="T60" fmla="*/ 34 w 60"/>
                <a:gd name="T61" fmla="*/ 53 h 93"/>
                <a:gd name="T62" fmla="*/ 26 w 60"/>
                <a:gd name="T63" fmla="*/ 50 h 93"/>
                <a:gd name="T64" fmla="*/ 18 w 60"/>
                <a:gd name="T65" fmla="*/ 47 h 93"/>
                <a:gd name="T66" fmla="*/ 10 w 60"/>
                <a:gd name="T67" fmla="*/ 43 h 93"/>
                <a:gd name="T68" fmla="*/ 5 w 60"/>
                <a:gd name="T69" fmla="*/ 36 h 93"/>
                <a:gd name="T70" fmla="*/ 3 w 60"/>
                <a:gd name="T71" fmla="*/ 25 h 93"/>
                <a:gd name="T72" fmla="*/ 6 w 60"/>
                <a:gd name="T73" fmla="*/ 14 h 93"/>
                <a:gd name="T74" fmla="*/ 13 w 60"/>
                <a:gd name="T75" fmla="*/ 6 h 93"/>
                <a:gd name="T76" fmla="*/ 23 w 60"/>
                <a:gd name="T77" fmla="*/ 1 h 93"/>
                <a:gd name="T78" fmla="*/ 34 w 60"/>
                <a:gd name="T79" fmla="*/ 0 h 93"/>
                <a:gd name="T80" fmla="*/ 48 w 60"/>
                <a:gd name="T81" fmla="*/ 3 h 93"/>
                <a:gd name="T82" fmla="*/ 59 w 60"/>
                <a:gd name="T83" fmla="*/ 10 h 93"/>
                <a:gd name="T84" fmla="*/ 50 w 60"/>
                <a:gd name="T85" fmla="*/ 1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93">
                  <a:moveTo>
                    <a:pt x="50" y="19"/>
                  </a:moveTo>
                  <a:cubicBezTo>
                    <a:pt x="48" y="16"/>
                    <a:pt x="46" y="14"/>
                    <a:pt x="43" y="13"/>
                  </a:cubicBezTo>
                  <a:cubicBezTo>
                    <a:pt x="40" y="11"/>
                    <a:pt x="37" y="10"/>
                    <a:pt x="33" y="10"/>
                  </a:cubicBezTo>
                  <a:cubicBezTo>
                    <a:pt x="31" y="10"/>
                    <a:pt x="29" y="11"/>
                    <a:pt x="27" y="11"/>
                  </a:cubicBezTo>
                  <a:cubicBezTo>
                    <a:pt x="25" y="12"/>
                    <a:pt x="23" y="13"/>
                    <a:pt x="21" y="14"/>
                  </a:cubicBezTo>
                  <a:cubicBezTo>
                    <a:pt x="20" y="15"/>
                    <a:pt x="18" y="17"/>
                    <a:pt x="17" y="18"/>
                  </a:cubicBezTo>
                  <a:cubicBezTo>
                    <a:pt x="16" y="20"/>
                    <a:pt x="16" y="22"/>
                    <a:pt x="16" y="25"/>
                  </a:cubicBezTo>
                  <a:cubicBezTo>
                    <a:pt x="16" y="27"/>
                    <a:pt x="16" y="29"/>
                    <a:pt x="17" y="31"/>
                  </a:cubicBezTo>
                  <a:cubicBezTo>
                    <a:pt x="18" y="33"/>
                    <a:pt x="19" y="34"/>
                    <a:pt x="21" y="35"/>
                  </a:cubicBezTo>
                  <a:cubicBezTo>
                    <a:pt x="23" y="36"/>
                    <a:pt x="24" y="37"/>
                    <a:pt x="27" y="38"/>
                  </a:cubicBezTo>
                  <a:cubicBezTo>
                    <a:pt x="29" y="39"/>
                    <a:pt x="31" y="40"/>
                    <a:pt x="34" y="40"/>
                  </a:cubicBezTo>
                  <a:cubicBezTo>
                    <a:pt x="37" y="41"/>
                    <a:pt x="40" y="42"/>
                    <a:pt x="43" y="44"/>
                  </a:cubicBezTo>
                  <a:cubicBezTo>
                    <a:pt x="46" y="45"/>
                    <a:pt x="49" y="46"/>
                    <a:pt x="51" y="48"/>
                  </a:cubicBezTo>
                  <a:cubicBezTo>
                    <a:pt x="54" y="50"/>
                    <a:pt x="56" y="53"/>
                    <a:pt x="58" y="55"/>
                  </a:cubicBezTo>
                  <a:cubicBezTo>
                    <a:pt x="59" y="58"/>
                    <a:pt x="60" y="62"/>
                    <a:pt x="60" y="66"/>
                  </a:cubicBezTo>
                  <a:cubicBezTo>
                    <a:pt x="60" y="71"/>
                    <a:pt x="59" y="75"/>
                    <a:pt x="57" y="78"/>
                  </a:cubicBezTo>
                  <a:cubicBezTo>
                    <a:pt x="56" y="82"/>
                    <a:pt x="53" y="85"/>
                    <a:pt x="50" y="87"/>
                  </a:cubicBezTo>
                  <a:cubicBezTo>
                    <a:pt x="48" y="89"/>
                    <a:pt x="44" y="91"/>
                    <a:pt x="41" y="92"/>
                  </a:cubicBezTo>
                  <a:cubicBezTo>
                    <a:pt x="37" y="93"/>
                    <a:pt x="33" y="93"/>
                    <a:pt x="29" y="93"/>
                  </a:cubicBezTo>
                  <a:cubicBezTo>
                    <a:pt x="24" y="93"/>
                    <a:pt x="18" y="92"/>
                    <a:pt x="13" y="90"/>
                  </a:cubicBezTo>
                  <a:cubicBezTo>
                    <a:pt x="8" y="88"/>
                    <a:pt x="3" y="85"/>
                    <a:pt x="0" y="80"/>
                  </a:cubicBezTo>
                  <a:cubicBezTo>
                    <a:pt x="10" y="72"/>
                    <a:pt x="10" y="72"/>
                    <a:pt x="10" y="72"/>
                  </a:cubicBezTo>
                  <a:cubicBezTo>
                    <a:pt x="12" y="75"/>
                    <a:pt x="14" y="78"/>
                    <a:pt x="18" y="80"/>
                  </a:cubicBezTo>
                  <a:cubicBezTo>
                    <a:pt x="21" y="82"/>
                    <a:pt x="25" y="83"/>
                    <a:pt x="29" y="83"/>
                  </a:cubicBezTo>
                  <a:cubicBezTo>
                    <a:pt x="31" y="83"/>
                    <a:pt x="34" y="82"/>
                    <a:pt x="36" y="82"/>
                  </a:cubicBezTo>
                  <a:cubicBezTo>
                    <a:pt x="38" y="81"/>
                    <a:pt x="40" y="80"/>
                    <a:pt x="41" y="79"/>
                  </a:cubicBezTo>
                  <a:cubicBezTo>
                    <a:pt x="43" y="78"/>
                    <a:pt x="45" y="76"/>
                    <a:pt x="46" y="74"/>
                  </a:cubicBezTo>
                  <a:cubicBezTo>
                    <a:pt x="47" y="72"/>
                    <a:pt x="47" y="70"/>
                    <a:pt x="47" y="68"/>
                  </a:cubicBezTo>
                  <a:cubicBezTo>
                    <a:pt x="47" y="65"/>
                    <a:pt x="47" y="63"/>
                    <a:pt x="46" y="61"/>
                  </a:cubicBezTo>
                  <a:cubicBezTo>
                    <a:pt x="44" y="59"/>
                    <a:pt x="43" y="57"/>
                    <a:pt x="41" y="56"/>
                  </a:cubicBezTo>
                  <a:cubicBezTo>
                    <a:pt x="39" y="55"/>
                    <a:pt x="37" y="54"/>
                    <a:pt x="34" y="53"/>
                  </a:cubicBezTo>
                  <a:cubicBezTo>
                    <a:pt x="32" y="52"/>
                    <a:pt x="29" y="51"/>
                    <a:pt x="26" y="50"/>
                  </a:cubicBezTo>
                  <a:cubicBezTo>
                    <a:pt x="23" y="49"/>
                    <a:pt x="20" y="48"/>
                    <a:pt x="18" y="47"/>
                  </a:cubicBezTo>
                  <a:cubicBezTo>
                    <a:pt x="15" y="46"/>
                    <a:pt x="13" y="44"/>
                    <a:pt x="10" y="43"/>
                  </a:cubicBezTo>
                  <a:cubicBezTo>
                    <a:pt x="8" y="41"/>
                    <a:pt x="6" y="38"/>
                    <a:pt x="5" y="36"/>
                  </a:cubicBezTo>
                  <a:cubicBezTo>
                    <a:pt x="4" y="33"/>
                    <a:pt x="3" y="29"/>
                    <a:pt x="3" y="25"/>
                  </a:cubicBezTo>
                  <a:cubicBezTo>
                    <a:pt x="3" y="21"/>
                    <a:pt x="4" y="17"/>
                    <a:pt x="6" y="14"/>
                  </a:cubicBezTo>
                  <a:cubicBezTo>
                    <a:pt x="8" y="11"/>
                    <a:pt x="10" y="8"/>
                    <a:pt x="13" y="6"/>
                  </a:cubicBezTo>
                  <a:cubicBezTo>
                    <a:pt x="16" y="4"/>
                    <a:pt x="19" y="2"/>
                    <a:pt x="23" y="1"/>
                  </a:cubicBezTo>
                  <a:cubicBezTo>
                    <a:pt x="26" y="0"/>
                    <a:pt x="30" y="0"/>
                    <a:pt x="34" y="0"/>
                  </a:cubicBezTo>
                  <a:cubicBezTo>
                    <a:pt x="39" y="0"/>
                    <a:pt x="44" y="1"/>
                    <a:pt x="48" y="3"/>
                  </a:cubicBezTo>
                  <a:cubicBezTo>
                    <a:pt x="53" y="5"/>
                    <a:pt x="56" y="7"/>
                    <a:pt x="59" y="10"/>
                  </a:cubicBezTo>
                  <a:cubicBezTo>
                    <a:pt x="50" y="19"/>
                    <a:pt x="50" y="19"/>
                    <a:pt x="50" y="19"/>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userDrawn="1"/>
          </p:nvSpPr>
          <p:spPr bwMode="auto">
            <a:xfrm>
              <a:off x="7535863" y="-733425"/>
              <a:ext cx="263525" cy="334963"/>
            </a:xfrm>
            <a:custGeom>
              <a:avLst/>
              <a:gdLst>
                <a:gd name="T0" fmla="*/ 0 w 166"/>
                <a:gd name="T1" fmla="*/ 0 h 211"/>
                <a:gd name="T2" fmla="*/ 29 w 166"/>
                <a:gd name="T3" fmla="*/ 0 h 211"/>
                <a:gd name="T4" fmla="*/ 29 w 166"/>
                <a:gd name="T5" fmla="*/ 88 h 211"/>
                <a:gd name="T6" fmla="*/ 135 w 166"/>
                <a:gd name="T7" fmla="*/ 88 h 211"/>
                <a:gd name="T8" fmla="*/ 135 w 166"/>
                <a:gd name="T9" fmla="*/ 0 h 211"/>
                <a:gd name="T10" fmla="*/ 166 w 166"/>
                <a:gd name="T11" fmla="*/ 0 h 211"/>
                <a:gd name="T12" fmla="*/ 166 w 166"/>
                <a:gd name="T13" fmla="*/ 211 h 211"/>
                <a:gd name="T14" fmla="*/ 135 w 166"/>
                <a:gd name="T15" fmla="*/ 211 h 211"/>
                <a:gd name="T16" fmla="*/ 135 w 166"/>
                <a:gd name="T17" fmla="*/ 114 h 211"/>
                <a:gd name="T18" fmla="*/ 29 w 166"/>
                <a:gd name="T19" fmla="*/ 114 h 211"/>
                <a:gd name="T20" fmla="*/ 29 w 166"/>
                <a:gd name="T21" fmla="*/ 211 h 211"/>
                <a:gd name="T22" fmla="*/ 0 w 166"/>
                <a:gd name="T23" fmla="*/ 211 h 211"/>
                <a:gd name="T24" fmla="*/ 0 w 166"/>
                <a:gd name="T25" fmla="*/ 0 h 211"/>
                <a:gd name="T26" fmla="*/ 0 w 166"/>
                <a:gd name="T2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211">
                  <a:moveTo>
                    <a:pt x="0" y="0"/>
                  </a:moveTo>
                  <a:lnTo>
                    <a:pt x="29" y="0"/>
                  </a:lnTo>
                  <a:lnTo>
                    <a:pt x="29" y="88"/>
                  </a:lnTo>
                  <a:lnTo>
                    <a:pt x="135" y="88"/>
                  </a:lnTo>
                  <a:lnTo>
                    <a:pt x="135" y="0"/>
                  </a:lnTo>
                  <a:lnTo>
                    <a:pt x="166" y="0"/>
                  </a:lnTo>
                  <a:lnTo>
                    <a:pt x="166" y="211"/>
                  </a:lnTo>
                  <a:lnTo>
                    <a:pt x="135" y="211"/>
                  </a:lnTo>
                  <a:lnTo>
                    <a:pt x="135" y="114"/>
                  </a:lnTo>
                  <a:lnTo>
                    <a:pt x="29" y="114"/>
                  </a:lnTo>
                  <a:lnTo>
                    <a:pt x="29" y="211"/>
                  </a:lnTo>
                  <a:lnTo>
                    <a:pt x="0" y="211"/>
                  </a:lnTo>
                  <a:lnTo>
                    <a:pt x="0" y="0"/>
                  </a:lnTo>
                  <a:lnTo>
                    <a:pt x="0" y="0"/>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noEditPoints="1"/>
            </p:cNvSpPr>
            <p:nvPr userDrawn="1"/>
          </p:nvSpPr>
          <p:spPr bwMode="auto">
            <a:xfrm>
              <a:off x="7840663" y="-627063"/>
              <a:ext cx="225425" cy="236538"/>
            </a:xfrm>
            <a:custGeom>
              <a:avLst/>
              <a:gdLst>
                <a:gd name="T0" fmla="*/ 48 w 60"/>
                <a:gd name="T1" fmla="*/ 26 h 63"/>
                <a:gd name="T2" fmla="*/ 46 w 60"/>
                <a:gd name="T3" fmla="*/ 19 h 63"/>
                <a:gd name="T4" fmla="*/ 43 w 60"/>
                <a:gd name="T5" fmla="*/ 14 h 63"/>
                <a:gd name="T6" fmla="*/ 38 w 60"/>
                <a:gd name="T7" fmla="*/ 11 h 63"/>
                <a:gd name="T8" fmla="*/ 31 w 60"/>
                <a:gd name="T9" fmla="*/ 9 h 63"/>
                <a:gd name="T10" fmla="*/ 24 w 60"/>
                <a:gd name="T11" fmla="*/ 11 h 63"/>
                <a:gd name="T12" fmla="*/ 18 w 60"/>
                <a:gd name="T13" fmla="*/ 14 h 63"/>
                <a:gd name="T14" fmla="*/ 14 w 60"/>
                <a:gd name="T15" fmla="*/ 19 h 63"/>
                <a:gd name="T16" fmla="*/ 12 w 60"/>
                <a:gd name="T17" fmla="*/ 26 h 63"/>
                <a:gd name="T18" fmla="*/ 48 w 60"/>
                <a:gd name="T19" fmla="*/ 26 h 63"/>
                <a:gd name="T20" fmla="*/ 60 w 60"/>
                <a:gd name="T21" fmla="*/ 31 h 63"/>
                <a:gd name="T22" fmla="*/ 60 w 60"/>
                <a:gd name="T23" fmla="*/ 33 h 63"/>
                <a:gd name="T24" fmla="*/ 60 w 60"/>
                <a:gd name="T25" fmla="*/ 35 h 63"/>
                <a:gd name="T26" fmla="*/ 12 w 60"/>
                <a:gd name="T27" fmla="*/ 35 h 63"/>
                <a:gd name="T28" fmla="*/ 14 w 60"/>
                <a:gd name="T29" fmla="*/ 42 h 63"/>
                <a:gd name="T30" fmla="*/ 18 w 60"/>
                <a:gd name="T31" fmla="*/ 48 h 63"/>
                <a:gd name="T32" fmla="*/ 24 w 60"/>
                <a:gd name="T33" fmla="*/ 51 h 63"/>
                <a:gd name="T34" fmla="*/ 32 w 60"/>
                <a:gd name="T35" fmla="*/ 53 h 63"/>
                <a:gd name="T36" fmla="*/ 42 w 60"/>
                <a:gd name="T37" fmla="*/ 50 h 63"/>
                <a:gd name="T38" fmla="*/ 49 w 60"/>
                <a:gd name="T39" fmla="*/ 44 h 63"/>
                <a:gd name="T40" fmla="*/ 57 w 60"/>
                <a:gd name="T41" fmla="*/ 50 h 63"/>
                <a:gd name="T42" fmla="*/ 46 w 60"/>
                <a:gd name="T43" fmla="*/ 60 h 63"/>
                <a:gd name="T44" fmla="*/ 32 w 60"/>
                <a:gd name="T45" fmla="*/ 63 h 63"/>
                <a:gd name="T46" fmla="*/ 19 w 60"/>
                <a:gd name="T47" fmla="*/ 60 h 63"/>
                <a:gd name="T48" fmla="*/ 9 w 60"/>
                <a:gd name="T49" fmla="*/ 54 h 63"/>
                <a:gd name="T50" fmla="*/ 3 w 60"/>
                <a:gd name="T51" fmla="*/ 44 h 63"/>
                <a:gd name="T52" fmla="*/ 0 w 60"/>
                <a:gd name="T53" fmla="*/ 31 h 63"/>
                <a:gd name="T54" fmla="*/ 2 w 60"/>
                <a:gd name="T55" fmla="*/ 19 h 63"/>
                <a:gd name="T56" fmla="*/ 9 w 60"/>
                <a:gd name="T57" fmla="*/ 9 h 63"/>
                <a:gd name="T58" fmla="*/ 19 w 60"/>
                <a:gd name="T59" fmla="*/ 2 h 63"/>
                <a:gd name="T60" fmla="*/ 31 w 60"/>
                <a:gd name="T61" fmla="*/ 0 h 63"/>
                <a:gd name="T62" fmla="*/ 43 w 60"/>
                <a:gd name="T63" fmla="*/ 2 h 63"/>
                <a:gd name="T64" fmla="*/ 52 w 60"/>
                <a:gd name="T65" fmla="*/ 8 h 63"/>
                <a:gd name="T66" fmla="*/ 58 w 60"/>
                <a:gd name="T67" fmla="*/ 18 h 63"/>
                <a:gd name="T68" fmla="*/ 60 w 60"/>
                <a:gd name="T69"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63">
                  <a:moveTo>
                    <a:pt x="48" y="26"/>
                  </a:moveTo>
                  <a:cubicBezTo>
                    <a:pt x="48" y="24"/>
                    <a:pt x="47" y="22"/>
                    <a:pt x="46" y="19"/>
                  </a:cubicBezTo>
                  <a:cubicBezTo>
                    <a:pt x="46" y="17"/>
                    <a:pt x="45" y="16"/>
                    <a:pt x="43" y="14"/>
                  </a:cubicBezTo>
                  <a:cubicBezTo>
                    <a:pt x="42" y="13"/>
                    <a:pt x="40" y="11"/>
                    <a:pt x="38" y="11"/>
                  </a:cubicBezTo>
                  <a:cubicBezTo>
                    <a:pt x="36" y="10"/>
                    <a:pt x="34" y="9"/>
                    <a:pt x="31" y="9"/>
                  </a:cubicBezTo>
                  <a:cubicBezTo>
                    <a:pt x="28" y="9"/>
                    <a:pt x="26" y="10"/>
                    <a:pt x="24" y="11"/>
                  </a:cubicBezTo>
                  <a:cubicBezTo>
                    <a:pt x="22" y="11"/>
                    <a:pt x="20" y="13"/>
                    <a:pt x="18" y="14"/>
                  </a:cubicBezTo>
                  <a:cubicBezTo>
                    <a:pt x="16" y="16"/>
                    <a:pt x="15" y="17"/>
                    <a:pt x="14" y="19"/>
                  </a:cubicBezTo>
                  <a:cubicBezTo>
                    <a:pt x="13" y="22"/>
                    <a:pt x="12" y="24"/>
                    <a:pt x="12" y="26"/>
                  </a:cubicBezTo>
                  <a:cubicBezTo>
                    <a:pt x="48" y="26"/>
                    <a:pt x="48" y="26"/>
                    <a:pt x="48" y="26"/>
                  </a:cubicBezTo>
                  <a:close/>
                  <a:moveTo>
                    <a:pt x="60" y="31"/>
                  </a:moveTo>
                  <a:cubicBezTo>
                    <a:pt x="60" y="32"/>
                    <a:pt x="60" y="32"/>
                    <a:pt x="60" y="33"/>
                  </a:cubicBezTo>
                  <a:cubicBezTo>
                    <a:pt x="60" y="34"/>
                    <a:pt x="60" y="34"/>
                    <a:pt x="60" y="35"/>
                  </a:cubicBezTo>
                  <a:cubicBezTo>
                    <a:pt x="12" y="35"/>
                    <a:pt x="12" y="35"/>
                    <a:pt x="12" y="35"/>
                  </a:cubicBezTo>
                  <a:cubicBezTo>
                    <a:pt x="12" y="37"/>
                    <a:pt x="13" y="40"/>
                    <a:pt x="14" y="42"/>
                  </a:cubicBezTo>
                  <a:cubicBezTo>
                    <a:pt x="15" y="44"/>
                    <a:pt x="16" y="46"/>
                    <a:pt x="18" y="48"/>
                  </a:cubicBezTo>
                  <a:cubicBezTo>
                    <a:pt x="20" y="49"/>
                    <a:pt x="22" y="51"/>
                    <a:pt x="24" y="51"/>
                  </a:cubicBezTo>
                  <a:cubicBezTo>
                    <a:pt x="26" y="52"/>
                    <a:pt x="29" y="53"/>
                    <a:pt x="32" y="53"/>
                  </a:cubicBezTo>
                  <a:cubicBezTo>
                    <a:pt x="36" y="53"/>
                    <a:pt x="39" y="52"/>
                    <a:pt x="42" y="50"/>
                  </a:cubicBezTo>
                  <a:cubicBezTo>
                    <a:pt x="45" y="48"/>
                    <a:pt x="47" y="46"/>
                    <a:pt x="49" y="44"/>
                  </a:cubicBezTo>
                  <a:cubicBezTo>
                    <a:pt x="57" y="50"/>
                    <a:pt x="57" y="50"/>
                    <a:pt x="57" y="50"/>
                  </a:cubicBezTo>
                  <a:cubicBezTo>
                    <a:pt x="54" y="55"/>
                    <a:pt x="50" y="58"/>
                    <a:pt x="46" y="60"/>
                  </a:cubicBezTo>
                  <a:cubicBezTo>
                    <a:pt x="42" y="62"/>
                    <a:pt x="37" y="63"/>
                    <a:pt x="32" y="63"/>
                  </a:cubicBezTo>
                  <a:cubicBezTo>
                    <a:pt x="27" y="63"/>
                    <a:pt x="23" y="62"/>
                    <a:pt x="19" y="60"/>
                  </a:cubicBezTo>
                  <a:cubicBezTo>
                    <a:pt x="15" y="59"/>
                    <a:pt x="12" y="57"/>
                    <a:pt x="9" y="54"/>
                  </a:cubicBezTo>
                  <a:cubicBezTo>
                    <a:pt x="6" y="51"/>
                    <a:pt x="4" y="48"/>
                    <a:pt x="3" y="44"/>
                  </a:cubicBezTo>
                  <a:cubicBezTo>
                    <a:pt x="1" y="40"/>
                    <a:pt x="0" y="36"/>
                    <a:pt x="0" y="31"/>
                  </a:cubicBezTo>
                  <a:cubicBezTo>
                    <a:pt x="0" y="27"/>
                    <a:pt x="1" y="23"/>
                    <a:pt x="2" y="19"/>
                  </a:cubicBezTo>
                  <a:cubicBezTo>
                    <a:pt x="4" y="15"/>
                    <a:pt x="6" y="12"/>
                    <a:pt x="9" y="9"/>
                  </a:cubicBezTo>
                  <a:cubicBezTo>
                    <a:pt x="12" y="6"/>
                    <a:pt x="15" y="4"/>
                    <a:pt x="19" y="2"/>
                  </a:cubicBezTo>
                  <a:cubicBezTo>
                    <a:pt x="23" y="1"/>
                    <a:pt x="27" y="0"/>
                    <a:pt x="31" y="0"/>
                  </a:cubicBezTo>
                  <a:cubicBezTo>
                    <a:pt x="35" y="0"/>
                    <a:pt x="39" y="1"/>
                    <a:pt x="43" y="2"/>
                  </a:cubicBezTo>
                  <a:cubicBezTo>
                    <a:pt x="46" y="4"/>
                    <a:pt x="49" y="6"/>
                    <a:pt x="52" y="8"/>
                  </a:cubicBezTo>
                  <a:cubicBezTo>
                    <a:pt x="54" y="11"/>
                    <a:pt x="56" y="14"/>
                    <a:pt x="58" y="18"/>
                  </a:cubicBezTo>
                  <a:cubicBezTo>
                    <a:pt x="59" y="22"/>
                    <a:pt x="60" y="26"/>
                    <a:pt x="60" y="3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noEditPoints="1"/>
            </p:cNvSpPr>
            <p:nvPr userDrawn="1"/>
          </p:nvSpPr>
          <p:spPr bwMode="auto">
            <a:xfrm>
              <a:off x="8102601" y="-627063"/>
              <a:ext cx="203200" cy="236538"/>
            </a:xfrm>
            <a:custGeom>
              <a:avLst/>
              <a:gdLst>
                <a:gd name="T0" fmla="*/ 39 w 54"/>
                <a:gd name="T1" fmla="*/ 33 h 63"/>
                <a:gd name="T2" fmla="*/ 30 w 54"/>
                <a:gd name="T3" fmla="*/ 33 h 63"/>
                <a:gd name="T4" fmla="*/ 21 w 54"/>
                <a:gd name="T5" fmla="*/ 35 h 63"/>
                <a:gd name="T6" fmla="*/ 15 w 54"/>
                <a:gd name="T7" fmla="*/ 38 h 63"/>
                <a:gd name="T8" fmla="*/ 12 w 54"/>
                <a:gd name="T9" fmla="*/ 44 h 63"/>
                <a:gd name="T10" fmla="*/ 14 w 54"/>
                <a:gd name="T11" fmla="*/ 48 h 63"/>
                <a:gd name="T12" fmla="*/ 16 w 54"/>
                <a:gd name="T13" fmla="*/ 51 h 63"/>
                <a:gd name="T14" fmla="*/ 20 w 54"/>
                <a:gd name="T15" fmla="*/ 53 h 63"/>
                <a:gd name="T16" fmla="*/ 25 w 54"/>
                <a:gd name="T17" fmla="*/ 53 h 63"/>
                <a:gd name="T18" fmla="*/ 37 w 54"/>
                <a:gd name="T19" fmla="*/ 48 h 63"/>
                <a:gd name="T20" fmla="*/ 42 w 54"/>
                <a:gd name="T21" fmla="*/ 36 h 63"/>
                <a:gd name="T22" fmla="*/ 42 w 54"/>
                <a:gd name="T23" fmla="*/ 33 h 63"/>
                <a:gd name="T24" fmla="*/ 39 w 54"/>
                <a:gd name="T25" fmla="*/ 33 h 63"/>
                <a:gd name="T26" fmla="*/ 42 w 54"/>
                <a:gd name="T27" fmla="*/ 23 h 63"/>
                <a:gd name="T28" fmla="*/ 38 w 54"/>
                <a:gd name="T29" fmla="*/ 13 h 63"/>
                <a:gd name="T30" fmla="*/ 27 w 54"/>
                <a:gd name="T31" fmla="*/ 10 h 63"/>
                <a:gd name="T32" fmla="*/ 18 w 54"/>
                <a:gd name="T33" fmla="*/ 11 h 63"/>
                <a:gd name="T34" fmla="*/ 10 w 54"/>
                <a:gd name="T35" fmla="*/ 16 h 63"/>
                <a:gd name="T36" fmla="*/ 4 w 54"/>
                <a:gd name="T37" fmla="*/ 9 h 63"/>
                <a:gd name="T38" fmla="*/ 15 w 54"/>
                <a:gd name="T39" fmla="*/ 2 h 63"/>
                <a:gd name="T40" fmla="*/ 28 w 54"/>
                <a:gd name="T41" fmla="*/ 0 h 63"/>
                <a:gd name="T42" fmla="*/ 39 w 54"/>
                <a:gd name="T43" fmla="*/ 2 h 63"/>
                <a:gd name="T44" fmla="*/ 47 w 54"/>
                <a:gd name="T45" fmla="*/ 7 h 63"/>
                <a:gd name="T46" fmla="*/ 52 w 54"/>
                <a:gd name="T47" fmla="*/ 14 h 63"/>
                <a:gd name="T48" fmla="*/ 53 w 54"/>
                <a:gd name="T49" fmla="*/ 23 h 63"/>
                <a:gd name="T50" fmla="*/ 53 w 54"/>
                <a:gd name="T51" fmla="*/ 49 h 63"/>
                <a:gd name="T52" fmla="*/ 53 w 54"/>
                <a:gd name="T53" fmla="*/ 56 h 63"/>
                <a:gd name="T54" fmla="*/ 54 w 54"/>
                <a:gd name="T55" fmla="*/ 61 h 63"/>
                <a:gd name="T56" fmla="*/ 43 w 54"/>
                <a:gd name="T57" fmla="*/ 61 h 63"/>
                <a:gd name="T58" fmla="*/ 42 w 54"/>
                <a:gd name="T59" fmla="*/ 53 h 63"/>
                <a:gd name="T60" fmla="*/ 42 w 54"/>
                <a:gd name="T61" fmla="*/ 53 h 63"/>
                <a:gd name="T62" fmla="*/ 34 w 54"/>
                <a:gd name="T63" fmla="*/ 60 h 63"/>
                <a:gd name="T64" fmla="*/ 22 w 54"/>
                <a:gd name="T65" fmla="*/ 63 h 63"/>
                <a:gd name="T66" fmla="*/ 15 w 54"/>
                <a:gd name="T67" fmla="*/ 62 h 63"/>
                <a:gd name="T68" fmla="*/ 8 w 54"/>
                <a:gd name="T69" fmla="*/ 59 h 63"/>
                <a:gd name="T70" fmla="*/ 3 w 54"/>
                <a:gd name="T71" fmla="*/ 53 h 63"/>
                <a:gd name="T72" fmla="*/ 0 w 54"/>
                <a:gd name="T73" fmla="*/ 44 h 63"/>
                <a:gd name="T74" fmla="*/ 4 w 54"/>
                <a:gd name="T75" fmla="*/ 34 h 63"/>
                <a:gd name="T76" fmla="*/ 14 w 54"/>
                <a:gd name="T77" fmla="*/ 28 h 63"/>
                <a:gd name="T78" fmla="*/ 27 w 54"/>
                <a:gd name="T79" fmla="*/ 25 h 63"/>
                <a:gd name="T80" fmla="*/ 42 w 54"/>
                <a:gd name="T81" fmla="*/ 24 h 63"/>
                <a:gd name="T82" fmla="*/ 42 w 54"/>
                <a:gd name="T83"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63">
                  <a:moveTo>
                    <a:pt x="39" y="33"/>
                  </a:moveTo>
                  <a:cubicBezTo>
                    <a:pt x="36" y="33"/>
                    <a:pt x="33" y="33"/>
                    <a:pt x="30" y="33"/>
                  </a:cubicBezTo>
                  <a:cubicBezTo>
                    <a:pt x="27" y="33"/>
                    <a:pt x="24" y="34"/>
                    <a:pt x="21" y="35"/>
                  </a:cubicBezTo>
                  <a:cubicBezTo>
                    <a:pt x="19" y="35"/>
                    <a:pt x="17" y="37"/>
                    <a:pt x="15" y="38"/>
                  </a:cubicBezTo>
                  <a:cubicBezTo>
                    <a:pt x="13" y="40"/>
                    <a:pt x="12" y="42"/>
                    <a:pt x="12" y="44"/>
                  </a:cubicBezTo>
                  <a:cubicBezTo>
                    <a:pt x="12" y="46"/>
                    <a:pt x="13" y="47"/>
                    <a:pt x="14" y="48"/>
                  </a:cubicBezTo>
                  <a:cubicBezTo>
                    <a:pt x="14" y="50"/>
                    <a:pt x="15" y="51"/>
                    <a:pt x="16" y="51"/>
                  </a:cubicBezTo>
                  <a:cubicBezTo>
                    <a:pt x="18" y="52"/>
                    <a:pt x="19" y="53"/>
                    <a:pt x="20" y="53"/>
                  </a:cubicBezTo>
                  <a:cubicBezTo>
                    <a:pt x="22" y="53"/>
                    <a:pt x="23" y="53"/>
                    <a:pt x="25" y="53"/>
                  </a:cubicBezTo>
                  <a:cubicBezTo>
                    <a:pt x="30" y="53"/>
                    <a:pt x="34" y="52"/>
                    <a:pt x="37" y="48"/>
                  </a:cubicBezTo>
                  <a:cubicBezTo>
                    <a:pt x="40" y="45"/>
                    <a:pt x="42" y="41"/>
                    <a:pt x="42" y="36"/>
                  </a:cubicBezTo>
                  <a:cubicBezTo>
                    <a:pt x="42" y="33"/>
                    <a:pt x="42" y="33"/>
                    <a:pt x="42" y="33"/>
                  </a:cubicBezTo>
                  <a:cubicBezTo>
                    <a:pt x="39" y="33"/>
                    <a:pt x="39" y="33"/>
                    <a:pt x="39" y="33"/>
                  </a:cubicBezTo>
                  <a:close/>
                  <a:moveTo>
                    <a:pt x="42" y="23"/>
                  </a:moveTo>
                  <a:cubicBezTo>
                    <a:pt x="42" y="18"/>
                    <a:pt x="41" y="15"/>
                    <a:pt x="38" y="13"/>
                  </a:cubicBezTo>
                  <a:cubicBezTo>
                    <a:pt x="35" y="11"/>
                    <a:pt x="32" y="10"/>
                    <a:pt x="27" y="10"/>
                  </a:cubicBezTo>
                  <a:cubicBezTo>
                    <a:pt x="24" y="10"/>
                    <a:pt x="21" y="10"/>
                    <a:pt x="18" y="11"/>
                  </a:cubicBezTo>
                  <a:cubicBezTo>
                    <a:pt x="15" y="13"/>
                    <a:pt x="12" y="14"/>
                    <a:pt x="10" y="16"/>
                  </a:cubicBezTo>
                  <a:cubicBezTo>
                    <a:pt x="4" y="9"/>
                    <a:pt x="4" y="9"/>
                    <a:pt x="4" y="9"/>
                  </a:cubicBezTo>
                  <a:cubicBezTo>
                    <a:pt x="7" y="6"/>
                    <a:pt x="10" y="4"/>
                    <a:pt x="15" y="2"/>
                  </a:cubicBezTo>
                  <a:cubicBezTo>
                    <a:pt x="19" y="1"/>
                    <a:pt x="23" y="0"/>
                    <a:pt x="28" y="0"/>
                  </a:cubicBezTo>
                  <a:cubicBezTo>
                    <a:pt x="33" y="0"/>
                    <a:pt x="36" y="1"/>
                    <a:pt x="39" y="2"/>
                  </a:cubicBezTo>
                  <a:cubicBezTo>
                    <a:pt x="43" y="3"/>
                    <a:pt x="45" y="5"/>
                    <a:pt x="47" y="7"/>
                  </a:cubicBezTo>
                  <a:cubicBezTo>
                    <a:pt x="49" y="9"/>
                    <a:pt x="51" y="11"/>
                    <a:pt x="52" y="14"/>
                  </a:cubicBezTo>
                  <a:cubicBezTo>
                    <a:pt x="53" y="17"/>
                    <a:pt x="53" y="20"/>
                    <a:pt x="53" y="23"/>
                  </a:cubicBezTo>
                  <a:cubicBezTo>
                    <a:pt x="53" y="49"/>
                    <a:pt x="53" y="49"/>
                    <a:pt x="53" y="49"/>
                  </a:cubicBezTo>
                  <a:cubicBezTo>
                    <a:pt x="53" y="51"/>
                    <a:pt x="53" y="53"/>
                    <a:pt x="53" y="56"/>
                  </a:cubicBezTo>
                  <a:cubicBezTo>
                    <a:pt x="53" y="58"/>
                    <a:pt x="54" y="60"/>
                    <a:pt x="54" y="61"/>
                  </a:cubicBezTo>
                  <a:cubicBezTo>
                    <a:pt x="43" y="61"/>
                    <a:pt x="43" y="61"/>
                    <a:pt x="43" y="61"/>
                  </a:cubicBezTo>
                  <a:cubicBezTo>
                    <a:pt x="43" y="58"/>
                    <a:pt x="42" y="55"/>
                    <a:pt x="42" y="53"/>
                  </a:cubicBezTo>
                  <a:cubicBezTo>
                    <a:pt x="42" y="53"/>
                    <a:pt x="42" y="53"/>
                    <a:pt x="42" y="53"/>
                  </a:cubicBezTo>
                  <a:cubicBezTo>
                    <a:pt x="40" y="56"/>
                    <a:pt x="37" y="58"/>
                    <a:pt x="34" y="60"/>
                  </a:cubicBezTo>
                  <a:cubicBezTo>
                    <a:pt x="30" y="62"/>
                    <a:pt x="27" y="63"/>
                    <a:pt x="22" y="63"/>
                  </a:cubicBezTo>
                  <a:cubicBezTo>
                    <a:pt x="20" y="63"/>
                    <a:pt x="17" y="62"/>
                    <a:pt x="15" y="62"/>
                  </a:cubicBezTo>
                  <a:cubicBezTo>
                    <a:pt x="12" y="61"/>
                    <a:pt x="10" y="60"/>
                    <a:pt x="8" y="59"/>
                  </a:cubicBezTo>
                  <a:cubicBezTo>
                    <a:pt x="6" y="57"/>
                    <a:pt x="4" y="55"/>
                    <a:pt x="3" y="53"/>
                  </a:cubicBezTo>
                  <a:cubicBezTo>
                    <a:pt x="1" y="51"/>
                    <a:pt x="0" y="48"/>
                    <a:pt x="0" y="44"/>
                  </a:cubicBezTo>
                  <a:cubicBezTo>
                    <a:pt x="0" y="40"/>
                    <a:pt x="2" y="36"/>
                    <a:pt x="4" y="34"/>
                  </a:cubicBezTo>
                  <a:cubicBezTo>
                    <a:pt x="7" y="31"/>
                    <a:pt x="10" y="29"/>
                    <a:pt x="14" y="28"/>
                  </a:cubicBezTo>
                  <a:cubicBezTo>
                    <a:pt x="18" y="26"/>
                    <a:pt x="22" y="25"/>
                    <a:pt x="27" y="25"/>
                  </a:cubicBezTo>
                  <a:cubicBezTo>
                    <a:pt x="32" y="24"/>
                    <a:pt x="37" y="24"/>
                    <a:pt x="42" y="24"/>
                  </a:cubicBezTo>
                  <a:cubicBezTo>
                    <a:pt x="42" y="23"/>
                    <a:pt x="42" y="23"/>
                    <a:pt x="42" y="23"/>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userDrawn="1"/>
          </p:nvSpPr>
          <p:spPr bwMode="auto">
            <a:xfrm>
              <a:off x="8374063" y="-755650"/>
              <a:ext cx="44450" cy="357188"/>
            </a:xfrm>
            <a:custGeom>
              <a:avLst/>
              <a:gdLst>
                <a:gd name="T0" fmla="*/ 28 w 28"/>
                <a:gd name="T1" fmla="*/ 225 h 225"/>
                <a:gd name="T2" fmla="*/ 0 w 28"/>
                <a:gd name="T3" fmla="*/ 225 h 225"/>
                <a:gd name="T4" fmla="*/ 0 w 28"/>
                <a:gd name="T5" fmla="*/ 0 h 225"/>
                <a:gd name="T6" fmla="*/ 28 w 28"/>
                <a:gd name="T7" fmla="*/ 0 h 225"/>
                <a:gd name="T8" fmla="*/ 28 w 28"/>
                <a:gd name="T9" fmla="*/ 225 h 225"/>
                <a:gd name="T10" fmla="*/ 28 w 28"/>
                <a:gd name="T11" fmla="*/ 225 h 225"/>
              </a:gdLst>
              <a:ahLst/>
              <a:cxnLst>
                <a:cxn ang="0">
                  <a:pos x="T0" y="T1"/>
                </a:cxn>
                <a:cxn ang="0">
                  <a:pos x="T2" y="T3"/>
                </a:cxn>
                <a:cxn ang="0">
                  <a:pos x="T4" y="T5"/>
                </a:cxn>
                <a:cxn ang="0">
                  <a:pos x="T6" y="T7"/>
                </a:cxn>
                <a:cxn ang="0">
                  <a:pos x="T8" y="T9"/>
                </a:cxn>
                <a:cxn ang="0">
                  <a:pos x="T10" y="T11"/>
                </a:cxn>
              </a:cxnLst>
              <a:rect l="0" t="0" r="r" b="b"/>
              <a:pathLst>
                <a:path w="28" h="225">
                  <a:moveTo>
                    <a:pt x="28" y="225"/>
                  </a:moveTo>
                  <a:lnTo>
                    <a:pt x="0" y="225"/>
                  </a:lnTo>
                  <a:lnTo>
                    <a:pt x="0" y="0"/>
                  </a:lnTo>
                  <a:lnTo>
                    <a:pt x="28" y="0"/>
                  </a:lnTo>
                  <a:lnTo>
                    <a:pt x="28" y="225"/>
                  </a:lnTo>
                  <a:lnTo>
                    <a:pt x="28" y="225"/>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userDrawn="1"/>
          </p:nvSpPr>
          <p:spPr bwMode="auto">
            <a:xfrm>
              <a:off x="8459788" y="-684213"/>
              <a:ext cx="142875" cy="290513"/>
            </a:xfrm>
            <a:custGeom>
              <a:avLst/>
              <a:gdLst>
                <a:gd name="T0" fmla="*/ 38 w 38"/>
                <a:gd name="T1" fmla="*/ 26 h 77"/>
                <a:gd name="T2" fmla="*/ 23 w 38"/>
                <a:gd name="T3" fmla="*/ 26 h 77"/>
                <a:gd name="T4" fmla="*/ 23 w 38"/>
                <a:gd name="T5" fmla="*/ 57 h 77"/>
                <a:gd name="T6" fmla="*/ 25 w 38"/>
                <a:gd name="T7" fmla="*/ 65 h 77"/>
                <a:gd name="T8" fmla="*/ 31 w 38"/>
                <a:gd name="T9" fmla="*/ 67 h 77"/>
                <a:gd name="T10" fmla="*/ 35 w 38"/>
                <a:gd name="T11" fmla="*/ 67 h 77"/>
                <a:gd name="T12" fmla="*/ 38 w 38"/>
                <a:gd name="T13" fmla="*/ 66 h 77"/>
                <a:gd name="T14" fmla="*/ 38 w 38"/>
                <a:gd name="T15" fmla="*/ 75 h 77"/>
                <a:gd name="T16" fmla="*/ 34 w 38"/>
                <a:gd name="T17" fmla="*/ 77 h 77"/>
                <a:gd name="T18" fmla="*/ 28 w 38"/>
                <a:gd name="T19" fmla="*/ 77 h 77"/>
                <a:gd name="T20" fmla="*/ 15 w 38"/>
                <a:gd name="T21" fmla="*/ 72 h 77"/>
                <a:gd name="T22" fmla="*/ 11 w 38"/>
                <a:gd name="T23" fmla="*/ 59 h 77"/>
                <a:gd name="T24" fmla="*/ 11 w 38"/>
                <a:gd name="T25" fmla="*/ 26 h 77"/>
                <a:gd name="T26" fmla="*/ 0 w 38"/>
                <a:gd name="T27" fmla="*/ 26 h 77"/>
                <a:gd name="T28" fmla="*/ 0 w 38"/>
                <a:gd name="T29" fmla="*/ 17 h 77"/>
                <a:gd name="T30" fmla="*/ 11 w 38"/>
                <a:gd name="T31" fmla="*/ 17 h 77"/>
                <a:gd name="T32" fmla="*/ 11 w 38"/>
                <a:gd name="T33" fmla="*/ 0 h 77"/>
                <a:gd name="T34" fmla="*/ 23 w 38"/>
                <a:gd name="T35" fmla="*/ 0 h 77"/>
                <a:gd name="T36" fmla="*/ 23 w 38"/>
                <a:gd name="T37" fmla="*/ 17 h 77"/>
                <a:gd name="T38" fmla="*/ 38 w 38"/>
                <a:gd name="T39" fmla="*/ 17 h 77"/>
                <a:gd name="T40" fmla="*/ 38 w 38"/>
                <a:gd name="T41"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77">
                  <a:moveTo>
                    <a:pt x="38" y="26"/>
                  </a:moveTo>
                  <a:cubicBezTo>
                    <a:pt x="23" y="26"/>
                    <a:pt x="23" y="26"/>
                    <a:pt x="23" y="26"/>
                  </a:cubicBezTo>
                  <a:cubicBezTo>
                    <a:pt x="23" y="57"/>
                    <a:pt x="23" y="57"/>
                    <a:pt x="23" y="57"/>
                  </a:cubicBezTo>
                  <a:cubicBezTo>
                    <a:pt x="23" y="61"/>
                    <a:pt x="23" y="63"/>
                    <a:pt x="25" y="65"/>
                  </a:cubicBezTo>
                  <a:cubicBezTo>
                    <a:pt x="26" y="66"/>
                    <a:pt x="28" y="67"/>
                    <a:pt x="31" y="67"/>
                  </a:cubicBezTo>
                  <a:cubicBezTo>
                    <a:pt x="32" y="67"/>
                    <a:pt x="33" y="67"/>
                    <a:pt x="35" y="67"/>
                  </a:cubicBezTo>
                  <a:cubicBezTo>
                    <a:pt x="36" y="67"/>
                    <a:pt x="37" y="66"/>
                    <a:pt x="38" y="66"/>
                  </a:cubicBezTo>
                  <a:cubicBezTo>
                    <a:pt x="38" y="75"/>
                    <a:pt x="38" y="75"/>
                    <a:pt x="38" y="75"/>
                  </a:cubicBezTo>
                  <a:cubicBezTo>
                    <a:pt x="37" y="76"/>
                    <a:pt x="35" y="76"/>
                    <a:pt x="34" y="77"/>
                  </a:cubicBezTo>
                  <a:cubicBezTo>
                    <a:pt x="32" y="77"/>
                    <a:pt x="30" y="77"/>
                    <a:pt x="28" y="77"/>
                  </a:cubicBezTo>
                  <a:cubicBezTo>
                    <a:pt x="23" y="77"/>
                    <a:pt x="18" y="76"/>
                    <a:pt x="15" y="72"/>
                  </a:cubicBezTo>
                  <a:cubicBezTo>
                    <a:pt x="12" y="69"/>
                    <a:pt x="11" y="65"/>
                    <a:pt x="11" y="59"/>
                  </a:cubicBezTo>
                  <a:cubicBezTo>
                    <a:pt x="11" y="26"/>
                    <a:pt x="11" y="26"/>
                    <a:pt x="11" y="26"/>
                  </a:cubicBezTo>
                  <a:cubicBezTo>
                    <a:pt x="0" y="26"/>
                    <a:pt x="0" y="26"/>
                    <a:pt x="0" y="26"/>
                  </a:cubicBezTo>
                  <a:cubicBezTo>
                    <a:pt x="0" y="17"/>
                    <a:pt x="0" y="17"/>
                    <a:pt x="0" y="17"/>
                  </a:cubicBezTo>
                  <a:cubicBezTo>
                    <a:pt x="11" y="17"/>
                    <a:pt x="11" y="17"/>
                    <a:pt x="11" y="17"/>
                  </a:cubicBezTo>
                  <a:cubicBezTo>
                    <a:pt x="11" y="0"/>
                    <a:pt x="11" y="0"/>
                    <a:pt x="11" y="0"/>
                  </a:cubicBezTo>
                  <a:cubicBezTo>
                    <a:pt x="23" y="0"/>
                    <a:pt x="23" y="0"/>
                    <a:pt x="23" y="0"/>
                  </a:cubicBezTo>
                  <a:cubicBezTo>
                    <a:pt x="23" y="17"/>
                    <a:pt x="23" y="17"/>
                    <a:pt x="23" y="17"/>
                  </a:cubicBezTo>
                  <a:cubicBezTo>
                    <a:pt x="38" y="17"/>
                    <a:pt x="38" y="17"/>
                    <a:pt x="38" y="17"/>
                  </a:cubicBezTo>
                  <a:cubicBezTo>
                    <a:pt x="38" y="26"/>
                    <a:pt x="38" y="26"/>
                    <a:pt x="38" y="26"/>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userDrawn="1"/>
          </p:nvSpPr>
          <p:spPr bwMode="auto">
            <a:xfrm>
              <a:off x="8658226" y="-755650"/>
              <a:ext cx="200025" cy="357188"/>
            </a:xfrm>
            <a:custGeom>
              <a:avLst/>
              <a:gdLst>
                <a:gd name="T0" fmla="*/ 12 w 53"/>
                <a:gd name="T1" fmla="*/ 45 h 95"/>
                <a:gd name="T2" fmla="*/ 19 w 53"/>
                <a:gd name="T3" fmla="*/ 37 h 95"/>
                <a:gd name="T4" fmla="*/ 31 w 53"/>
                <a:gd name="T5" fmla="*/ 34 h 95"/>
                <a:gd name="T6" fmla="*/ 41 w 53"/>
                <a:gd name="T7" fmla="*/ 36 h 95"/>
                <a:gd name="T8" fmla="*/ 48 w 53"/>
                <a:gd name="T9" fmla="*/ 41 h 95"/>
                <a:gd name="T10" fmla="*/ 52 w 53"/>
                <a:gd name="T11" fmla="*/ 49 h 95"/>
                <a:gd name="T12" fmla="*/ 53 w 53"/>
                <a:gd name="T13" fmla="*/ 58 h 95"/>
                <a:gd name="T14" fmla="*/ 53 w 53"/>
                <a:gd name="T15" fmla="*/ 95 h 95"/>
                <a:gd name="T16" fmla="*/ 41 w 53"/>
                <a:gd name="T17" fmla="*/ 95 h 95"/>
                <a:gd name="T18" fmla="*/ 41 w 53"/>
                <a:gd name="T19" fmla="*/ 62 h 95"/>
                <a:gd name="T20" fmla="*/ 41 w 53"/>
                <a:gd name="T21" fmla="*/ 55 h 95"/>
                <a:gd name="T22" fmla="*/ 39 w 53"/>
                <a:gd name="T23" fmla="*/ 49 h 95"/>
                <a:gd name="T24" fmla="*/ 34 w 53"/>
                <a:gd name="T25" fmla="*/ 45 h 95"/>
                <a:gd name="T26" fmla="*/ 28 w 53"/>
                <a:gd name="T27" fmla="*/ 44 h 95"/>
                <a:gd name="T28" fmla="*/ 16 w 53"/>
                <a:gd name="T29" fmla="*/ 49 h 95"/>
                <a:gd name="T30" fmla="*/ 12 w 53"/>
                <a:gd name="T31" fmla="*/ 64 h 95"/>
                <a:gd name="T32" fmla="*/ 12 w 53"/>
                <a:gd name="T33" fmla="*/ 95 h 95"/>
                <a:gd name="T34" fmla="*/ 0 w 53"/>
                <a:gd name="T35" fmla="*/ 95 h 95"/>
                <a:gd name="T36" fmla="*/ 0 w 53"/>
                <a:gd name="T37" fmla="*/ 0 h 95"/>
                <a:gd name="T38" fmla="*/ 12 w 53"/>
                <a:gd name="T39" fmla="*/ 0 h 95"/>
                <a:gd name="T40" fmla="*/ 12 w 53"/>
                <a:gd name="T41" fmla="*/ 45 h 95"/>
                <a:gd name="T42" fmla="*/ 12 w 53"/>
                <a:gd name="T4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95">
                  <a:moveTo>
                    <a:pt x="12" y="45"/>
                  </a:moveTo>
                  <a:cubicBezTo>
                    <a:pt x="13" y="42"/>
                    <a:pt x="16" y="39"/>
                    <a:pt x="19" y="37"/>
                  </a:cubicBezTo>
                  <a:cubicBezTo>
                    <a:pt x="23" y="35"/>
                    <a:pt x="26" y="34"/>
                    <a:pt x="31" y="34"/>
                  </a:cubicBezTo>
                  <a:cubicBezTo>
                    <a:pt x="35" y="34"/>
                    <a:pt x="38" y="35"/>
                    <a:pt x="41" y="36"/>
                  </a:cubicBezTo>
                  <a:cubicBezTo>
                    <a:pt x="43" y="37"/>
                    <a:pt x="46" y="39"/>
                    <a:pt x="48" y="41"/>
                  </a:cubicBezTo>
                  <a:cubicBezTo>
                    <a:pt x="49" y="43"/>
                    <a:pt x="51" y="46"/>
                    <a:pt x="52" y="49"/>
                  </a:cubicBezTo>
                  <a:cubicBezTo>
                    <a:pt x="53" y="52"/>
                    <a:pt x="53" y="55"/>
                    <a:pt x="53" y="58"/>
                  </a:cubicBezTo>
                  <a:cubicBezTo>
                    <a:pt x="53" y="95"/>
                    <a:pt x="53" y="95"/>
                    <a:pt x="53" y="95"/>
                  </a:cubicBezTo>
                  <a:cubicBezTo>
                    <a:pt x="41" y="95"/>
                    <a:pt x="41" y="95"/>
                    <a:pt x="41" y="95"/>
                  </a:cubicBezTo>
                  <a:cubicBezTo>
                    <a:pt x="41" y="62"/>
                    <a:pt x="41" y="62"/>
                    <a:pt x="41" y="62"/>
                  </a:cubicBezTo>
                  <a:cubicBezTo>
                    <a:pt x="41" y="60"/>
                    <a:pt x="41" y="57"/>
                    <a:pt x="41" y="55"/>
                  </a:cubicBezTo>
                  <a:cubicBezTo>
                    <a:pt x="40" y="53"/>
                    <a:pt x="40" y="51"/>
                    <a:pt x="39" y="49"/>
                  </a:cubicBezTo>
                  <a:cubicBezTo>
                    <a:pt x="38" y="48"/>
                    <a:pt x="36" y="46"/>
                    <a:pt x="34" y="45"/>
                  </a:cubicBezTo>
                  <a:cubicBezTo>
                    <a:pt x="33" y="44"/>
                    <a:pt x="31" y="44"/>
                    <a:pt x="28" y="44"/>
                  </a:cubicBezTo>
                  <a:cubicBezTo>
                    <a:pt x="23" y="44"/>
                    <a:pt x="19" y="46"/>
                    <a:pt x="16" y="49"/>
                  </a:cubicBezTo>
                  <a:cubicBezTo>
                    <a:pt x="13" y="53"/>
                    <a:pt x="12" y="58"/>
                    <a:pt x="12" y="64"/>
                  </a:cubicBezTo>
                  <a:cubicBezTo>
                    <a:pt x="12" y="95"/>
                    <a:pt x="12" y="95"/>
                    <a:pt x="12" y="95"/>
                  </a:cubicBezTo>
                  <a:cubicBezTo>
                    <a:pt x="0" y="95"/>
                    <a:pt x="0" y="95"/>
                    <a:pt x="0" y="95"/>
                  </a:cubicBezTo>
                  <a:cubicBezTo>
                    <a:pt x="0" y="0"/>
                    <a:pt x="0" y="0"/>
                    <a:pt x="0" y="0"/>
                  </a:cubicBezTo>
                  <a:cubicBezTo>
                    <a:pt x="12" y="0"/>
                    <a:pt x="12" y="0"/>
                    <a:pt x="12" y="0"/>
                  </a:cubicBezTo>
                  <a:cubicBezTo>
                    <a:pt x="12" y="45"/>
                    <a:pt x="12" y="45"/>
                    <a:pt x="12" y="45"/>
                  </a:cubicBezTo>
                  <a:cubicBezTo>
                    <a:pt x="12" y="45"/>
                    <a:pt x="12" y="45"/>
                    <a:pt x="12" y="45"/>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noEditPoints="1"/>
            </p:cNvSpPr>
            <p:nvPr userDrawn="1"/>
          </p:nvSpPr>
          <p:spPr bwMode="auto">
            <a:xfrm>
              <a:off x="9004301" y="-741363"/>
              <a:ext cx="311150" cy="350838"/>
            </a:xfrm>
            <a:custGeom>
              <a:avLst/>
              <a:gdLst>
                <a:gd name="T0" fmla="*/ 45 w 83"/>
                <a:gd name="T1" fmla="*/ 21 h 93"/>
                <a:gd name="T2" fmla="*/ 42 w 83"/>
                <a:gd name="T3" fmla="*/ 13 h 93"/>
                <a:gd name="T4" fmla="*/ 33 w 83"/>
                <a:gd name="T5" fmla="*/ 10 h 93"/>
                <a:gd name="T6" fmla="*/ 25 w 83"/>
                <a:gd name="T7" fmla="*/ 13 h 93"/>
                <a:gd name="T8" fmla="*/ 21 w 83"/>
                <a:gd name="T9" fmla="*/ 22 h 93"/>
                <a:gd name="T10" fmla="*/ 22 w 83"/>
                <a:gd name="T11" fmla="*/ 26 h 93"/>
                <a:gd name="T12" fmla="*/ 24 w 83"/>
                <a:gd name="T13" fmla="*/ 30 h 93"/>
                <a:gd name="T14" fmla="*/ 27 w 83"/>
                <a:gd name="T15" fmla="*/ 34 h 93"/>
                <a:gd name="T16" fmla="*/ 30 w 83"/>
                <a:gd name="T17" fmla="*/ 37 h 93"/>
                <a:gd name="T18" fmla="*/ 36 w 83"/>
                <a:gd name="T19" fmla="*/ 34 h 93"/>
                <a:gd name="T20" fmla="*/ 40 w 83"/>
                <a:gd name="T21" fmla="*/ 31 h 93"/>
                <a:gd name="T22" fmla="*/ 43 w 83"/>
                <a:gd name="T23" fmla="*/ 26 h 93"/>
                <a:gd name="T24" fmla="*/ 45 w 83"/>
                <a:gd name="T25" fmla="*/ 21 h 93"/>
                <a:gd name="T26" fmla="*/ 26 w 83"/>
                <a:gd name="T27" fmla="*/ 50 h 93"/>
                <a:gd name="T28" fmla="*/ 16 w 83"/>
                <a:gd name="T29" fmla="*/ 56 h 93"/>
                <a:gd name="T30" fmla="*/ 12 w 83"/>
                <a:gd name="T31" fmla="*/ 67 h 93"/>
                <a:gd name="T32" fmla="*/ 14 w 83"/>
                <a:gd name="T33" fmla="*/ 74 h 93"/>
                <a:gd name="T34" fmla="*/ 17 w 83"/>
                <a:gd name="T35" fmla="*/ 79 h 93"/>
                <a:gd name="T36" fmla="*/ 23 w 83"/>
                <a:gd name="T37" fmla="*/ 82 h 93"/>
                <a:gd name="T38" fmla="*/ 29 w 83"/>
                <a:gd name="T39" fmla="*/ 83 h 93"/>
                <a:gd name="T40" fmla="*/ 40 w 83"/>
                <a:gd name="T41" fmla="*/ 80 h 93"/>
                <a:gd name="T42" fmla="*/ 48 w 83"/>
                <a:gd name="T43" fmla="*/ 72 h 93"/>
                <a:gd name="T44" fmla="*/ 26 w 83"/>
                <a:gd name="T45" fmla="*/ 50 h 93"/>
                <a:gd name="T46" fmla="*/ 63 w 83"/>
                <a:gd name="T47" fmla="*/ 70 h 93"/>
                <a:gd name="T48" fmla="*/ 83 w 83"/>
                <a:gd name="T49" fmla="*/ 91 h 93"/>
                <a:gd name="T50" fmla="*/ 67 w 83"/>
                <a:gd name="T51" fmla="*/ 91 h 93"/>
                <a:gd name="T52" fmla="*/ 55 w 83"/>
                <a:gd name="T53" fmla="*/ 79 h 93"/>
                <a:gd name="T54" fmla="*/ 44 w 83"/>
                <a:gd name="T55" fmla="*/ 89 h 93"/>
                <a:gd name="T56" fmla="*/ 29 w 83"/>
                <a:gd name="T57" fmla="*/ 93 h 93"/>
                <a:gd name="T58" fmla="*/ 17 w 83"/>
                <a:gd name="T59" fmla="*/ 91 h 93"/>
                <a:gd name="T60" fmla="*/ 8 w 83"/>
                <a:gd name="T61" fmla="*/ 86 h 93"/>
                <a:gd name="T62" fmla="*/ 2 w 83"/>
                <a:gd name="T63" fmla="*/ 78 h 93"/>
                <a:gd name="T64" fmla="*/ 0 w 83"/>
                <a:gd name="T65" fmla="*/ 68 h 93"/>
                <a:gd name="T66" fmla="*/ 1 w 83"/>
                <a:gd name="T67" fmla="*/ 59 h 93"/>
                <a:gd name="T68" fmla="*/ 6 w 83"/>
                <a:gd name="T69" fmla="*/ 51 h 93"/>
                <a:gd name="T70" fmla="*/ 12 w 83"/>
                <a:gd name="T71" fmla="*/ 46 h 93"/>
                <a:gd name="T72" fmla="*/ 20 w 83"/>
                <a:gd name="T73" fmla="*/ 42 h 93"/>
                <a:gd name="T74" fmla="*/ 12 w 83"/>
                <a:gd name="T75" fmla="*/ 32 h 93"/>
                <a:gd name="T76" fmla="*/ 9 w 83"/>
                <a:gd name="T77" fmla="*/ 21 h 93"/>
                <a:gd name="T78" fmla="*/ 11 w 83"/>
                <a:gd name="T79" fmla="*/ 12 h 93"/>
                <a:gd name="T80" fmla="*/ 17 w 83"/>
                <a:gd name="T81" fmla="*/ 5 h 93"/>
                <a:gd name="T82" fmla="*/ 24 w 83"/>
                <a:gd name="T83" fmla="*/ 1 h 93"/>
                <a:gd name="T84" fmla="*/ 33 w 83"/>
                <a:gd name="T85" fmla="*/ 0 h 93"/>
                <a:gd name="T86" fmla="*/ 42 w 83"/>
                <a:gd name="T87" fmla="*/ 1 h 93"/>
                <a:gd name="T88" fmla="*/ 49 w 83"/>
                <a:gd name="T89" fmla="*/ 5 h 93"/>
                <a:gd name="T90" fmla="*/ 54 w 83"/>
                <a:gd name="T91" fmla="*/ 12 h 93"/>
                <a:gd name="T92" fmla="*/ 56 w 83"/>
                <a:gd name="T93" fmla="*/ 21 h 93"/>
                <a:gd name="T94" fmla="*/ 55 w 83"/>
                <a:gd name="T95" fmla="*/ 29 h 93"/>
                <a:gd name="T96" fmla="*/ 50 w 83"/>
                <a:gd name="T97" fmla="*/ 35 h 93"/>
                <a:gd name="T98" fmla="*/ 44 w 83"/>
                <a:gd name="T99" fmla="*/ 40 h 93"/>
                <a:gd name="T100" fmla="*/ 37 w 83"/>
                <a:gd name="T101" fmla="*/ 44 h 93"/>
                <a:gd name="T102" fmla="*/ 55 w 83"/>
                <a:gd name="T103" fmla="*/ 62 h 93"/>
                <a:gd name="T104" fmla="*/ 66 w 83"/>
                <a:gd name="T105" fmla="*/ 44 h 93"/>
                <a:gd name="T106" fmla="*/ 80 w 83"/>
                <a:gd name="T107" fmla="*/ 44 h 93"/>
                <a:gd name="T108" fmla="*/ 63 w 83"/>
                <a:gd name="T109" fmla="*/ 7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 h="93">
                  <a:moveTo>
                    <a:pt x="45" y="21"/>
                  </a:moveTo>
                  <a:cubicBezTo>
                    <a:pt x="45" y="18"/>
                    <a:pt x="44" y="15"/>
                    <a:pt x="42" y="13"/>
                  </a:cubicBezTo>
                  <a:cubicBezTo>
                    <a:pt x="39" y="11"/>
                    <a:pt x="37" y="10"/>
                    <a:pt x="33" y="10"/>
                  </a:cubicBezTo>
                  <a:cubicBezTo>
                    <a:pt x="30" y="10"/>
                    <a:pt x="27" y="11"/>
                    <a:pt x="25" y="13"/>
                  </a:cubicBezTo>
                  <a:cubicBezTo>
                    <a:pt x="23" y="15"/>
                    <a:pt x="21" y="18"/>
                    <a:pt x="21" y="22"/>
                  </a:cubicBezTo>
                  <a:cubicBezTo>
                    <a:pt x="21" y="23"/>
                    <a:pt x="22" y="25"/>
                    <a:pt x="22" y="26"/>
                  </a:cubicBezTo>
                  <a:cubicBezTo>
                    <a:pt x="23" y="27"/>
                    <a:pt x="24" y="29"/>
                    <a:pt x="24" y="30"/>
                  </a:cubicBezTo>
                  <a:cubicBezTo>
                    <a:pt x="25" y="32"/>
                    <a:pt x="26" y="33"/>
                    <a:pt x="27" y="34"/>
                  </a:cubicBezTo>
                  <a:cubicBezTo>
                    <a:pt x="28" y="35"/>
                    <a:pt x="29" y="36"/>
                    <a:pt x="30" y="37"/>
                  </a:cubicBezTo>
                  <a:cubicBezTo>
                    <a:pt x="32" y="36"/>
                    <a:pt x="34" y="35"/>
                    <a:pt x="36" y="34"/>
                  </a:cubicBezTo>
                  <a:cubicBezTo>
                    <a:pt x="37" y="33"/>
                    <a:pt x="39" y="32"/>
                    <a:pt x="40" y="31"/>
                  </a:cubicBezTo>
                  <a:cubicBezTo>
                    <a:pt x="42" y="30"/>
                    <a:pt x="43" y="28"/>
                    <a:pt x="43" y="26"/>
                  </a:cubicBezTo>
                  <a:cubicBezTo>
                    <a:pt x="44" y="25"/>
                    <a:pt x="45" y="23"/>
                    <a:pt x="45" y="21"/>
                  </a:cubicBezTo>
                  <a:close/>
                  <a:moveTo>
                    <a:pt x="26" y="50"/>
                  </a:moveTo>
                  <a:cubicBezTo>
                    <a:pt x="22" y="51"/>
                    <a:pt x="19" y="54"/>
                    <a:pt x="16" y="56"/>
                  </a:cubicBezTo>
                  <a:cubicBezTo>
                    <a:pt x="13" y="59"/>
                    <a:pt x="12" y="63"/>
                    <a:pt x="12" y="67"/>
                  </a:cubicBezTo>
                  <a:cubicBezTo>
                    <a:pt x="12" y="70"/>
                    <a:pt x="13" y="72"/>
                    <a:pt x="14" y="74"/>
                  </a:cubicBezTo>
                  <a:cubicBezTo>
                    <a:pt x="14" y="76"/>
                    <a:pt x="16" y="77"/>
                    <a:pt x="17" y="79"/>
                  </a:cubicBezTo>
                  <a:cubicBezTo>
                    <a:pt x="19" y="80"/>
                    <a:pt x="21" y="81"/>
                    <a:pt x="23" y="82"/>
                  </a:cubicBezTo>
                  <a:cubicBezTo>
                    <a:pt x="25" y="82"/>
                    <a:pt x="27" y="83"/>
                    <a:pt x="29" y="83"/>
                  </a:cubicBezTo>
                  <a:cubicBezTo>
                    <a:pt x="33" y="83"/>
                    <a:pt x="37" y="82"/>
                    <a:pt x="40" y="80"/>
                  </a:cubicBezTo>
                  <a:cubicBezTo>
                    <a:pt x="42" y="78"/>
                    <a:pt x="45" y="75"/>
                    <a:pt x="48" y="72"/>
                  </a:cubicBezTo>
                  <a:cubicBezTo>
                    <a:pt x="26" y="50"/>
                    <a:pt x="26" y="50"/>
                    <a:pt x="26" y="50"/>
                  </a:cubicBezTo>
                  <a:close/>
                  <a:moveTo>
                    <a:pt x="63" y="70"/>
                  </a:moveTo>
                  <a:cubicBezTo>
                    <a:pt x="83" y="91"/>
                    <a:pt x="83" y="91"/>
                    <a:pt x="83" y="91"/>
                  </a:cubicBezTo>
                  <a:cubicBezTo>
                    <a:pt x="67" y="91"/>
                    <a:pt x="67" y="91"/>
                    <a:pt x="67" y="91"/>
                  </a:cubicBezTo>
                  <a:cubicBezTo>
                    <a:pt x="55" y="79"/>
                    <a:pt x="55" y="79"/>
                    <a:pt x="55" y="79"/>
                  </a:cubicBezTo>
                  <a:cubicBezTo>
                    <a:pt x="52" y="84"/>
                    <a:pt x="48" y="87"/>
                    <a:pt x="44" y="89"/>
                  </a:cubicBezTo>
                  <a:cubicBezTo>
                    <a:pt x="40" y="92"/>
                    <a:pt x="35" y="93"/>
                    <a:pt x="29" y="93"/>
                  </a:cubicBezTo>
                  <a:cubicBezTo>
                    <a:pt x="25" y="93"/>
                    <a:pt x="21" y="92"/>
                    <a:pt x="17" y="91"/>
                  </a:cubicBezTo>
                  <a:cubicBezTo>
                    <a:pt x="14" y="90"/>
                    <a:pt x="11" y="88"/>
                    <a:pt x="8" y="86"/>
                  </a:cubicBezTo>
                  <a:cubicBezTo>
                    <a:pt x="6" y="84"/>
                    <a:pt x="3" y="81"/>
                    <a:pt x="2" y="78"/>
                  </a:cubicBezTo>
                  <a:cubicBezTo>
                    <a:pt x="0" y="75"/>
                    <a:pt x="0" y="72"/>
                    <a:pt x="0" y="68"/>
                  </a:cubicBezTo>
                  <a:cubicBezTo>
                    <a:pt x="0" y="64"/>
                    <a:pt x="0" y="61"/>
                    <a:pt x="1" y="59"/>
                  </a:cubicBezTo>
                  <a:cubicBezTo>
                    <a:pt x="2" y="56"/>
                    <a:pt x="4" y="54"/>
                    <a:pt x="6" y="51"/>
                  </a:cubicBezTo>
                  <a:cubicBezTo>
                    <a:pt x="8" y="49"/>
                    <a:pt x="10" y="48"/>
                    <a:pt x="12" y="46"/>
                  </a:cubicBezTo>
                  <a:cubicBezTo>
                    <a:pt x="15" y="44"/>
                    <a:pt x="17" y="43"/>
                    <a:pt x="20" y="42"/>
                  </a:cubicBezTo>
                  <a:cubicBezTo>
                    <a:pt x="17" y="39"/>
                    <a:pt x="14" y="36"/>
                    <a:pt x="12" y="32"/>
                  </a:cubicBezTo>
                  <a:cubicBezTo>
                    <a:pt x="10" y="29"/>
                    <a:pt x="9" y="25"/>
                    <a:pt x="9" y="21"/>
                  </a:cubicBezTo>
                  <a:cubicBezTo>
                    <a:pt x="9" y="18"/>
                    <a:pt x="10" y="15"/>
                    <a:pt x="11" y="12"/>
                  </a:cubicBezTo>
                  <a:cubicBezTo>
                    <a:pt x="13" y="9"/>
                    <a:pt x="14" y="7"/>
                    <a:pt x="17" y="5"/>
                  </a:cubicBezTo>
                  <a:cubicBezTo>
                    <a:pt x="19" y="4"/>
                    <a:pt x="21" y="2"/>
                    <a:pt x="24" y="1"/>
                  </a:cubicBezTo>
                  <a:cubicBezTo>
                    <a:pt x="27" y="0"/>
                    <a:pt x="30" y="0"/>
                    <a:pt x="33" y="0"/>
                  </a:cubicBezTo>
                  <a:cubicBezTo>
                    <a:pt x="36" y="0"/>
                    <a:pt x="39" y="0"/>
                    <a:pt x="42" y="1"/>
                  </a:cubicBezTo>
                  <a:cubicBezTo>
                    <a:pt x="45" y="2"/>
                    <a:pt x="47" y="4"/>
                    <a:pt x="49" y="5"/>
                  </a:cubicBezTo>
                  <a:cubicBezTo>
                    <a:pt x="51" y="7"/>
                    <a:pt x="53" y="9"/>
                    <a:pt x="54" y="12"/>
                  </a:cubicBezTo>
                  <a:cubicBezTo>
                    <a:pt x="55" y="14"/>
                    <a:pt x="56" y="17"/>
                    <a:pt x="56" y="21"/>
                  </a:cubicBezTo>
                  <a:cubicBezTo>
                    <a:pt x="56" y="24"/>
                    <a:pt x="56" y="26"/>
                    <a:pt x="55" y="29"/>
                  </a:cubicBezTo>
                  <a:cubicBezTo>
                    <a:pt x="53" y="31"/>
                    <a:pt x="52" y="33"/>
                    <a:pt x="50" y="35"/>
                  </a:cubicBezTo>
                  <a:cubicBezTo>
                    <a:pt x="49" y="37"/>
                    <a:pt x="47" y="39"/>
                    <a:pt x="44" y="40"/>
                  </a:cubicBezTo>
                  <a:cubicBezTo>
                    <a:pt x="42" y="42"/>
                    <a:pt x="40" y="43"/>
                    <a:pt x="37" y="44"/>
                  </a:cubicBezTo>
                  <a:cubicBezTo>
                    <a:pt x="55" y="62"/>
                    <a:pt x="55" y="62"/>
                    <a:pt x="55" y="62"/>
                  </a:cubicBezTo>
                  <a:cubicBezTo>
                    <a:pt x="66" y="44"/>
                    <a:pt x="66" y="44"/>
                    <a:pt x="66" y="44"/>
                  </a:cubicBezTo>
                  <a:cubicBezTo>
                    <a:pt x="80" y="44"/>
                    <a:pt x="80" y="44"/>
                    <a:pt x="80" y="44"/>
                  </a:cubicBezTo>
                  <a:cubicBezTo>
                    <a:pt x="63" y="70"/>
                    <a:pt x="63" y="70"/>
                    <a:pt x="63" y="7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userDrawn="1"/>
          </p:nvSpPr>
          <p:spPr bwMode="auto">
            <a:xfrm>
              <a:off x="9447213" y="-741363"/>
              <a:ext cx="371475" cy="342900"/>
            </a:xfrm>
            <a:custGeom>
              <a:avLst/>
              <a:gdLst>
                <a:gd name="T0" fmla="*/ 14 w 99"/>
                <a:gd name="T1" fmla="*/ 46 h 91"/>
                <a:gd name="T2" fmla="*/ 16 w 99"/>
                <a:gd name="T3" fmla="*/ 59 h 91"/>
                <a:gd name="T4" fmla="*/ 23 w 99"/>
                <a:gd name="T5" fmla="*/ 70 h 91"/>
                <a:gd name="T6" fmla="*/ 33 w 99"/>
                <a:gd name="T7" fmla="*/ 77 h 91"/>
                <a:gd name="T8" fmla="*/ 46 w 99"/>
                <a:gd name="T9" fmla="*/ 80 h 91"/>
                <a:gd name="T10" fmla="*/ 60 w 99"/>
                <a:gd name="T11" fmla="*/ 77 h 91"/>
                <a:gd name="T12" fmla="*/ 70 w 99"/>
                <a:gd name="T13" fmla="*/ 70 h 91"/>
                <a:gd name="T14" fmla="*/ 77 w 99"/>
                <a:gd name="T15" fmla="*/ 59 h 91"/>
                <a:gd name="T16" fmla="*/ 79 w 99"/>
                <a:gd name="T17" fmla="*/ 46 h 91"/>
                <a:gd name="T18" fmla="*/ 77 w 99"/>
                <a:gd name="T19" fmla="*/ 32 h 91"/>
                <a:gd name="T20" fmla="*/ 70 w 99"/>
                <a:gd name="T21" fmla="*/ 21 h 91"/>
                <a:gd name="T22" fmla="*/ 60 w 99"/>
                <a:gd name="T23" fmla="*/ 14 h 91"/>
                <a:gd name="T24" fmla="*/ 47 w 99"/>
                <a:gd name="T25" fmla="*/ 11 h 91"/>
                <a:gd name="T26" fmla="*/ 33 w 99"/>
                <a:gd name="T27" fmla="*/ 14 h 91"/>
                <a:gd name="T28" fmla="*/ 23 w 99"/>
                <a:gd name="T29" fmla="*/ 21 h 91"/>
                <a:gd name="T30" fmla="*/ 16 w 99"/>
                <a:gd name="T31" fmla="*/ 32 h 91"/>
                <a:gd name="T32" fmla="*/ 14 w 99"/>
                <a:gd name="T33" fmla="*/ 46 h 91"/>
                <a:gd name="T34" fmla="*/ 99 w 99"/>
                <a:gd name="T35" fmla="*/ 91 h 91"/>
                <a:gd name="T36" fmla="*/ 46 w 99"/>
                <a:gd name="T37" fmla="*/ 91 h 91"/>
                <a:gd name="T38" fmla="*/ 28 w 99"/>
                <a:gd name="T39" fmla="*/ 88 h 91"/>
                <a:gd name="T40" fmla="*/ 13 w 99"/>
                <a:gd name="T41" fmla="*/ 79 h 91"/>
                <a:gd name="T42" fmla="*/ 4 w 99"/>
                <a:gd name="T43" fmla="*/ 64 h 91"/>
                <a:gd name="T44" fmla="*/ 0 w 99"/>
                <a:gd name="T45" fmla="*/ 46 h 91"/>
                <a:gd name="T46" fmla="*/ 4 w 99"/>
                <a:gd name="T47" fmla="*/ 27 h 91"/>
                <a:gd name="T48" fmla="*/ 13 w 99"/>
                <a:gd name="T49" fmla="*/ 13 h 91"/>
                <a:gd name="T50" fmla="*/ 28 w 99"/>
                <a:gd name="T51" fmla="*/ 3 h 91"/>
                <a:gd name="T52" fmla="*/ 47 w 99"/>
                <a:gd name="T53" fmla="*/ 0 h 91"/>
                <a:gd name="T54" fmla="*/ 65 w 99"/>
                <a:gd name="T55" fmla="*/ 3 h 91"/>
                <a:gd name="T56" fmla="*/ 79 w 99"/>
                <a:gd name="T57" fmla="*/ 13 h 91"/>
                <a:gd name="T58" fmla="*/ 89 w 99"/>
                <a:gd name="T59" fmla="*/ 27 h 91"/>
                <a:gd name="T60" fmla="*/ 92 w 99"/>
                <a:gd name="T61" fmla="*/ 46 h 91"/>
                <a:gd name="T62" fmla="*/ 87 w 99"/>
                <a:gd name="T63" fmla="*/ 66 h 91"/>
                <a:gd name="T64" fmla="*/ 74 w 99"/>
                <a:gd name="T65" fmla="*/ 80 h 91"/>
                <a:gd name="T66" fmla="*/ 74 w 99"/>
                <a:gd name="T67" fmla="*/ 81 h 91"/>
                <a:gd name="T68" fmla="*/ 99 w 99"/>
                <a:gd name="T69" fmla="*/ 81 h 91"/>
                <a:gd name="T70" fmla="*/ 99 w 99"/>
                <a:gd name="T7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1">
                  <a:moveTo>
                    <a:pt x="14" y="46"/>
                  </a:moveTo>
                  <a:cubicBezTo>
                    <a:pt x="14" y="50"/>
                    <a:pt x="14" y="55"/>
                    <a:pt x="16" y="59"/>
                  </a:cubicBezTo>
                  <a:cubicBezTo>
                    <a:pt x="18" y="63"/>
                    <a:pt x="20" y="67"/>
                    <a:pt x="23" y="70"/>
                  </a:cubicBezTo>
                  <a:cubicBezTo>
                    <a:pt x="25" y="73"/>
                    <a:pt x="29" y="76"/>
                    <a:pt x="33" y="77"/>
                  </a:cubicBezTo>
                  <a:cubicBezTo>
                    <a:pt x="37" y="79"/>
                    <a:pt x="41" y="80"/>
                    <a:pt x="46" y="80"/>
                  </a:cubicBezTo>
                  <a:cubicBezTo>
                    <a:pt x="51" y="80"/>
                    <a:pt x="56" y="79"/>
                    <a:pt x="60" y="77"/>
                  </a:cubicBezTo>
                  <a:cubicBezTo>
                    <a:pt x="64" y="76"/>
                    <a:pt x="67" y="73"/>
                    <a:pt x="70" y="70"/>
                  </a:cubicBezTo>
                  <a:cubicBezTo>
                    <a:pt x="73" y="67"/>
                    <a:pt x="75" y="63"/>
                    <a:pt x="77" y="59"/>
                  </a:cubicBezTo>
                  <a:cubicBezTo>
                    <a:pt x="78" y="55"/>
                    <a:pt x="79" y="50"/>
                    <a:pt x="79" y="46"/>
                  </a:cubicBezTo>
                  <a:cubicBezTo>
                    <a:pt x="79" y="41"/>
                    <a:pt x="78" y="36"/>
                    <a:pt x="77" y="32"/>
                  </a:cubicBezTo>
                  <a:cubicBezTo>
                    <a:pt x="75" y="28"/>
                    <a:pt x="73" y="24"/>
                    <a:pt x="70" y="21"/>
                  </a:cubicBezTo>
                  <a:cubicBezTo>
                    <a:pt x="68" y="18"/>
                    <a:pt x="64" y="16"/>
                    <a:pt x="60" y="14"/>
                  </a:cubicBezTo>
                  <a:cubicBezTo>
                    <a:pt x="56" y="12"/>
                    <a:pt x="52" y="11"/>
                    <a:pt x="47" y="11"/>
                  </a:cubicBezTo>
                  <a:cubicBezTo>
                    <a:pt x="42" y="11"/>
                    <a:pt x="37" y="12"/>
                    <a:pt x="33" y="14"/>
                  </a:cubicBezTo>
                  <a:cubicBezTo>
                    <a:pt x="29" y="16"/>
                    <a:pt x="26" y="18"/>
                    <a:pt x="23" y="21"/>
                  </a:cubicBezTo>
                  <a:cubicBezTo>
                    <a:pt x="20" y="24"/>
                    <a:pt x="18" y="28"/>
                    <a:pt x="16" y="32"/>
                  </a:cubicBezTo>
                  <a:cubicBezTo>
                    <a:pt x="14" y="36"/>
                    <a:pt x="14" y="41"/>
                    <a:pt x="14" y="46"/>
                  </a:cubicBezTo>
                  <a:close/>
                  <a:moveTo>
                    <a:pt x="99" y="91"/>
                  </a:moveTo>
                  <a:cubicBezTo>
                    <a:pt x="46" y="91"/>
                    <a:pt x="46" y="91"/>
                    <a:pt x="46" y="91"/>
                  </a:cubicBezTo>
                  <a:cubicBezTo>
                    <a:pt x="40" y="91"/>
                    <a:pt x="33" y="90"/>
                    <a:pt x="28" y="88"/>
                  </a:cubicBezTo>
                  <a:cubicBezTo>
                    <a:pt x="22" y="86"/>
                    <a:pt x="17" y="83"/>
                    <a:pt x="13" y="79"/>
                  </a:cubicBezTo>
                  <a:cubicBezTo>
                    <a:pt x="9" y="75"/>
                    <a:pt x="6" y="70"/>
                    <a:pt x="4" y="64"/>
                  </a:cubicBezTo>
                  <a:cubicBezTo>
                    <a:pt x="1" y="59"/>
                    <a:pt x="0" y="52"/>
                    <a:pt x="0" y="46"/>
                  </a:cubicBezTo>
                  <a:cubicBezTo>
                    <a:pt x="0" y="39"/>
                    <a:pt x="1" y="33"/>
                    <a:pt x="4" y="27"/>
                  </a:cubicBezTo>
                  <a:cubicBezTo>
                    <a:pt x="6" y="22"/>
                    <a:pt x="9" y="17"/>
                    <a:pt x="13" y="13"/>
                  </a:cubicBezTo>
                  <a:cubicBezTo>
                    <a:pt x="18" y="9"/>
                    <a:pt x="22" y="6"/>
                    <a:pt x="28" y="3"/>
                  </a:cubicBezTo>
                  <a:cubicBezTo>
                    <a:pt x="34" y="1"/>
                    <a:pt x="40" y="0"/>
                    <a:pt x="47" y="0"/>
                  </a:cubicBezTo>
                  <a:cubicBezTo>
                    <a:pt x="53" y="0"/>
                    <a:pt x="59" y="1"/>
                    <a:pt x="65" y="3"/>
                  </a:cubicBezTo>
                  <a:cubicBezTo>
                    <a:pt x="70" y="6"/>
                    <a:pt x="75" y="9"/>
                    <a:pt x="79" y="13"/>
                  </a:cubicBezTo>
                  <a:cubicBezTo>
                    <a:pt x="84" y="17"/>
                    <a:pt x="87" y="22"/>
                    <a:pt x="89" y="27"/>
                  </a:cubicBezTo>
                  <a:cubicBezTo>
                    <a:pt x="91" y="33"/>
                    <a:pt x="92" y="39"/>
                    <a:pt x="92" y="46"/>
                  </a:cubicBezTo>
                  <a:cubicBezTo>
                    <a:pt x="92" y="53"/>
                    <a:pt x="91" y="60"/>
                    <a:pt x="87" y="66"/>
                  </a:cubicBezTo>
                  <a:cubicBezTo>
                    <a:pt x="84" y="72"/>
                    <a:pt x="80" y="77"/>
                    <a:pt x="74" y="80"/>
                  </a:cubicBezTo>
                  <a:cubicBezTo>
                    <a:pt x="74" y="81"/>
                    <a:pt x="74" y="81"/>
                    <a:pt x="74" y="81"/>
                  </a:cubicBezTo>
                  <a:cubicBezTo>
                    <a:pt x="99" y="81"/>
                    <a:pt x="99" y="81"/>
                    <a:pt x="99" y="81"/>
                  </a:cubicBezTo>
                  <a:cubicBezTo>
                    <a:pt x="99" y="91"/>
                    <a:pt x="99" y="91"/>
                    <a:pt x="99" y="9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userDrawn="1"/>
          </p:nvSpPr>
          <p:spPr bwMode="auto">
            <a:xfrm>
              <a:off x="9848851" y="-620713"/>
              <a:ext cx="203200" cy="230188"/>
            </a:xfrm>
            <a:custGeom>
              <a:avLst/>
              <a:gdLst>
                <a:gd name="T0" fmla="*/ 42 w 54"/>
                <a:gd name="T1" fmla="*/ 59 h 61"/>
                <a:gd name="T2" fmla="*/ 42 w 54"/>
                <a:gd name="T3" fmla="*/ 54 h 61"/>
                <a:gd name="T4" fmla="*/ 42 w 54"/>
                <a:gd name="T5" fmla="*/ 49 h 61"/>
                <a:gd name="T6" fmla="*/ 42 w 54"/>
                <a:gd name="T7" fmla="*/ 49 h 61"/>
                <a:gd name="T8" fmla="*/ 34 w 54"/>
                <a:gd name="T9" fmla="*/ 57 h 61"/>
                <a:gd name="T10" fmla="*/ 22 w 54"/>
                <a:gd name="T11" fmla="*/ 61 h 61"/>
                <a:gd name="T12" fmla="*/ 12 w 54"/>
                <a:gd name="T13" fmla="*/ 59 h 61"/>
                <a:gd name="T14" fmla="*/ 5 w 54"/>
                <a:gd name="T15" fmla="*/ 54 h 61"/>
                <a:gd name="T16" fmla="*/ 1 w 54"/>
                <a:gd name="T17" fmla="*/ 46 h 61"/>
                <a:gd name="T18" fmla="*/ 0 w 54"/>
                <a:gd name="T19" fmla="*/ 37 h 61"/>
                <a:gd name="T20" fmla="*/ 0 w 54"/>
                <a:gd name="T21" fmla="*/ 0 h 61"/>
                <a:gd name="T22" fmla="*/ 12 w 54"/>
                <a:gd name="T23" fmla="*/ 0 h 61"/>
                <a:gd name="T24" fmla="*/ 12 w 54"/>
                <a:gd name="T25" fmla="*/ 32 h 61"/>
                <a:gd name="T26" fmla="*/ 12 w 54"/>
                <a:gd name="T27" fmla="*/ 39 h 61"/>
                <a:gd name="T28" fmla="*/ 14 w 54"/>
                <a:gd name="T29" fmla="*/ 45 h 61"/>
                <a:gd name="T30" fmla="*/ 19 w 54"/>
                <a:gd name="T31" fmla="*/ 49 h 61"/>
                <a:gd name="T32" fmla="*/ 25 w 54"/>
                <a:gd name="T33" fmla="*/ 51 h 61"/>
                <a:gd name="T34" fmla="*/ 37 w 54"/>
                <a:gd name="T35" fmla="*/ 45 h 61"/>
                <a:gd name="T36" fmla="*/ 41 w 54"/>
                <a:gd name="T37" fmla="*/ 31 h 61"/>
                <a:gd name="T38" fmla="*/ 41 w 54"/>
                <a:gd name="T39" fmla="*/ 0 h 61"/>
                <a:gd name="T40" fmla="*/ 53 w 54"/>
                <a:gd name="T41" fmla="*/ 0 h 61"/>
                <a:gd name="T42" fmla="*/ 53 w 54"/>
                <a:gd name="T43" fmla="*/ 46 h 61"/>
                <a:gd name="T44" fmla="*/ 53 w 54"/>
                <a:gd name="T45" fmla="*/ 52 h 61"/>
                <a:gd name="T46" fmla="*/ 54 w 54"/>
                <a:gd name="T47" fmla="*/ 59 h 61"/>
                <a:gd name="T48" fmla="*/ 42 w 54"/>
                <a:gd name="T49"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1">
                  <a:moveTo>
                    <a:pt x="42" y="59"/>
                  </a:moveTo>
                  <a:cubicBezTo>
                    <a:pt x="42" y="58"/>
                    <a:pt x="42" y="56"/>
                    <a:pt x="42" y="54"/>
                  </a:cubicBezTo>
                  <a:cubicBezTo>
                    <a:pt x="42" y="52"/>
                    <a:pt x="42" y="51"/>
                    <a:pt x="42" y="49"/>
                  </a:cubicBezTo>
                  <a:cubicBezTo>
                    <a:pt x="42" y="49"/>
                    <a:pt x="42" y="49"/>
                    <a:pt x="42" y="49"/>
                  </a:cubicBezTo>
                  <a:cubicBezTo>
                    <a:pt x="40" y="52"/>
                    <a:pt x="38" y="55"/>
                    <a:pt x="34" y="57"/>
                  </a:cubicBezTo>
                  <a:cubicBezTo>
                    <a:pt x="31" y="60"/>
                    <a:pt x="27" y="61"/>
                    <a:pt x="22" y="61"/>
                  </a:cubicBezTo>
                  <a:cubicBezTo>
                    <a:pt x="18" y="61"/>
                    <a:pt x="15" y="60"/>
                    <a:pt x="12" y="59"/>
                  </a:cubicBezTo>
                  <a:cubicBezTo>
                    <a:pt x="9" y="58"/>
                    <a:pt x="7" y="56"/>
                    <a:pt x="5" y="54"/>
                  </a:cubicBezTo>
                  <a:cubicBezTo>
                    <a:pt x="4" y="51"/>
                    <a:pt x="2" y="49"/>
                    <a:pt x="1" y="46"/>
                  </a:cubicBezTo>
                  <a:cubicBezTo>
                    <a:pt x="0" y="43"/>
                    <a:pt x="0" y="40"/>
                    <a:pt x="0" y="37"/>
                  </a:cubicBezTo>
                  <a:cubicBezTo>
                    <a:pt x="0" y="0"/>
                    <a:pt x="0" y="0"/>
                    <a:pt x="0" y="0"/>
                  </a:cubicBezTo>
                  <a:cubicBezTo>
                    <a:pt x="12" y="0"/>
                    <a:pt x="12" y="0"/>
                    <a:pt x="12" y="0"/>
                  </a:cubicBezTo>
                  <a:cubicBezTo>
                    <a:pt x="12" y="32"/>
                    <a:pt x="12" y="32"/>
                    <a:pt x="12" y="32"/>
                  </a:cubicBezTo>
                  <a:cubicBezTo>
                    <a:pt x="12" y="35"/>
                    <a:pt x="12" y="37"/>
                    <a:pt x="12" y="39"/>
                  </a:cubicBezTo>
                  <a:cubicBezTo>
                    <a:pt x="13" y="42"/>
                    <a:pt x="13" y="44"/>
                    <a:pt x="14" y="45"/>
                  </a:cubicBezTo>
                  <a:cubicBezTo>
                    <a:pt x="15" y="47"/>
                    <a:pt x="17" y="48"/>
                    <a:pt x="19" y="49"/>
                  </a:cubicBezTo>
                  <a:cubicBezTo>
                    <a:pt x="20" y="50"/>
                    <a:pt x="23" y="51"/>
                    <a:pt x="25" y="51"/>
                  </a:cubicBezTo>
                  <a:cubicBezTo>
                    <a:pt x="30" y="51"/>
                    <a:pt x="34" y="49"/>
                    <a:pt x="37" y="45"/>
                  </a:cubicBezTo>
                  <a:cubicBezTo>
                    <a:pt x="40" y="42"/>
                    <a:pt x="41" y="37"/>
                    <a:pt x="41" y="31"/>
                  </a:cubicBezTo>
                  <a:cubicBezTo>
                    <a:pt x="41" y="0"/>
                    <a:pt x="41" y="0"/>
                    <a:pt x="41" y="0"/>
                  </a:cubicBezTo>
                  <a:cubicBezTo>
                    <a:pt x="53" y="0"/>
                    <a:pt x="53" y="0"/>
                    <a:pt x="53" y="0"/>
                  </a:cubicBezTo>
                  <a:cubicBezTo>
                    <a:pt x="53" y="46"/>
                    <a:pt x="53" y="46"/>
                    <a:pt x="53" y="46"/>
                  </a:cubicBezTo>
                  <a:cubicBezTo>
                    <a:pt x="53" y="48"/>
                    <a:pt x="53" y="50"/>
                    <a:pt x="53" y="52"/>
                  </a:cubicBezTo>
                  <a:cubicBezTo>
                    <a:pt x="53" y="55"/>
                    <a:pt x="53" y="57"/>
                    <a:pt x="54" y="59"/>
                  </a:cubicBezTo>
                  <a:cubicBezTo>
                    <a:pt x="42" y="59"/>
                    <a:pt x="42" y="59"/>
                    <a:pt x="42" y="59"/>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noEditPoints="1"/>
            </p:cNvSpPr>
            <p:nvPr userDrawn="1"/>
          </p:nvSpPr>
          <p:spPr bwMode="auto">
            <a:xfrm>
              <a:off x="10115551" y="-733425"/>
              <a:ext cx="60325" cy="334963"/>
            </a:xfrm>
            <a:custGeom>
              <a:avLst/>
              <a:gdLst>
                <a:gd name="T0" fmla="*/ 14 w 16"/>
                <a:gd name="T1" fmla="*/ 89 h 89"/>
                <a:gd name="T2" fmla="*/ 2 w 16"/>
                <a:gd name="T3" fmla="*/ 89 h 89"/>
                <a:gd name="T4" fmla="*/ 2 w 16"/>
                <a:gd name="T5" fmla="*/ 30 h 89"/>
                <a:gd name="T6" fmla="*/ 14 w 16"/>
                <a:gd name="T7" fmla="*/ 30 h 89"/>
                <a:gd name="T8" fmla="*/ 14 w 16"/>
                <a:gd name="T9" fmla="*/ 89 h 89"/>
                <a:gd name="T10" fmla="*/ 16 w 16"/>
                <a:gd name="T11" fmla="*/ 8 h 89"/>
                <a:gd name="T12" fmla="*/ 13 w 16"/>
                <a:gd name="T13" fmla="*/ 14 h 89"/>
                <a:gd name="T14" fmla="*/ 8 w 16"/>
                <a:gd name="T15" fmla="*/ 16 h 89"/>
                <a:gd name="T16" fmla="*/ 2 w 16"/>
                <a:gd name="T17" fmla="*/ 13 h 89"/>
                <a:gd name="T18" fmla="*/ 0 w 16"/>
                <a:gd name="T19" fmla="*/ 8 h 89"/>
                <a:gd name="T20" fmla="*/ 2 w 16"/>
                <a:gd name="T21" fmla="*/ 3 h 89"/>
                <a:gd name="T22" fmla="*/ 8 w 16"/>
                <a:gd name="T23" fmla="*/ 0 h 89"/>
                <a:gd name="T24" fmla="*/ 13 w 16"/>
                <a:gd name="T25" fmla="*/ 3 h 89"/>
                <a:gd name="T26" fmla="*/ 16 w 16"/>
                <a:gd name="T27"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89">
                  <a:moveTo>
                    <a:pt x="14" y="89"/>
                  </a:moveTo>
                  <a:cubicBezTo>
                    <a:pt x="2" y="89"/>
                    <a:pt x="2" y="89"/>
                    <a:pt x="2" y="89"/>
                  </a:cubicBezTo>
                  <a:cubicBezTo>
                    <a:pt x="2" y="30"/>
                    <a:pt x="2" y="30"/>
                    <a:pt x="2" y="30"/>
                  </a:cubicBezTo>
                  <a:cubicBezTo>
                    <a:pt x="14" y="30"/>
                    <a:pt x="14" y="30"/>
                    <a:pt x="14" y="30"/>
                  </a:cubicBezTo>
                  <a:cubicBezTo>
                    <a:pt x="14" y="89"/>
                    <a:pt x="14" y="89"/>
                    <a:pt x="14" y="89"/>
                  </a:cubicBezTo>
                  <a:close/>
                  <a:moveTo>
                    <a:pt x="16" y="8"/>
                  </a:moveTo>
                  <a:cubicBezTo>
                    <a:pt x="16" y="10"/>
                    <a:pt x="15" y="12"/>
                    <a:pt x="13" y="14"/>
                  </a:cubicBezTo>
                  <a:cubicBezTo>
                    <a:pt x="12" y="15"/>
                    <a:pt x="10" y="16"/>
                    <a:pt x="8" y="16"/>
                  </a:cubicBezTo>
                  <a:cubicBezTo>
                    <a:pt x="6" y="16"/>
                    <a:pt x="4" y="15"/>
                    <a:pt x="2" y="13"/>
                  </a:cubicBezTo>
                  <a:cubicBezTo>
                    <a:pt x="1" y="12"/>
                    <a:pt x="0" y="10"/>
                    <a:pt x="0" y="8"/>
                  </a:cubicBezTo>
                  <a:cubicBezTo>
                    <a:pt x="0" y="6"/>
                    <a:pt x="1" y="4"/>
                    <a:pt x="2" y="3"/>
                  </a:cubicBezTo>
                  <a:cubicBezTo>
                    <a:pt x="4" y="1"/>
                    <a:pt x="6" y="0"/>
                    <a:pt x="8" y="0"/>
                  </a:cubicBezTo>
                  <a:cubicBezTo>
                    <a:pt x="10" y="0"/>
                    <a:pt x="12" y="1"/>
                    <a:pt x="13" y="3"/>
                  </a:cubicBezTo>
                  <a:cubicBezTo>
                    <a:pt x="15" y="4"/>
                    <a:pt x="16" y="6"/>
                    <a:pt x="16" y="8"/>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userDrawn="1"/>
          </p:nvSpPr>
          <p:spPr bwMode="auto">
            <a:xfrm>
              <a:off x="10239376" y="-627063"/>
              <a:ext cx="203200" cy="228600"/>
            </a:xfrm>
            <a:custGeom>
              <a:avLst/>
              <a:gdLst>
                <a:gd name="T0" fmla="*/ 12 w 54"/>
                <a:gd name="T1" fmla="*/ 2 h 61"/>
                <a:gd name="T2" fmla="*/ 12 w 54"/>
                <a:gd name="T3" fmla="*/ 7 h 61"/>
                <a:gd name="T4" fmla="*/ 12 w 54"/>
                <a:gd name="T5" fmla="*/ 11 h 61"/>
                <a:gd name="T6" fmla="*/ 12 w 54"/>
                <a:gd name="T7" fmla="*/ 11 h 61"/>
                <a:gd name="T8" fmla="*/ 16 w 54"/>
                <a:gd name="T9" fmla="*/ 7 h 61"/>
                <a:gd name="T10" fmla="*/ 20 w 54"/>
                <a:gd name="T11" fmla="*/ 3 h 61"/>
                <a:gd name="T12" fmla="*/ 26 w 54"/>
                <a:gd name="T13" fmla="*/ 1 h 61"/>
                <a:gd name="T14" fmla="*/ 32 w 54"/>
                <a:gd name="T15" fmla="*/ 0 h 61"/>
                <a:gd name="T16" fmla="*/ 42 w 54"/>
                <a:gd name="T17" fmla="*/ 2 h 61"/>
                <a:gd name="T18" fmla="*/ 49 w 54"/>
                <a:gd name="T19" fmla="*/ 7 h 61"/>
                <a:gd name="T20" fmla="*/ 53 w 54"/>
                <a:gd name="T21" fmla="*/ 15 h 61"/>
                <a:gd name="T22" fmla="*/ 54 w 54"/>
                <a:gd name="T23" fmla="*/ 24 h 61"/>
                <a:gd name="T24" fmla="*/ 54 w 54"/>
                <a:gd name="T25" fmla="*/ 61 h 61"/>
                <a:gd name="T26" fmla="*/ 42 w 54"/>
                <a:gd name="T27" fmla="*/ 61 h 61"/>
                <a:gd name="T28" fmla="*/ 42 w 54"/>
                <a:gd name="T29" fmla="*/ 28 h 61"/>
                <a:gd name="T30" fmla="*/ 42 w 54"/>
                <a:gd name="T31" fmla="*/ 21 h 61"/>
                <a:gd name="T32" fmla="*/ 40 w 54"/>
                <a:gd name="T33" fmla="*/ 15 h 61"/>
                <a:gd name="T34" fmla="*/ 35 w 54"/>
                <a:gd name="T35" fmla="*/ 11 h 61"/>
                <a:gd name="T36" fmla="*/ 29 w 54"/>
                <a:gd name="T37" fmla="*/ 10 h 61"/>
                <a:gd name="T38" fmla="*/ 17 w 54"/>
                <a:gd name="T39" fmla="*/ 15 h 61"/>
                <a:gd name="T40" fmla="*/ 13 w 54"/>
                <a:gd name="T41" fmla="*/ 29 h 61"/>
                <a:gd name="T42" fmla="*/ 13 w 54"/>
                <a:gd name="T43" fmla="*/ 61 h 61"/>
                <a:gd name="T44" fmla="*/ 1 w 54"/>
                <a:gd name="T45" fmla="*/ 61 h 61"/>
                <a:gd name="T46" fmla="*/ 1 w 54"/>
                <a:gd name="T47" fmla="*/ 14 h 61"/>
                <a:gd name="T48" fmla="*/ 1 w 54"/>
                <a:gd name="T49" fmla="*/ 8 h 61"/>
                <a:gd name="T50" fmla="*/ 0 w 54"/>
                <a:gd name="T51" fmla="*/ 2 h 61"/>
                <a:gd name="T52" fmla="*/ 12 w 54"/>
                <a:gd name="T53"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61">
                  <a:moveTo>
                    <a:pt x="12" y="2"/>
                  </a:moveTo>
                  <a:cubicBezTo>
                    <a:pt x="12" y="3"/>
                    <a:pt x="12" y="5"/>
                    <a:pt x="12" y="7"/>
                  </a:cubicBezTo>
                  <a:cubicBezTo>
                    <a:pt x="12" y="9"/>
                    <a:pt x="12" y="10"/>
                    <a:pt x="12" y="11"/>
                  </a:cubicBezTo>
                  <a:cubicBezTo>
                    <a:pt x="12" y="11"/>
                    <a:pt x="12" y="11"/>
                    <a:pt x="12" y="11"/>
                  </a:cubicBezTo>
                  <a:cubicBezTo>
                    <a:pt x="13" y="10"/>
                    <a:pt x="14" y="8"/>
                    <a:pt x="16" y="7"/>
                  </a:cubicBezTo>
                  <a:cubicBezTo>
                    <a:pt x="17" y="6"/>
                    <a:pt x="18" y="4"/>
                    <a:pt x="20" y="3"/>
                  </a:cubicBezTo>
                  <a:cubicBezTo>
                    <a:pt x="22" y="2"/>
                    <a:pt x="24" y="1"/>
                    <a:pt x="26" y="1"/>
                  </a:cubicBezTo>
                  <a:cubicBezTo>
                    <a:pt x="28" y="0"/>
                    <a:pt x="30" y="0"/>
                    <a:pt x="32" y="0"/>
                  </a:cubicBezTo>
                  <a:cubicBezTo>
                    <a:pt x="36" y="0"/>
                    <a:pt x="39" y="1"/>
                    <a:pt x="42" y="2"/>
                  </a:cubicBezTo>
                  <a:cubicBezTo>
                    <a:pt x="44" y="3"/>
                    <a:pt x="47" y="5"/>
                    <a:pt x="49" y="7"/>
                  </a:cubicBezTo>
                  <a:cubicBezTo>
                    <a:pt x="50" y="9"/>
                    <a:pt x="52" y="12"/>
                    <a:pt x="53" y="15"/>
                  </a:cubicBezTo>
                  <a:cubicBezTo>
                    <a:pt x="54" y="18"/>
                    <a:pt x="54" y="21"/>
                    <a:pt x="54" y="24"/>
                  </a:cubicBezTo>
                  <a:cubicBezTo>
                    <a:pt x="54" y="61"/>
                    <a:pt x="54" y="61"/>
                    <a:pt x="54" y="61"/>
                  </a:cubicBezTo>
                  <a:cubicBezTo>
                    <a:pt x="42" y="61"/>
                    <a:pt x="42" y="61"/>
                    <a:pt x="42" y="61"/>
                  </a:cubicBezTo>
                  <a:cubicBezTo>
                    <a:pt x="42" y="28"/>
                    <a:pt x="42" y="28"/>
                    <a:pt x="42" y="28"/>
                  </a:cubicBezTo>
                  <a:cubicBezTo>
                    <a:pt x="42" y="26"/>
                    <a:pt x="42" y="23"/>
                    <a:pt x="42" y="21"/>
                  </a:cubicBezTo>
                  <a:cubicBezTo>
                    <a:pt x="41" y="19"/>
                    <a:pt x="41" y="17"/>
                    <a:pt x="40" y="15"/>
                  </a:cubicBezTo>
                  <a:cubicBezTo>
                    <a:pt x="39" y="14"/>
                    <a:pt x="37" y="12"/>
                    <a:pt x="35" y="11"/>
                  </a:cubicBezTo>
                  <a:cubicBezTo>
                    <a:pt x="34" y="10"/>
                    <a:pt x="31" y="10"/>
                    <a:pt x="29" y="10"/>
                  </a:cubicBezTo>
                  <a:cubicBezTo>
                    <a:pt x="24" y="10"/>
                    <a:pt x="20" y="12"/>
                    <a:pt x="17" y="15"/>
                  </a:cubicBezTo>
                  <a:cubicBezTo>
                    <a:pt x="14" y="19"/>
                    <a:pt x="13" y="24"/>
                    <a:pt x="13" y="29"/>
                  </a:cubicBezTo>
                  <a:cubicBezTo>
                    <a:pt x="13" y="61"/>
                    <a:pt x="13" y="61"/>
                    <a:pt x="13" y="61"/>
                  </a:cubicBezTo>
                  <a:cubicBezTo>
                    <a:pt x="1" y="61"/>
                    <a:pt x="1" y="61"/>
                    <a:pt x="1" y="61"/>
                  </a:cubicBezTo>
                  <a:cubicBezTo>
                    <a:pt x="1" y="14"/>
                    <a:pt x="1" y="14"/>
                    <a:pt x="1" y="14"/>
                  </a:cubicBezTo>
                  <a:cubicBezTo>
                    <a:pt x="1" y="13"/>
                    <a:pt x="1" y="11"/>
                    <a:pt x="1" y="8"/>
                  </a:cubicBezTo>
                  <a:cubicBezTo>
                    <a:pt x="1" y="6"/>
                    <a:pt x="1" y="4"/>
                    <a:pt x="0" y="2"/>
                  </a:cubicBezTo>
                  <a:cubicBezTo>
                    <a:pt x="12" y="2"/>
                    <a:pt x="12" y="2"/>
                    <a:pt x="12" y="2"/>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userDrawn="1"/>
          </p:nvSpPr>
          <p:spPr bwMode="auto">
            <a:xfrm>
              <a:off x="10480676" y="-684213"/>
              <a:ext cx="146050" cy="290513"/>
            </a:xfrm>
            <a:custGeom>
              <a:avLst/>
              <a:gdLst>
                <a:gd name="T0" fmla="*/ 39 w 39"/>
                <a:gd name="T1" fmla="*/ 26 h 77"/>
                <a:gd name="T2" fmla="*/ 23 w 39"/>
                <a:gd name="T3" fmla="*/ 26 h 77"/>
                <a:gd name="T4" fmla="*/ 23 w 39"/>
                <a:gd name="T5" fmla="*/ 57 h 77"/>
                <a:gd name="T6" fmla="*/ 25 w 39"/>
                <a:gd name="T7" fmla="*/ 65 h 77"/>
                <a:gd name="T8" fmla="*/ 31 w 39"/>
                <a:gd name="T9" fmla="*/ 67 h 77"/>
                <a:gd name="T10" fmla="*/ 35 w 39"/>
                <a:gd name="T11" fmla="*/ 67 h 77"/>
                <a:gd name="T12" fmla="*/ 38 w 39"/>
                <a:gd name="T13" fmla="*/ 66 h 77"/>
                <a:gd name="T14" fmla="*/ 39 w 39"/>
                <a:gd name="T15" fmla="*/ 75 h 77"/>
                <a:gd name="T16" fmla="*/ 34 w 39"/>
                <a:gd name="T17" fmla="*/ 77 h 77"/>
                <a:gd name="T18" fmla="*/ 29 w 39"/>
                <a:gd name="T19" fmla="*/ 77 h 77"/>
                <a:gd name="T20" fmla="*/ 16 w 39"/>
                <a:gd name="T21" fmla="*/ 72 h 77"/>
                <a:gd name="T22" fmla="*/ 11 w 39"/>
                <a:gd name="T23" fmla="*/ 59 h 77"/>
                <a:gd name="T24" fmla="*/ 11 w 39"/>
                <a:gd name="T25" fmla="*/ 26 h 77"/>
                <a:gd name="T26" fmla="*/ 0 w 39"/>
                <a:gd name="T27" fmla="*/ 26 h 77"/>
                <a:gd name="T28" fmla="*/ 0 w 39"/>
                <a:gd name="T29" fmla="*/ 17 h 77"/>
                <a:gd name="T30" fmla="*/ 11 w 39"/>
                <a:gd name="T31" fmla="*/ 17 h 77"/>
                <a:gd name="T32" fmla="*/ 11 w 39"/>
                <a:gd name="T33" fmla="*/ 0 h 77"/>
                <a:gd name="T34" fmla="*/ 23 w 39"/>
                <a:gd name="T35" fmla="*/ 0 h 77"/>
                <a:gd name="T36" fmla="*/ 23 w 39"/>
                <a:gd name="T37" fmla="*/ 17 h 77"/>
                <a:gd name="T38" fmla="*/ 39 w 39"/>
                <a:gd name="T39" fmla="*/ 17 h 77"/>
                <a:gd name="T40" fmla="*/ 39 w 39"/>
                <a:gd name="T41"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77">
                  <a:moveTo>
                    <a:pt x="39" y="26"/>
                  </a:moveTo>
                  <a:cubicBezTo>
                    <a:pt x="23" y="26"/>
                    <a:pt x="23" y="26"/>
                    <a:pt x="23" y="26"/>
                  </a:cubicBezTo>
                  <a:cubicBezTo>
                    <a:pt x="23" y="57"/>
                    <a:pt x="23" y="57"/>
                    <a:pt x="23" y="57"/>
                  </a:cubicBezTo>
                  <a:cubicBezTo>
                    <a:pt x="23" y="61"/>
                    <a:pt x="24" y="63"/>
                    <a:pt x="25" y="65"/>
                  </a:cubicBezTo>
                  <a:cubicBezTo>
                    <a:pt x="26" y="66"/>
                    <a:pt x="28" y="67"/>
                    <a:pt x="31" y="67"/>
                  </a:cubicBezTo>
                  <a:cubicBezTo>
                    <a:pt x="32" y="67"/>
                    <a:pt x="34" y="67"/>
                    <a:pt x="35" y="67"/>
                  </a:cubicBezTo>
                  <a:cubicBezTo>
                    <a:pt x="36" y="67"/>
                    <a:pt x="37" y="66"/>
                    <a:pt x="38" y="66"/>
                  </a:cubicBezTo>
                  <a:cubicBezTo>
                    <a:pt x="39" y="75"/>
                    <a:pt x="39" y="75"/>
                    <a:pt x="39" y="75"/>
                  </a:cubicBezTo>
                  <a:cubicBezTo>
                    <a:pt x="37" y="76"/>
                    <a:pt x="36" y="76"/>
                    <a:pt x="34" y="77"/>
                  </a:cubicBezTo>
                  <a:cubicBezTo>
                    <a:pt x="32" y="77"/>
                    <a:pt x="30" y="77"/>
                    <a:pt x="29" y="77"/>
                  </a:cubicBezTo>
                  <a:cubicBezTo>
                    <a:pt x="23" y="77"/>
                    <a:pt x="19" y="76"/>
                    <a:pt x="16" y="72"/>
                  </a:cubicBezTo>
                  <a:cubicBezTo>
                    <a:pt x="13" y="69"/>
                    <a:pt x="11" y="65"/>
                    <a:pt x="11" y="59"/>
                  </a:cubicBezTo>
                  <a:cubicBezTo>
                    <a:pt x="11" y="26"/>
                    <a:pt x="11" y="26"/>
                    <a:pt x="11" y="26"/>
                  </a:cubicBezTo>
                  <a:cubicBezTo>
                    <a:pt x="0" y="26"/>
                    <a:pt x="0" y="26"/>
                    <a:pt x="0" y="26"/>
                  </a:cubicBezTo>
                  <a:cubicBezTo>
                    <a:pt x="0" y="17"/>
                    <a:pt x="0" y="17"/>
                    <a:pt x="0" y="17"/>
                  </a:cubicBezTo>
                  <a:cubicBezTo>
                    <a:pt x="11" y="17"/>
                    <a:pt x="11" y="17"/>
                    <a:pt x="11" y="17"/>
                  </a:cubicBezTo>
                  <a:cubicBezTo>
                    <a:pt x="11" y="0"/>
                    <a:pt x="11" y="0"/>
                    <a:pt x="11" y="0"/>
                  </a:cubicBezTo>
                  <a:cubicBezTo>
                    <a:pt x="23" y="0"/>
                    <a:pt x="23" y="0"/>
                    <a:pt x="23" y="0"/>
                  </a:cubicBezTo>
                  <a:cubicBezTo>
                    <a:pt x="23" y="17"/>
                    <a:pt x="23" y="17"/>
                    <a:pt x="23" y="17"/>
                  </a:cubicBezTo>
                  <a:cubicBezTo>
                    <a:pt x="39" y="17"/>
                    <a:pt x="39" y="17"/>
                    <a:pt x="39" y="17"/>
                  </a:cubicBezTo>
                  <a:cubicBezTo>
                    <a:pt x="39" y="26"/>
                    <a:pt x="39" y="26"/>
                    <a:pt x="39" y="26"/>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noEditPoints="1"/>
            </p:cNvSpPr>
            <p:nvPr userDrawn="1"/>
          </p:nvSpPr>
          <p:spPr bwMode="auto">
            <a:xfrm>
              <a:off x="10660063" y="-733425"/>
              <a:ext cx="60325" cy="334963"/>
            </a:xfrm>
            <a:custGeom>
              <a:avLst/>
              <a:gdLst>
                <a:gd name="T0" fmla="*/ 14 w 16"/>
                <a:gd name="T1" fmla="*/ 89 h 89"/>
                <a:gd name="T2" fmla="*/ 2 w 16"/>
                <a:gd name="T3" fmla="*/ 89 h 89"/>
                <a:gd name="T4" fmla="*/ 2 w 16"/>
                <a:gd name="T5" fmla="*/ 30 h 89"/>
                <a:gd name="T6" fmla="*/ 14 w 16"/>
                <a:gd name="T7" fmla="*/ 30 h 89"/>
                <a:gd name="T8" fmla="*/ 14 w 16"/>
                <a:gd name="T9" fmla="*/ 89 h 89"/>
                <a:gd name="T10" fmla="*/ 16 w 16"/>
                <a:gd name="T11" fmla="*/ 8 h 89"/>
                <a:gd name="T12" fmla="*/ 14 w 16"/>
                <a:gd name="T13" fmla="*/ 14 h 89"/>
                <a:gd name="T14" fmla="*/ 8 w 16"/>
                <a:gd name="T15" fmla="*/ 16 h 89"/>
                <a:gd name="T16" fmla="*/ 2 w 16"/>
                <a:gd name="T17" fmla="*/ 13 h 89"/>
                <a:gd name="T18" fmla="*/ 0 w 16"/>
                <a:gd name="T19" fmla="*/ 8 h 89"/>
                <a:gd name="T20" fmla="*/ 2 w 16"/>
                <a:gd name="T21" fmla="*/ 3 h 89"/>
                <a:gd name="T22" fmla="*/ 8 w 16"/>
                <a:gd name="T23" fmla="*/ 0 h 89"/>
                <a:gd name="T24" fmla="*/ 14 w 16"/>
                <a:gd name="T25" fmla="*/ 3 h 89"/>
                <a:gd name="T26" fmla="*/ 16 w 16"/>
                <a:gd name="T27"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89">
                  <a:moveTo>
                    <a:pt x="14" y="89"/>
                  </a:moveTo>
                  <a:cubicBezTo>
                    <a:pt x="2" y="89"/>
                    <a:pt x="2" y="89"/>
                    <a:pt x="2" y="89"/>
                  </a:cubicBezTo>
                  <a:cubicBezTo>
                    <a:pt x="2" y="30"/>
                    <a:pt x="2" y="30"/>
                    <a:pt x="2" y="30"/>
                  </a:cubicBezTo>
                  <a:cubicBezTo>
                    <a:pt x="14" y="30"/>
                    <a:pt x="14" y="30"/>
                    <a:pt x="14" y="30"/>
                  </a:cubicBezTo>
                  <a:cubicBezTo>
                    <a:pt x="14" y="89"/>
                    <a:pt x="14" y="89"/>
                    <a:pt x="14" y="89"/>
                  </a:cubicBezTo>
                  <a:close/>
                  <a:moveTo>
                    <a:pt x="16" y="8"/>
                  </a:moveTo>
                  <a:cubicBezTo>
                    <a:pt x="16" y="10"/>
                    <a:pt x="15" y="12"/>
                    <a:pt x="14" y="14"/>
                  </a:cubicBezTo>
                  <a:cubicBezTo>
                    <a:pt x="12" y="15"/>
                    <a:pt x="10" y="16"/>
                    <a:pt x="8" y="16"/>
                  </a:cubicBezTo>
                  <a:cubicBezTo>
                    <a:pt x="6" y="16"/>
                    <a:pt x="4" y="15"/>
                    <a:pt x="2" y="13"/>
                  </a:cubicBezTo>
                  <a:cubicBezTo>
                    <a:pt x="1" y="12"/>
                    <a:pt x="0" y="10"/>
                    <a:pt x="0" y="8"/>
                  </a:cubicBezTo>
                  <a:cubicBezTo>
                    <a:pt x="0" y="6"/>
                    <a:pt x="1" y="4"/>
                    <a:pt x="2" y="3"/>
                  </a:cubicBezTo>
                  <a:cubicBezTo>
                    <a:pt x="4" y="1"/>
                    <a:pt x="6" y="0"/>
                    <a:pt x="8" y="0"/>
                  </a:cubicBezTo>
                  <a:cubicBezTo>
                    <a:pt x="10" y="0"/>
                    <a:pt x="12" y="1"/>
                    <a:pt x="14" y="3"/>
                  </a:cubicBezTo>
                  <a:cubicBezTo>
                    <a:pt x="15" y="4"/>
                    <a:pt x="16" y="6"/>
                    <a:pt x="16" y="8"/>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userDrawn="1"/>
          </p:nvSpPr>
          <p:spPr bwMode="auto">
            <a:xfrm>
              <a:off x="10788651" y="-755650"/>
              <a:ext cx="44450" cy="357188"/>
            </a:xfrm>
            <a:custGeom>
              <a:avLst/>
              <a:gdLst>
                <a:gd name="T0" fmla="*/ 28 w 28"/>
                <a:gd name="T1" fmla="*/ 225 h 225"/>
                <a:gd name="T2" fmla="*/ 0 w 28"/>
                <a:gd name="T3" fmla="*/ 225 h 225"/>
                <a:gd name="T4" fmla="*/ 0 w 28"/>
                <a:gd name="T5" fmla="*/ 0 h 225"/>
                <a:gd name="T6" fmla="*/ 28 w 28"/>
                <a:gd name="T7" fmla="*/ 0 h 225"/>
                <a:gd name="T8" fmla="*/ 28 w 28"/>
                <a:gd name="T9" fmla="*/ 225 h 225"/>
                <a:gd name="T10" fmla="*/ 28 w 28"/>
                <a:gd name="T11" fmla="*/ 225 h 225"/>
              </a:gdLst>
              <a:ahLst/>
              <a:cxnLst>
                <a:cxn ang="0">
                  <a:pos x="T0" y="T1"/>
                </a:cxn>
                <a:cxn ang="0">
                  <a:pos x="T2" y="T3"/>
                </a:cxn>
                <a:cxn ang="0">
                  <a:pos x="T4" y="T5"/>
                </a:cxn>
                <a:cxn ang="0">
                  <a:pos x="T6" y="T7"/>
                </a:cxn>
                <a:cxn ang="0">
                  <a:pos x="T8" y="T9"/>
                </a:cxn>
                <a:cxn ang="0">
                  <a:pos x="T10" y="T11"/>
                </a:cxn>
              </a:cxnLst>
              <a:rect l="0" t="0" r="r" b="b"/>
              <a:pathLst>
                <a:path w="28" h="225">
                  <a:moveTo>
                    <a:pt x="28" y="225"/>
                  </a:moveTo>
                  <a:lnTo>
                    <a:pt x="0" y="225"/>
                  </a:lnTo>
                  <a:lnTo>
                    <a:pt x="0" y="0"/>
                  </a:lnTo>
                  <a:lnTo>
                    <a:pt x="28" y="0"/>
                  </a:lnTo>
                  <a:lnTo>
                    <a:pt x="28" y="225"/>
                  </a:lnTo>
                  <a:lnTo>
                    <a:pt x="28" y="225"/>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noEditPoints="1"/>
            </p:cNvSpPr>
            <p:nvPr userDrawn="1"/>
          </p:nvSpPr>
          <p:spPr bwMode="auto">
            <a:xfrm>
              <a:off x="10885488" y="-627063"/>
              <a:ext cx="222250" cy="236538"/>
            </a:xfrm>
            <a:custGeom>
              <a:avLst/>
              <a:gdLst>
                <a:gd name="T0" fmla="*/ 47 w 59"/>
                <a:gd name="T1" fmla="*/ 26 h 63"/>
                <a:gd name="T2" fmla="*/ 46 w 59"/>
                <a:gd name="T3" fmla="*/ 19 h 63"/>
                <a:gd name="T4" fmla="*/ 43 w 59"/>
                <a:gd name="T5" fmla="*/ 14 h 63"/>
                <a:gd name="T6" fmla="*/ 38 w 59"/>
                <a:gd name="T7" fmla="*/ 11 h 63"/>
                <a:gd name="T8" fmla="*/ 31 w 59"/>
                <a:gd name="T9" fmla="*/ 9 h 63"/>
                <a:gd name="T10" fmla="*/ 24 w 59"/>
                <a:gd name="T11" fmla="*/ 11 h 63"/>
                <a:gd name="T12" fmla="*/ 18 w 59"/>
                <a:gd name="T13" fmla="*/ 14 h 63"/>
                <a:gd name="T14" fmla="*/ 14 w 59"/>
                <a:gd name="T15" fmla="*/ 19 h 63"/>
                <a:gd name="T16" fmla="*/ 12 w 59"/>
                <a:gd name="T17" fmla="*/ 26 h 63"/>
                <a:gd name="T18" fmla="*/ 47 w 59"/>
                <a:gd name="T19" fmla="*/ 26 h 63"/>
                <a:gd name="T20" fmla="*/ 59 w 59"/>
                <a:gd name="T21" fmla="*/ 31 h 63"/>
                <a:gd name="T22" fmla="*/ 59 w 59"/>
                <a:gd name="T23" fmla="*/ 33 h 63"/>
                <a:gd name="T24" fmla="*/ 59 w 59"/>
                <a:gd name="T25" fmla="*/ 35 h 63"/>
                <a:gd name="T26" fmla="*/ 12 w 59"/>
                <a:gd name="T27" fmla="*/ 35 h 63"/>
                <a:gd name="T28" fmla="*/ 14 w 59"/>
                <a:gd name="T29" fmla="*/ 42 h 63"/>
                <a:gd name="T30" fmla="*/ 18 w 59"/>
                <a:gd name="T31" fmla="*/ 48 h 63"/>
                <a:gd name="T32" fmla="*/ 24 w 59"/>
                <a:gd name="T33" fmla="*/ 51 h 63"/>
                <a:gd name="T34" fmla="*/ 31 w 59"/>
                <a:gd name="T35" fmla="*/ 53 h 63"/>
                <a:gd name="T36" fmla="*/ 42 w 59"/>
                <a:gd name="T37" fmla="*/ 50 h 63"/>
                <a:gd name="T38" fmla="*/ 49 w 59"/>
                <a:gd name="T39" fmla="*/ 44 h 63"/>
                <a:gd name="T40" fmla="*/ 57 w 59"/>
                <a:gd name="T41" fmla="*/ 50 h 63"/>
                <a:gd name="T42" fmla="*/ 46 w 59"/>
                <a:gd name="T43" fmla="*/ 60 h 63"/>
                <a:gd name="T44" fmla="*/ 31 w 59"/>
                <a:gd name="T45" fmla="*/ 63 h 63"/>
                <a:gd name="T46" fmla="*/ 19 w 59"/>
                <a:gd name="T47" fmla="*/ 60 h 63"/>
                <a:gd name="T48" fmla="*/ 9 w 59"/>
                <a:gd name="T49" fmla="*/ 54 h 63"/>
                <a:gd name="T50" fmla="*/ 2 w 59"/>
                <a:gd name="T51" fmla="*/ 44 h 63"/>
                <a:gd name="T52" fmla="*/ 0 w 59"/>
                <a:gd name="T53" fmla="*/ 31 h 63"/>
                <a:gd name="T54" fmla="*/ 2 w 59"/>
                <a:gd name="T55" fmla="*/ 19 h 63"/>
                <a:gd name="T56" fmla="*/ 9 w 59"/>
                <a:gd name="T57" fmla="*/ 9 h 63"/>
                <a:gd name="T58" fmla="*/ 18 w 59"/>
                <a:gd name="T59" fmla="*/ 2 h 63"/>
                <a:gd name="T60" fmla="*/ 31 w 59"/>
                <a:gd name="T61" fmla="*/ 0 h 63"/>
                <a:gd name="T62" fmla="*/ 43 w 59"/>
                <a:gd name="T63" fmla="*/ 2 h 63"/>
                <a:gd name="T64" fmla="*/ 52 w 59"/>
                <a:gd name="T65" fmla="*/ 8 h 63"/>
                <a:gd name="T66" fmla="*/ 57 w 59"/>
                <a:gd name="T67" fmla="*/ 18 h 63"/>
                <a:gd name="T68" fmla="*/ 59 w 59"/>
                <a:gd name="T69"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63">
                  <a:moveTo>
                    <a:pt x="47" y="26"/>
                  </a:moveTo>
                  <a:cubicBezTo>
                    <a:pt x="47" y="24"/>
                    <a:pt x="47" y="22"/>
                    <a:pt x="46" y="19"/>
                  </a:cubicBezTo>
                  <a:cubicBezTo>
                    <a:pt x="45" y="17"/>
                    <a:pt x="44" y="16"/>
                    <a:pt x="43" y="14"/>
                  </a:cubicBezTo>
                  <a:cubicBezTo>
                    <a:pt x="42" y="13"/>
                    <a:pt x="40" y="11"/>
                    <a:pt x="38" y="11"/>
                  </a:cubicBezTo>
                  <a:cubicBezTo>
                    <a:pt x="36" y="10"/>
                    <a:pt x="33" y="9"/>
                    <a:pt x="31" y="9"/>
                  </a:cubicBezTo>
                  <a:cubicBezTo>
                    <a:pt x="28" y="9"/>
                    <a:pt x="26" y="10"/>
                    <a:pt x="24" y="11"/>
                  </a:cubicBezTo>
                  <a:cubicBezTo>
                    <a:pt x="21" y="11"/>
                    <a:pt x="19" y="13"/>
                    <a:pt x="18" y="14"/>
                  </a:cubicBezTo>
                  <a:cubicBezTo>
                    <a:pt x="16" y="16"/>
                    <a:pt x="15" y="17"/>
                    <a:pt x="14" y="19"/>
                  </a:cubicBezTo>
                  <a:cubicBezTo>
                    <a:pt x="13" y="22"/>
                    <a:pt x="12" y="24"/>
                    <a:pt x="12" y="26"/>
                  </a:cubicBezTo>
                  <a:cubicBezTo>
                    <a:pt x="47" y="26"/>
                    <a:pt x="47" y="26"/>
                    <a:pt x="47" y="26"/>
                  </a:cubicBezTo>
                  <a:close/>
                  <a:moveTo>
                    <a:pt x="59" y="31"/>
                  </a:moveTo>
                  <a:cubicBezTo>
                    <a:pt x="59" y="32"/>
                    <a:pt x="59" y="32"/>
                    <a:pt x="59" y="33"/>
                  </a:cubicBezTo>
                  <a:cubicBezTo>
                    <a:pt x="59" y="34"/>
                    <a:pt x="59" y="34"/>
                    <a:pt x="59" y="35"/>
                  </a:cubicBezTo>
                  <a:cubicBezTo>
                    <a:pt x="12" y="35"/>
                    <a:pt x="12" y="35"/>
                    <a:pt x="12" y="35"/>
                  </a:cubicBezTo>
                  <a:cubicBezTo>
                    <a:pt x="12" y="37"/>
                    <a:pt x="13" y="40"/>
                    <a:pt x="14" y="42"/>
                  </a:cubicBezTo>
                  <a:cubicBezTo>
                    <a:pt x="15" y="44"/>
                    <a:pt x="16" y="46"/>
                    <a:pt x="18" y="48"/>
                  </a:cubicBezTo>
                  <a:cubicBezTo>
                    <a:pt x="20" y="49"/>
                    <a:pt x="22" y="51"/>
                    <a:pt x="24" y="51"/>
                  </a:cubicBezTo>
                  <a:cubicBezTo>
                    <a:pt x="26" y="52"/>
                    <a:pt x="29" y="53"/>
                    <a:pt x="31" y="53"/>
                  </a:cubicBezTo>
                  <a:cubicBezTo>
                    <a:pt x="35" y="53"/>
                    <a:pt x="39" y="52"/>
                    <a:pt x="42" y="50"/>
                  </a:cubicBezTo>
                  <a:cubicBezTo>
                    <a:pt x="45" y="48"/>
                    <a:pt x="47" y="46"/>
                    <a:pt x="49" y="44"/>
                  </a:cubicBezTo>
                  <a:cubicBezTo>
                    <a:pt x="57" y="50"/>
                    <a:pt x="57" y="50"/>
                    <a:pt x="57" y="50"/>
                  </a:cubicBezTo>
                  <a:cubicBezTo>
                    <a:pt x="54" y="55"/>
                    <a:pt x="50" y="58"/>
                    <a:pt x="46" y="60"/>
                  </a:cubicBezTo>
                  <a:cubicBezTo>
                    <a:pt x="41" y="62"/>
                    <a:pt x="37" y="63"/>
                    <a:pt x="31" y="63"/>
                  </a:cubicBezTo>
                  <a:cubicBezTo>
                    <a:pt x="27" y="63"/>
                    <a:pt x="23" y="62"/>
                    <a:pt x="19" y="60"/>
                  </a:cubicBezTo>
                  <a:cubicBezTo>
                    <a:pt x="15" y="59"/>
                    <a:pt x="12" y="57"/>
                    <a:pt x="9" y="54"/>
                  </a:cubicBezTo>
                  <a:cubicBezTo>
                    <a:pt x="6" y="51"/>
                    <a:pt x="4" y="48"/>
                    <a:pt x="2" y="44"/>
                  </a:cubicBezTo>
                  <a:cubicBezTo>
                    <a:pt x="1" y="40"/>
                    <a:pt x="0" y="36"/>
                    <a:pt x="0" y="31"/>
                  </a:cubicBezTo>
                  <a:cubicBezTo>
                    <a:pt x="0" y="27"/>
                    <a:pt x="1" y="23"/>
                    <a:pt x="2" y="19"/>
                  </a:cubicBezTo>
                  <a:cubicBezTo>
                    <a:pt x="4" y="15"/>
                    <a:pt x="6" y="12"/>
                    <a:pt x="9" y="9"/>
                  </a:cubicBezTo>
                  <a:cubicBezTo>
                    <a:pt x="11" y="6"/>
                    <a:pt x="15" y="4"/>
                    <a:pt x="18" y="2"/>
                  </a:cubicBezTo>
                  <a:cubicBezTo>
                    <a:pt x="22" y="1"/>
                    <a:pt x="26" y="0"/>
                    <a:pt x="31" y="0"/>
                  </a:cubicBezTo>
                  <a:cubicBezTo>
                    <a:pt x="35" y="0"/>
                    <a:pt x="39" y="1"/>
                    <a:pt x="43" y="2"/>
                  </a:cubicBezTo>
                  <a:cubicBezTo>
                    <a:pt x="46" y="4"/>
                    <a:pt x="49" y="6"/>
                    <a:pt x="52" y="8"/>
                  </a:cubicBezTo>
                  <a:cubicBezTo>
                    <a:pt x="54" y="11"/>
                    <a:pt x="56" y="14"/>
                    <a:pt x="57" y="18"/>
                  </a:cubicBezTo>
                  <a:cubicBezTo>
                    <a:pt x="59" y="22"/>
                    <a:pt x="59" y="26"/>
                    <a:pt x="59" y="3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userDrawn="1"/>
          </p:nvSpPr>
          <p:spPr bwMode="auto">
            <a:xfrm>
              <a:off x="11141076" y="-627063"/>
              <a:ext cx="180975" cy="236538"/>
            </a:xfrm>
            <a:custGeom>
              <a:avLst/>
              <a:gdLst>
                <a:gd name="T0" fmla="*/ 39 w 48"/>
                <a:gd name="T1" fmla="*/ 17 h 63"/>
                <a:gd name="T2" fmla="*/ 34 w 48"/>
                <a:gd name="T3" fmla="*/ 11 h 63"/>
                <a:gd name="T4" fmla="*/ 25 w 48"/>
                <a:gd name="T5" fmla="*/ 9 h 63"/>
                <a:gd name="T6" fmla="*/ 21 w 48"/>
                <a:gd name="T7" fmla="*/ 10 h 63"/>
                <a:gd name="T8" fmla="*/ 18 w 48"/>
                <a:gd name="T9" fmla="*/ 11 h 63"/>
                <a:gd name="T10" fmla="*/ 15 w 48"/>
                <a:gd name="T11" fmla="*/ 13 h 63"/>
                <a:gd name="T12" fmla="*/ 14 w 48"/>
                <a:gd name="T13" fmla="*/ 17 h 63"/>
                <a:gd name="T14" fmla="*/ 18 w 48"/>
                <a:gd name="T15" fmla="*/ 23 h 63"/>
                <a:gd name="T16" fmla="*/ 28 w 48"/>
                <a:gd name="T17" fmla="*/ 26 h 63"/>
                <a:gd name="T18" fmla="*/ 36 w 48"/>
                <a:gd name="T19" fmla="*/ 28 h 63"/>
                <a:gd name="T20" fmla="*/ 42 w 48"/>
                <a:gd name="T21" fmla="*/ 32 h 63"/>
                <a:gd name="T22" fmla="*/ 46 w 48"/>
                <a:gd name="T23" fmla="*/ 37 h 63"/>
                <a:gd name="T24" fmla="*/ 48 w 48"/>
                <a:gd name="T25" fmla="*/ 44 h 63"/>
                <a:gd name="T26" fmla="*/ 46 w 48"/>
                <a:gd name="T27" fmla="*/ 52 h 63"/>
                <a:gd name="T28" fmla="*/ 41 w 48"/>
                <a:gd name="T29" fmla="*/ 58 h 63"/>
                <a:gd name="T30" fmla="*/ 33 w 48"/>
                <a:gd name="T31" fmla="*/ 62 h 63"/>
                <a:gd name="T32" fmla="*/ 24 w 48"/>
                <a:gd name="T33" fmla="*/ 63 h 63"/>
                <a:gd name="T34" fmla="*/ 11 w 48"/>
                <a:gd name="T35" fmla="*/ 60 h 63"/>
                <a:gd name="T36" fmla="*/ 0 w 48"/>
                <a:gd name="T37" fmla="*/ 52 h 63"/>
                <a:gd name="T38" fmla="*/ 9 w 48"/>
                <a:gd name="T39" fmla="*/ 45 h 63"/>
                <a:gd name="T40" fmla="*/ 15 w 48"/>
                <a:gd name="T41" fmla="*/ 51 h 63"/>
                <a:gd name="T42" fmla="*/ 24 w 48"/>
                <a:gd name="T43" fmla="*/ 53 h 63"/>
                <a:gd name="T44" fmla="*/ 29 w 48"/>
                <a:gd name="T45" fmla="*/ 53 h 63"/>
                <a:gd name="T46" fmla="*/ 33 w 48"/>
                <a:gd name="T47" fmla="*/ 51 h 63"/>
                <a:gd name="T48" fmla="*/ 35 w 48"/>
                <a:gd name="T49" fmla="*/ 49 h 63"/>
                <a:gd name="T50" fmla="*/ 36 w 48"/>
                <a:gd name="T51" fmla="*/ 45 h 63"/>
                <a:gd name="T52" fmla="*/ 32 w 48"/>
                <a:gd name="T53" fmla="*/ 38 h 63"/>
                <a:gd name="T54" fmla="*/ 21 w 48"/>
                <a:gd name="T55" fmla="*/ 35 h 63"/>
                <a:gd name="T56" fmla="*/ 15 w 48"/>
                <a:gd name="T57" fmla="*/ 33 h 63"/>
                <a:gd name="T58" fmla="*/ 9 w 48"/>
                <a:gd name="T59" fmla="*/ 30 h 63"/>
                <a:gd name="T60" fmla="*/ 5 w 48"/>
                <a:gd name="T61" fmla="*/ 25 h 63"/>
                <a:gd name="T62" fmla="*/ 3 w 48"/>
                <a:gd name="T63" fmla="*/ 18 h 63"/>
                <a:gd name="T64" fmla="*/ 5 w 48"/>
                <a:gd name="T65" fmla="*/ 10 h 63"/>
                <a:gd name="T66" fmla="*/ 10 w 48"/>
                <a:gd name="T67" fmla="*/ 4 h 63"/>
                <a:gd name="T68" fmla="*/ 18 w 48"/>
                <a:gd name="T69" fmla="*/ 1 h 63"/>
                <a:gd name="T70" fmla="*/ 26 w 48"/>
                <a:gd name="T71" fmla="*/ 0 h 63"/>
                <a:gd name="T72" fmla="*/ 38 w 48"/>
                <a:gd name="T73" fmla="*/ 2 h 63"/>
                <a:gd name="T74" fmla="*/ 47 w 48"/>
                <a:gd name="T75" fmla="*/ 10 h 63"/>
                <a:gd name="T76" fmla="*/ 39 w 48"/>
                <a:gd name="T77"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 h="63">
                  <a:moveTo>
                    <a:pt x="39" y="17"/>
                  </a:moveTo>
                  <a:cubicBezTo>
                    <a:pt x="38" y="14"/>
                    <a:pt x="36" y="13"/>
                    <a:pt x="34" y="11"/>
                  </a:cubicBezTo>
                  <a:cubicBezTo>
                    <a:pt x="31" y="10"/>
                    <a:pt x="28" y="9"/>
                    <a:pt x="25" y="9"/>
                  </a:cubicBezTo>
                  <a:cubicBezTo>
                    <a:pt x="24" y="9"/>
                    <a:pt x="23" y="9"/>
                    <a:pt x="21" y="10"/>
                  </a:cubicBezTo>
                  <a:cubicBezTo>
                    <a:pt x="20" y="10"/>
                    <a:pt x="19" y="10"/>
                    <a:pt x="18" y="11"/>
                  </a:cubicBezTo>
                  <a:cubicBezTo>
                    <a:pt x="17" y="12"/>
                    <a:pt x="16" y="13"/>
                    <a:pt x="15" y="13"/>
                  </a:cubicBezTo>
                  <a:cubicBezTo>
                    <a:pt x="15" y="14"/>
                    <a:pt x="14" y="16"/>
                    <a:pt x="14" y="17"/>
                  </a:cubicBezTo>
                  <a:cubicBezTo>
                    <a:pt x="14" y="20"/>
                    <a:pt x="16" y="21"/>
                    <a:pt x="18" y="23"/>
                  </a:cubicBezTo>
                  <a:cubicBezTo>
                    <a:pt x="20" y="24"/>
                    <a:pt x="23" y="25"/>
                    <a:pt x="28" y="26"/>
                  </a:cubicBezTo>
                  <a:cubicBezTo>
                    <a:pt x="31" y="27"/>
                    <a:pt x="33" y="27"/>
                    <a:pt x="36" y="28"/>
                  </a:cubicBezTo>
                  <a:cubicBezTo>
                    <a:pt x="38" y="29"/>
                    <a:pt x="40" y="30"/>
                    <a:pt x="42" y="32"/>
                  </a:cubicBezTo>
                  <a:cubicBezTo>
                    <a:pt x="44" y="33"/>
                    <a:pt x="45" y="35"/>
                    <a:pt x="46" y="37"/>
                  </a:cubicBezTo>
                  <a:cubicBezTo>
                    <a:pt x="47" y="39"/>
                    <a:pt x="48" y="41"/>
                    <a:pt x="48" y="44"/>
                  </a:cubicBezTo>
                  <a:cubicBezTo>
                    <a:pt x="48" y="47"/>
                    <a:pt x="47" y="50"/>
                    <a:pt x="46" y="52"/>
                  </a:cubicBezTo>
                  <a:cubicBezTo>
                    <a:pt x="45" y="55"/>
                    <a:pt x="43" y="57"/>
                    <a:pt x="41" y="58"/>
                  </a:cubicBezTo>
                  <a:cubicBezTo>
                    <a:pt x="38" y="60"/>
                    <a:pt x="36" y="61"/>
                    <a:pt x="33" y="62"/>
                  </a:cubicBezTo>
                  <a:cubicBezTo>
                    <a:pt x="30" y="62"/>
                    <a:pt x="27" y="63"/>
                    <a:pt x="24" y="63"/>
                  </a:cubicBezTo>
                  <a:cubicBezTo>
                    <a:pt x="20" y="63"/>
                    <a:pt x="15" y="62"/>
                    <a:pt x="11" y="60"/>
                  </a:cubicBezTo>
                  <a:cubicBezTo>
                    <a:pt x="7" y="58"/>
                    <a:pt x="3" y="56"/>
                    <a:pt x="0" y="52"/>
                  </a:cubicBezTo>
                  <a:cubicBezTo>
                    <a:pt x="9" y="45"/>
                    <a:pt x="9" y="45"/>
                    <a:pt x="9" y="45"/>
                  </a:cubicBezTo>
                  <a:cubicBezTo>
                    <a:pt x="10" y="47"/>
                    <a:pt x="12" y="49"/>
                    <a:pt x="15" y="51"/>
                  </a:cubicBezTo>
                  <a:cubicBezTo>
                    <a:pt x="18" y="52"/>
                    <a:pt x="21" y="53"/>
                    <a:pt x="24" y="53"/>
                  </a:cubicBezTo>
                  <a:cubicBezTo>
                    <a:pt x="26" y="53"/>
                    <a:pt x="27" y="53"/>
                    <a:pt x="29" y="53"/>
                  </a:cubicBezTo>
                  <a:cubicBezTo>
                    <a:pt x="30" y="52"/>
                    <a:pt x="31" y="52"/>
                    <a:pt x="33" y="51"/>
                  </a:cubicBezTo>
                  <a:cubicBezTo>
                    <a:pt x="34" y="51"/>
                    <a:pt x="35" y="50"/>
                    <a:pt x="35" y="49"/>
                  </a:cubicBezTo>
                  <a:cubicBezTo>
                    <a:pt x="36" y="48"/>
                    <a:pt x="36" y="46"/>
                    <a:pt x="36" y="45"/>
                  </a:cubicBezTo>
                  <a:cubicBezTo>
                    <a:pt x="36" y="42"/>
                    <a:pt x="35" y="40"/>
                    <a:pt x="32" y="38"/>
                  </a:cubicBezTo>
                  <a:cubicBezTo>
                    <a:pt x="30" y="37"/>
                    <a:pt x="26" y="36"/>
                    <a:pt x="21" y="35"/>
                  </a:cubicBezTo>
                  <a:cubicBezTo>
                    <a:pt x="19" y="34"/>
                    <a:pt x="17" y="34"/>
                    <a:pt x="15" y="33"/>
                  </a:cubicBezTo>
                  <a:cubicBezTo>
                    <a:pt x="13" y="32"/>
                    <a:pt x="11" y="31"/>
                    <a:pt x="9" y="30"/>
                  </a:cubicBezTo>
                  <a:cubicBezTo>
                    <a:pt x="7" y="29"/>
                    <a:pt x="6" y="27"/>
                    <a:pt x="5" y="25"/>
                  </a:cubicBezTo>
                  <a:cubicBezTo>
                    <a:pt x="4" y="23"/>
                    <a:pt x="3" y="21"/>
                    <a:pt x="3" y="18"/>
                  </a:cubicBezTo>
                  <a:cubicBezTo>
                    <a:pt x="3" y="15"/>
                    <a:pt x="4" y="12"/>
                    <a:pt x="5" y="10"/>
                  </a:cubicBezTo>
                  <a:cubicBezTo>
                    <a:pt x="7" y="8"/>
                    <a:pt x="8" y="6"/>
                    <a:pt x="10" y="4"/>
                  </a:cubicBezTo>
                  <a:cubicBezTo>
                    <a:pt x="13" y="3"/>
                    <a:pt x="15" y="2"/>
                    <a:pt x="18" y="1"/>
                  </a:cubicBezTo>
                  <a:cubicBezTo>
                    <a:pt x="20" y="0"/>
                    <a:pt x="23" y="0"/>
                    <a:pt x="26" y="0"/>
                  </a:cubicBezTo>
                  <a:cubicBezTo>
                    <a:pt x="30" y="0"/>
                    <a:pt x="34" y="1"/>
                    <a:pt x="38" y="2"/>
                  </a:cubicBezTo>
                  <a:cubicBezTo>
                    <a:pt x="42" y="4"/>
                    <a:pt x="45" y="7"/>
                    <a:pt x="47" y="10"/>
                  </a:cubicBezTo>
                  <a:cubicBezTo>
                    <a:pt x="39" y="17"/>
                    <a:pt x="39" y="17"/>
                    <a:pt x="39" y="17"/>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noEditPoints="1"/>
            </p:cNvSpPr>
            <p:nvPr userDrawn="1"/>
          </p:nvSpPr>
          <p:spPr bwMode="auto">
            <a:xfrm>
              <a:off x="11476038" y="-627063"/>
              <a:ext cx="198438" cy="236538"/>
            </a:xfrm>
            <a:custGeom>
              <a:avLst/>
              <a:gdLst>
                <a:gd name="T0" fmla="*/ 38 w 53"/>
                <a:gd name="T1" fmla="*/ 33 h 63"/>
                <a:gd name="T2" fmla="*/ 29 w 53"/>
                <a:gd name="T3" fmla="*/ 33 h 63"/>
                <a:gd name="T4" fmla="*/ 21 w 53"/>
                <a:gd name="T5" fmla="*/ 35 h 63"/>
                <a:gd name="T6" fmla="*/ 14 w 53"/>
                <a:gd name="T7" fmla="*/ 38 h 63"/>
                <a:gd name="T8" fmla="*/ 12 w 53"/>
                <a:gd name="T9" fmla="*/ 44 h 63"/>
                <a:gd name="T10" fmla="*/ 13 w 53"/>
                <a:gd name="T11" fmla="*/ 48 h 63"/>
                <a:gd name="T12" fmla="*/ 16 w 53"/>
                <a:gd name="T13" fmla="*/ 51 h 63"/>
                <a:gd name="T14" fmla="*/ 20 w 53"/>
                <a:gd name="T15" fmla="*/ 53 h 63"/>
                <a:gd name="T16" fmla="*/ 24 w 53"/>
                <a:gd name="T17" fmla="*/ 53 h 63"/>
                <a:gd name="T18" fmla="*/ 37 w 53"/>
                <a:gd name="T19" fmla="*/ 48 h 63"/>
                <a:gd name="T20" fmla="*/ 41 w 53"/>
                <a:gd name="T21" fmla="*/ 36 h 63"/>
                <a:gd name="T22" fmla="*/ 41 w 53"/>
                <a:gd name="T23" fmla="*/ 33 h 63"/>
                <a:gd name="T24" fmla="*/ 38 w 53"/>
                <a:gd name="T25" fmla="*/ 33 h 63"/>
                <a:gd name="T26" fmla="*/ 41 w 53"/>
                <a:gd name="T27" fmla="*/ 23 h 63"/>
                <a:gd name="T28" fmla="*/ 37 w 53"/>
                <a:gd name="T29" fmla="*/ 13 h 63"/>
                <a:gd name="T30" fmla="*/ 27 w 53"/>
                <a:gd name="T31" fmla="*/ 10 h 63"/>
                <a:gd name="T32" fmla="*/ 17 w 53"/>
                <a:gd name="T33" fmla="*/ 11 h 63"/>
                <a:gd name="T34" fmla="*/ 10 w 53"/>
                <a:gd name="T35" fmla="*/ 16 h 63"/>
                <a:gd name="T36" fmla="*/ 3 w 53"/>
                <a:gd name="T37" fmla="*/ 9 h 63"/>
                <a:gd name="T38" fmla="*/ 14 w 53"/>
                <a:gd name="T39" fmla="*/ 2 h 63"/>
                <a:gd name="T40" fmla="*/ 28 w 53"/>
                <a:gd name="T41" fmla="*/ 0 h 63"/>
                <a:gd name="T42" fmla="*/ 39 w 53"/>
                <a:gd name="T43" fmla="*/ 2 h 63"/>
                <a:gd name="T44" fmla="*/ 47 w 53"/>
                <a:gd name="T45" fmla="*/ 7 h 63"/>
                <a:gd name="T46" fmla="*/ 51 w 53"/>
                <a:gd name="T47" fmla="*/ 14 h 63"/>
                <a:gd name="T48" fmla="*/ 53 w 53"/>
                <a:gd name="T49" fmla="*/ 23 h 63"/>
                <a:gd name="T50" fmla="*/ 53 w 53"/>
                <a:gd name="T51" fmla="*/ 49 h 63"/>
                <a:gd name="T52" fmla="*/ 53 w 53"/>
                <a:gd name="T53" fmla="*/ 56 h 63"/>
                <a:gd name="T54" fmla="*/ 53 w 53"/>
                <a:gd name="T55" fmla="*/ 61 h 63"/>
                <a:gd name="T56" fmla="*/ 43 w 53"/>
                <a:gd name="T57" fmla="*/ 61 h 63"/>
                <a:gd name="T58" fmla="*/ 42 w 53"/>
                <a:gd name="T59" fmla="*/ 53 h 63"/>
                <a:gd name="T60" fmla="*/ 41 w 53"/>
                <a:gd name="T61" fmla="*/ 53 h 63"/>
                <a:gd name="T62" fmla="*/ 33 w 53"/>
                <a:gd name="T63" fmla="*/ 60 h 63"/>
                <a:gd name="T64" fmla="*/ 21 w 53"/>
                <a:gd name="T65" fmla="*/ 63 h 63"/>
                <a:gd name="T66" fmla="*/ 14 w 53"/>
                <a:gd name="T67" fmla="*/ 62 h 63"/>
                <a:gd name="T68" fmla="*/ 7 w 53"/>
                <a:gd name="T69" fmla="*/ 59 h 63"/>
                <a:gd name="T70" fmla="*/ 2 w 53"/>
                <a:gd name="T71" fmla="*/ 53 h 63"/>
                <a:gd name="T72" fmla="*/ 0 w 53"/>
                <a:gd name="T73" fmla="*/ 44 h 63"/>
                <a:gd name="T74" fmla="*/ 3 w 53"/>
                <a:gd name="T75" fmla="*/ 34 h 63"/>
                <a:gd name="T76" fmla="*/ 13 w 53"/>
                <a:gd name="T77" fmla="*/ 28 h 63"/>
                <a:gd name="T78" fmla="*/ 26 w 53"/>
                <a:gd name="T79" fmla="*/ 25 h 63"/>
                <a:gd name="T80" fmla="*/ 41 w 53"/>
                <a:gd name="T81" fmla="*/ 24 h 63"/>
                <a:gd name="T82" fmla="*/ 41 w 53"/>
                <a:gd name="T83"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63">
                  <a:moveTo>
                    <a:pt x="38" y="33"/>
                  </a:moveTo>
                  <a:cubicBezTo>
                    <a:pt x="35" y="33"/>
                    <a:pt x="32" y="33"/>
                    <a:pt x="29" y="33"/>
                  </a:cubicBezTo>
                  <a:cubicBezTo>
                    <a:pt x="26" y="33"/>
                    <a:pt x="23" y="34"/>
                    <a:pt x="21" y="35"/>
                  </a:cubicBezTo>
                  <a:cubicBezTo>
                    <a:pt x="18" y="35"/>
                    <a:pt x="16" y="37"/>
                    <a:pt x="14" y="38"/>
                  </a:cubicBezTo>
                  <a:cubicBezTo>
                    <a:pt x="13" y="40"/>
                    <a:pt x="12" y="42"/>
                    <a:pt x="12" y="44"/>
                  </a:cubicBezTo>
                  <a:cubicBezTo>
                    <a:pt x="12" y="46"/>
                    <a:pt x="12" y="47"/>
                    <a:pt x="13" y="48"/>
                  </a:cubicBezTo>
                  <a:cubicBezTo>
                    <a:pt x="14" y="50"/>
                    <a:pt x="15" y="51"/>
                    <a:pt x="16" y="51"/>
                  </a:cubicBezTo>
                  <a:cubicBezTo>
                    <a:pt x="17" y="52"/>
                    <a:pt x="18" y="53"/>
                    <a:pt x="20" y="53"/>
                  </a:cubicBezTo>
                  <a:cubicBezTo>
                    <a:pt x="21" y="53"/>
                    <a:pt x="23" y="53"/>
                    <a:pt x="24" y="53"/>
                  </a:cubicBezTo>
                  <a:cubicBezTo>
                    <a:pt x="30" y="53"/>
                    <a:pt x="34" y="52"/>
                    <a:pt x="37" y="48"/>
                  </a:cubicBezTo>
                  <a:cubicBezTo>
                    <a:pt x="40" y="45"/>
                    <a:pt x="41" y="41"/>
                    <a:pt x="41" y="36"/>
                  </a:cubicBezTo>
                  <a:cubicBezTo>
                    <a:pt x="41" y="33"/>
                    <a:pt x="41" y="33"/>
                    <a:pt x="41" y="33"/>
                  </a:cubicBezTo>
                  <a:cubicBezTo>
                    <a:pt x="38" y="33"/>
                    <a:pt x="38" y="33"/>
                    <a:pt x="38" y="33"/>
                  </a:cubicBezTo>
                  <a:close/>
                  <a:moveTo>
                    <a:pt x="41" y="23"/>
                  </a:moveTo>
                  <a:cubicBezTo>
                    <a:pt x="41" y="18"/>
                    <a:pt x="40" y="15"/>
                    <a:pt x="37" y="13"/>
                  </a:cubicBezTo>
                  <a:cubicBezTo>
                    <a:pt x="35" y="11"/>
                    <a:pt x="31" y="10"/>
                    <a:pt x="27" y="10"/>
                  </a:cubicBezTo>
                  <a:cubicBezTo>
                    <a:pt x="23" y="10"/>
                    <a:pt x="20" y="10"/>
                    <a:pt x="17" y="11"/>
                  </a:cubicBezTo>
                  <a:cubicBezTo>
                    <a:pt x="14" y="13"/>
                    <a:pt x="12" y="14"/>
                    <a:pt x="10" y="16"/>
                  </a:cubicBezTo>
                  <a:cubicBezTo>
                    <a:pt x="3" y="9"/>
                    <a:pt x="3" y="9"/>
                    <a:pt x="3" y="9"/>
                  </a:cubicBezTo>
                  <a:cubicBezTo>
                    <a:pt x="6" y="6"/>
                    <a:pt x="10" y="4"/>
                    <a:pt x="14" y="2"/>
                  </a:cubicBezTo>
                  <a:cubicBezTo>
                    <a:pt x="18" y="1"/>
                    <a:pt x="23" y="0"/>
                    <a:pt x="28" y="0"/>
                  </a:cubicBezTo>
                  <a:cubicBezTo>
                    <a:pt x="32" y="0"/>
                    <a:pt x="36" y="1"/>
                    <a:pt x="39" y="2"/>
                  </a:cubicBezTo>
                  <a:cubicBezTo>
                    <a:pt x="42" y="3"/>
                    <a:pt x="45" y="5"/>
                    <a:pt x="47" y="7"/>
                  </a:cubicBezTo>
                  <a:cubicBezTo>
                    <a:pt x="49" y="9"/>
                    <a:pt x="50" y="11"/>
                    <a:pt x="51" y="14"/>
                  </a:cubicBezTo>
                  <a:cubicBezTo>
                    <a:pt x="52" y="17"/>
                    <a:pt x="53" y="20"/>
                    <a:pt x="53" y="23"/>
                  </a:cubicBezTo>
                  <a:cubicBezTo>
                    <a:pt x="53" y="49"/>
                    <a:pt x="53" y="49"/>
                    <a:pt x="53" y="49"/>
                  </a:cubicBezTo>
                  <a:cubicBezTo>
                    <a:pt x="53" y="51"/>
                    <a:pt x="53" y="53"/>
                    <a:pt x="53" y="56"/>
                  </a:cubicBezTo>
                  <a:cubicBezTo>
                    <a:pt x="53" y="58"/>
                    <a:pt x="53" y="60"/>
                    <a:pt x="53" y="61"/>
                  </a:cubicBezTo>
                  <a:cubicBezTo>
                    <a:pt x="43" y="61"/>
                    <a:pt x="43" y="61"/>
                    <a:pt x="43" y="61"/>
                  </a:cubicBezTo>
                  <a:cubicBezTo>
                    <a:pt x="42" y="58"/>
                    <a:pt x="42" y="55"/>
                    <a:pt x="42" y="53"/>
                  </a:cubicBezTo>
                  <a:cubicBezTo>
                    <a:pt x="41" y="53"/>
                    <a:pt x="41" y="53"/>
                    <a:pt x="41" y="53"/>
                  </a:cubicBezTo>
                  <a:cubicBezTo>
                    <a:pt x="39" y="56"/>
                    <a:pt x="36" y="58"/>
                    <a:pt x="33" y="60"/>
                  </a:cubicBezTo>
                  <a:cubicBezTo>
                    <a:pt x="30" y="62"/>
                    <a:pt x="26" y="63"/>
                    <a:pt x="21" y="63"/>
                  </a:cubicBezTo>
                  <a:cubicBezTo>
                    <a:pt x="19" y="63"/>
                    <a:pt x="17" y="62"/>
                    <a:pt x="14" y="62"/>
                  </a:cubicBezTo>
                  <a:cubicBezTo>
                    <a:pt x="12" y="61"/>
                    <a:pt x="9" y="60"/>
                    <a:pt x="7" y="59"/>
                  </a:cubicBezTo>
                  <a:cubicBezTo>
                    <a:pt x="5" y="57"/>
                    <a:pt x="3" y="55"/>
                    <a:pt x="2" y="53"/>
                  </a:cubicBezTo>
                  <a:cubicBezTo>
                    <a:pt x="1" y="51"/>
                    <a:pt x="0" y="48"/>
                    <a:pt x="0" y="44"/>
                  </a:cubicBezTo>
                  <a:cubicBezTo>
                    <a:pt x="0" y="40"/>
                    <a:pt x="1" y="36"/>
                    <a:pt x="3" y="34"/>
                  </a:cubicBezTo>
                  <a:cubicBezTo>
                    <a:pt x="6" y="31"/>
                    <a:pt x="9" y="29"/>
                    <a:pt x="13" y="28"/>
                  </a:cubicBezTo>
                  <a:cubicBezTo>
                    <a:pt x="17" y="26"/>
                    <a:pt x="21" y="25"/>
                    <a:pt x="26" y="25"/>
                  </a:cubicBezTo>
                  <a:cubicBezTo>
                    <a:pt x="31" y="24"/>
                    <a:pt x="36" y="24"/>
                    <a:pt x="41" y="24"/>
                  </a:cubicBezTo>
                  <a:cubicBezTo>
                    <a:pt x="41" y="23"/>
                    <a:pt x="41" y="23"/>
                    <a:pt x="41" y="23"/>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userDrawn="1"/>
          </p:nvSpPr>
          <p:spPr bwMode="auto">
            <a:xfrm>
              <a:off x="11734801" y="-627063"/>
              <a:ext cx="131763" cy="228600"/>
            </a:xfrm>
            <a:custGeom>
              <a:avLst/>
              <a:gdLst>
                <a:gd name="T0" fmla="*/ 0 w 35"/>
                <a:gd name="T1" fmla="*/ 8 h 61"/>
                <a:gd name="T2" fmla="*/ 0 w 35"/>
                <a:gd name="T3" fmla="*/ 2 h 61"/>
                <a:gd name="T4" fmla="*/ 11 w 35"/>
                <a:gd name="T5" fmla="*/ 2 h 61"/>
                <a:gd name="T6" fmla="*/ 11 w 35"/>
                <a:gd name="T7" fmla="*/ 7 h 61"/>
                <a:gd name="T8" fmla="*/ 11 w 35"/>
                <a:gd name="T9" fmla="*/ 12 h 61"/>
                <a:gd name="T10" fmla="*/ 12 w 35"/>
                <a:gd name="T11" fmla="*/ 12 h 61"/>
                <a:gd name="T12" fmla="*/ 19 w 35"/>
                <a:gd name="T13" fmla="*/ 3 h 61"/>
                <a:gd name="T14" fmla="*/ 30 w 35"/>
                <a:gd name="T15" fmla="*/ 0 h 61"/>
                <a:gd name="T16" fmla="*/ 35 w 35"/>
                <a:gd name="T17" fmla="*/ 0 h 61"/>
                <a:gd name="T18" fmla="*/ 34 w 35"/>
                <a:gd name="T19" fmla="*/ 11 h 61"/>
                <a:gd name="T20" fmla="*/ 29 w 35"/>
                <a:gd name="T21" fmla="*/ 11 h 61"/>
                <a:gd name="T22" fmla="*/ 21 w 35"/>
                <a:gd name="T23" fmla="*/ 12 h 61"/>
                <a:gd name="T24" fmla="*/ 16 w 35"/>
                <a:gd name="T25" fmla="*/ 17 h 61"/>
                <a:gd name="T26" fmla="*/ 13 w 35"/>
                <a:gd name="T27" fmla="*/ 23 h 61"/>
                <a:gd name="T28" fmla="*/ 12 w 35"/>
                <a:gd name="T29" fmla="*/ 30 h 61"/>
                <a:gd name="T30" fmla="*/ 12 w 35"/>
                <a:gd name="T31" fmla="*/ 61 h 61"/>
                <a:gd name="T32" fmla="*/ 0 w 35"/>
                <a:gd name="T33" fmla="*/ 61 h 61"/>
                <a:gd name="T34" fmla="*/ 0 w 35"/>
                <a:gd name="T35" fmla="*/ 14 h 61"/>
                <a:gd name="T36" fmla="*/ 0 w 35"/>
                <a:gd name="T3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61">
                  <a:moveTo>
                    <a:pt x="0" y="8"/>
                  </a:moveTo>
                  <a:cubicBezTo>
                    <a:pt x="0" y="6"/>
                    <a:pt x="0" y="4"/>
                    <a:pt x="0" y="2"/>
                  </a:cubicBezTo>
                  <a:cubicBezTo>
                    <a:pt x="11" y="2"/>
                    <a:pt x="11" y="2"/>
                    <a:pt x="11" y="2"/>
                  </a:cubicBezTo>
                  <a:cubicBezTo>
                    <a:pt x="11" y="3"/>
                    <a:pt x="11" y="5"/>
                    <a:pt x="11" y="7"/>
                  </a:cubicBezTo>
                  <a:cubicBezTo>
                    <a:pt x="11" y="9"/>
                    <a:pt x="11" y="10"/>
                    <a:pt x="11" y="12"/>
                  </a:cubicBezTo>
                  <a:cubicBezTo>
                    <a:pt x="12" y="12"/>
                    <a:pt x="12" y="12"/>
                    <a:pt x="12" y="12"/>
                  </a:cubicBezTo>
                  <a:cubicBezTo>
                    <a:pt x="13" y="8"/>
                    <a:pt x="16" y="5"/>
                    <a:pt x="19" y="3"/>
                  </a:cubicBezTo>
                  <a:cubicBezTo>
                    <a:pt x="22" y="1"/>
                    <a:pt x="26" y="0"/>
                    <a:pt x="30" y="0"/>
                  </a:cubicBezTo>
                  <a:cubicBezTo>
                    <a:pt x="32" y="0"/>
                    <a:pt x="33" y="0"/>
                    <a:pt x="35" y="0"/>
                  </a:cubicBezTo>
                  <a:cubicBezTo>
                    <a:pt x="34" y="11"/>
                    <a:pt x="34" y="11"/>
                    <a:pt x="34" y="11"/>
                  </a:cubicBezTo>
                  <a:cubicBezTo>
                    <a:pt x="32" y="11"/>
                    <a:pt x="31" y="11"/>
                    <a:pt x="29" y="11"/>
                  </a:cubicBezTo>
                  <a:cubicBezTo>
                    <a:pt x="26" y="11"/>
                    <a:pt x="23" y="11"/>
                    <a:pt x="21" y="12"/>
                  </a:cubicBezTo>
                  <a:cubicBezTo>
                    <a:pt x="19" y="13"/>
                    <a:pt x="17" y="15"/>
                    <a:pt x="16" y="17"/>
                  </a:cubicBezTo>
                  <a:cubicBezTo>
                    <a:pt x="15" y="18"/>
                    <a:pt x="14" y="20"/>
                    <a:pt x="13" y="23"/>
                  </a:cubicBezTo>
                  <a:cubicBezTo>
                    <a:pt x="12" y="25"/>
                    <a:pt x="12" y="27"/>
                    <a:pt x="12" y="30"/>
                  </a:cubicBezTo>
                  <a:cubicBezTo>
                    <a:pt x="12" y="61"/>
                    <a:pt x="12" y="61"/>
                    <a:pt x="12" y="61"/>
                  </a:cubicBezTo>
                  <a:cubicBezTo>
                    <a:pt x="0" y="61"/>
                    <a:pt x="0" y="61"/>
                    <a:pt x="0" y="61"/>
                  </a:cubicBezTo>
                  <a:cubicBezTo>
                    <a:pt x="0" y="14"/>
                    <a:pt x="0" y="14"/>
                    <a:pt x="0" y="14"/>
                  </a:cubicBezTo>
                  <a:cubicBezTo>
                    <a:pt x="0" y="13"/>
                    <a:pt x="0" y="11"/>
                    <a:pt x="0" y="8"/>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noEditPoints="1"/>
            </p:cNvSpPr>
            <p:nvPr userDrawn="1"/>
          </p:nvSpPr>
          <p:spPr bwMode="auto">
            <a:xfrm>
              <a:off x="11880851" y="-627063"/>
              <a:ext cx="225425" cy="236538"/>
            </a:xfrm>
            <a:custGeom>
              <a:avLst/>
              <a:gdLst>
                <a:gd name="T0" fmla="*/ 47 w 60"/>
                <a:gd name="T1" fmla="*/ 26 h 63"/>
                <a:gd name="T2" fmla="*/ 46 w 60"/>
                <a:gd name="T3" fmla="*/ 19 h 63"/>
                <a:gd name="T4" fmla="*/ 43 w 60"/>
                <a:gd name="T5" fmla="*/ 14 h 63"/>
                <a:gd name="T6" fmla="*/ 38 w 60"/>
                <a:gd name="T7" fmla="*/ 11 h 63"/>
                <a:gd name="T8" fmla="*/ 31 w 60"/>
                <a:gd name="T9" fmla="*/ 9 h 63"/>
                <a:gd name="T10" fmla="*/ 24 w 60"/>
                <a:gd name="T11" fmla="*/ 11 h 63"/>
                <a:gd name="T12" fmla="*/ 18 w 60"/>
                <a:gd name="T13" fmla="*/ 14 h 63"/>
                <a:gd name="T14" fmla="*/ 14 w 60"/>
                <a:gd name="T15" fmla="*/ 19 h 63"/>
                <a:gd name="T16" fmla="*/ 12 w 60"/>
                <a:gd name="T17" fmla="*/ 26 h 63"/>
                <a:gd name="T18" fmla="*/ 47 w 60"/>
                <a:gd name="T19" fmla="*/ 26 h 63"/>
                <a:gd name="T20" fmla="*/ 60 w 60"/>
                <a:gd name="T21" fmla="*/ 31 h 63"/>
                <a:gd name="T22" fmla="*/ 60 w 60"/>
                <a:gd name="T23" fmla="*/ 33 h 63"/>
                <a:gd name="T24" fmla="*/ 59 w 60"/>
                <a:gd name="T25" fmla="*/ 35 h 63"/>
                <a:gd name="T26" fmla="*/ 12 w 60"/>
                <a:gd name="T27" fmla="*/ 35 h 63"/>
                <a:gd name="T28" fmla="*/ 14 w 60"/>
                <a:gd name="T29" fmla="*/ 42 h 63"/>
                <a:gd name="T30" fmla="*/ 18 w 60"/>
                <a:gd name="T31" fmla="*/ 48 h 63"/>
                <a:gd name="T32" fmla="*/ 24 w 60"/>
                <a:gd name="T33" fmla="*/ 51 h 63"/>
                <a:gd name="T34" fmla="*/ 31 w 60"/>
                <a:gd name="T35" fmla="*/ 53 h 63"/>
                <a:gd name="T36" fmla="*/ 42 w 60"/>
                <a:gd name="T37" fmla="*/ 50 h 63"/>
                <a:gd name="T38" fmla="*/ 49 w 60"/>
                <a:gd name="T39" fmla="*/ 44 h 63"/>
                <a:gd name="T40" fmla="*/ 57 w 60"/>
                <a:gd name="T41" fmla="*/ 50 h 63"/>
                <a:gd name="T42" fmla="*/ 46 w 60"/>
                <a:gd name="T43" fmla="*/ 60 h 63"/>
                <a:gd name="T44" fmla="*/ 31 w 60"/>
                <a:gd name="T45" fmla="*/ 63 h 63"/>
                <a:gd name="T46" fmla="*/ 19 w 60"/>
                <a:gd name="T47" fmla="*/ 60 h 63"/>
                <a:gd name="T48" fmla="*/ 9 w 60"/>
                <a:gd name="T49" fmla="*/ 54 h 63"/>
                <a:gd name="T50" fmla="*/ 2 w 60"/>
                <a:gd name="T51" fmla="*/ 44 h 63"/>
                <a:gd name="T52" fmla="*/ 0 w 60"/>
                <a:gd name="T53" fmla="*/ 31 h 63"/>
                <a:gd name="T54" fmla="*/ 2 w 60"/>
                <a:gd name="T55" fmla="*/ 19 h 63"/>
                <a:gd name="T56" fmla="*/ 9 w 60"/>
                <a:gd name="T57" fmla="*/ 9 h 63"/>
                <a:gd name="T58" fmla="*/ 19 w 60"/>
                <a:gd name="T59" fmla="*/ 2 h 63"/>
                <a:gd name="T60" fmla="*/ 31 w 60"/>
                <a:gd name="T61" fmla="*/ 0 h 63"/>
                <a:gd name="T62" fmla="*/ 43 w 60"/>
                <a:gd name="T63" fmla="*/ 2 h 63"/>
                <a:gd name="T64" fmla="*/ 52 w 60"/>
                <a:gd name="T65" fmla="*/ 8 h 63"/>
                <a:gd name="T66" fmla="*/ 58 w 60"/>
                <a:gd name="T67" fmla="*/ 18 h 63"/>
                <a:gd name="T68" fmla="*/ 60 w 60"/>
                <a:gd name="T69"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63">
                  <a:moveTo>
                    <a:pt x="47" y="26"/>
                  </a:moveTo>
                  <a:cubicBezTo>
                    <a:pt x="47" y="24"/>
                    <a:pt x="47" y="22"/>
                    <a:pt x="46" y="19"/>
                  </a:cubicBezTo>
                  <a:cubicBezTo>
                    <a:pt x="46" y="17"/>
                    <a:pt x="45" y="16"/>
                    <a:pt x="43" y="14"/>
                  </a:cubicBezTo>
                  <a:cubicBezTo>
                    <a:pt x="42" y="13"/>
                    <a:pt x="40" y="11"/>
                    <a:pt x="38" y="11"/>
                  </a:cubicBezTo>
                  <a:cubicBezTo>
                    <a:pt x="36" y="10"/>
                    <a:pt x="34" y="9"/>
                    <a:pt x="31" y="9"/>
                  </a:cubicBezTo>
                  <a:cubicBezTo>
                    <a:pt x="28" y="9"/>
                    <a:pt x="26" y="10"/>
                    <a:pt x="24" y="11"/>
                  </a:cubicBezTo>
                  <a:cubicBezTo>
                    <a:pt x="21" y="11"/>
                    <a:pt x="20" y="13"/>
                    <a:pt x="18" y="14"/>
                  </a:cubicBezTo>
                  <a:cubicBezTo>
                    <a:pt x="16" y="16"/>
                    <a:pt x="15" y="17"/>
                    <a:pt x="14" y="19"/>
                  </a:cubicBezTo>
                  <a:cubicBezTo>
                    <a:pt x="13" y="22"/>
                    <a:pt x="12" y="24"/>
                    <a:pt x="12" y="26"/>
                  </a:cubicBezTo>
                  <a:cubicBezTo>
                    <a:pt x="47" y="26"/>
                    <a:pt x="47" y="26"/>
                    <a:pt x="47" y="26"/>
                  </a:cubicBezTo>
                  <a:close/>
                  <a:moveTo>
                    <a:pt x="60" y="31"/>
                  </a:moveTo>
                  <a:cubicBezTo>
                    <a:pt x="60" y="32"/>
                    <a:pt x="60" y="32"/>
                    <a:pt x="60" y="33"/>
                  </a:cubicBezTo>
                  <a:cubicBezTo>
                    <a:pt x="60" y="34"/>
                    <a:pt x="59" y="34"/>
                    <a:pt x="59" y="35"/>
                  </a:cubicBezTo>
                  <a:cubicBezTo>
                    <a:pt x="12" y="35"/>
                    <a:pt x="12" y="35"/>
                    <a:pt x="12" y="35"/>
                  </a:cubicBezTo>
                  <a:cubicBezTo>
                    <a:pt x="12" y="37"/>
                    <a:pt x="13" y="40"/>
                    <a:pt x="14" y="42"/>
                  </a:cubicBezTo>
                  <a:cubicBezTo>
                    <a:pt x="15" y="44"/>
                    <a:pt x="16" y="46"/>
                    <a:pt x="18" y="48"/>
                  </a:cubicBezTo>
                  <a:cubicBezTo>
                    <a:pt x="20" y="49"/>
                    <a:pt x="22" y="51"/>
                    <a:pt x="24" y="51"/>
                  </a:cubicBezTo>
                  <a:cubicBezTo>
                    <a:pt x="26" y="52"/>
                    <a:pt x="29" y="53"/>
                    <a:pt x="31" y="53"/>
                  </a:cubicBezTo>
                  <a:cubicBezTo>
                    <a:pt x="35" y="53"/>
                    <a:pt x="39" y="52"/>
                    <a:pt x="42" y="50"/>
                  </a:cubicBezTo>
                  <a:cubicBezTo>
                    <a:pt x="45" y="48"/>
                    <a:pt x="47" y="46"/>
                    <a:pt x="49" y="44"/>
                  </a:cubicBezTo>
                  <a:cubicBezTo>
                    <a:pt x="57" y="50"/>
                    <a:pt x="57" y="50"/>
                    <a:pt x="57" y="50"/>
                  </a:cubicBezTo>
                  <a:cubicBezTo>
                    <a:pt x="54" y="55"/>
                    <a:pt x="50" y="58"/>
                    <a:pt x="46" y="60"/>
                  </a:cubicBezTo>
                  <a:cubicBezTo>
                    <a:pt x="41" y="62"/>
                    <a:pt x="37" y="63"/>
                    <a:pt x="31" y="63"/>
                  </a:cubicBezTo>
                  <a:cubicBezTo>
                    <a:pt x="27" y="63"/>
                    <a:pt x="23" y="62"/>
                    <a:pt x="19" y="60"/>
                  </a:cubicBezTo>
                  <a:cubicBezTo>
                    <a:pt x="15" y="59"/>
                    <a:pt x="12" y="57"/>
                    <a:pt x="9" y="54"/>
                  </a:cubicBezTo>
                  <a:cubicBezTo>
                    <a:pt x="6" y="51"/>
                    <a:pt x="4" y="48"/>
                    <a:pt x="2" y="44"/>
                  </a:cubicBezTo>
                  <a:cubicBezTo>
                    <a:pt x="1" y="40"/>
                    <a:pt x="0" y="36"/>
                    <a:pt x="0" y="31"/>
                  </a:cubicBezTo>
                  <a:cubicBezTo>
                    <a:pt x="0" y="27"/>
                    <a:pt x="1" y="23"/>
                    <a:pt x="2" y="19"/>
                  </a:cubicBezTo>
                  <a:cubicBezTo>
                    <a:pt x="4" y="15"/>
                    <a:pt x="6" y="12"/>
                    <a:pt x="9" y="9"/>
                  </a:cubicBezTo>
                  <a:cubicBezTo>
                    <a:pt x="12" y="6"/>
                    <a:pt x="15" y="4"/>
                    <a:pt x="19" y="2"/>
                  </a:cubicBezTo>
                  <a:cubicBezTo>
                    <a:pt x="22" y="1"/>
                    <a:pt x="26" y="0"/>
                    <a:pt x="31" y="0"/>
                  </a:cubicBezTo>
                  <a:cubicBezTo>
                    <a:pt x="35" y="0"/>
                    <a:pt x="39" y="1"/>
                    <a:pt x="43" y="2"/>
                  </a:cubicBezTo>
                  <a:cubicBezTo>
                    <a:pt x="46" y="4"/>
                    <a:pt x="49" y="6"/>
                    <a:pt x="52" y="8"/>
                  </a:cubicBezTo>
                  <a:cubicBezTo>
                    <a:pt x="54" y="11"/>
                    <a:pt x="56" y="14"/>
                    <a:pt x="58" y="18"/>
                  </a:cubicBezTo>
                  <a:cubicBezTo>
                    <a:pt x="59" y="22"/>
                    <a:pt x="60" y="26"/>
                    <a:pt x="60" y="3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userDrawn="1"/>
          </p:nvSpPr>
          <p:spPr bwMode="auto">
            <a:xfrm>
              <a:off x="12260263" y="-627063"/>
              <a:ext cx="198438" cy="228600"/>
            </a:xfrm>
            <a:custGeom>
              <a:avLst/>
              <a:gdLst>
                <a:gd name="T0" fmla="*/ 11 w 53"/>
                <a:gd name="T1" fmla="*/ 2 h 61"/>
                <a:gd name="T2" fmla="*/ 11 w 53"/>
                <a:gd name="T3" fmla="*/ 7 h 61"/>
                <a:gd name="T4" fmla="*/ 11 w 53"/>
                <a:gd name="T5" fmla="*/ 11 h 61"/>
                <a:gd name="T6" fmla="*/ 12 w 53"/>
                <a:gd name="T7" fmla="*/ 11 h 61"/>
                <a:gd name="T8" fmla="*/ 15 w 53"/>
                <a:gd name="T9" fmla="*/ 7 h 61"/>
                <a:gd name="T10" fmla="*/ 19 w 53"/>
                <a:gd name="T11" fmla="*/ 3 h 61"/>
                <a:gd name="T12" fmla="*/ 25 w 53"/>
                <a:gd name="T13" fmla="*/ 1 h 61"/>
                <a:gd name="T14" fmla="*/ 31 w 53"/>
                <a:gd name="T15" fmla="*/ 0 h 61"/>
                <a:gd name="T16" fmla="*/ 41 w 53"/>
                <a:gd name="T17" fmla="*/ 2 h 61"/>
                <a:gd name="T18" fmla="*/ 48 w 53"/>
                <a:gd name="T19" fmla="*/ 7 h 61"/>
                <a:gd name="T20" fmla="*/ 52 w 53"/>
                <a:gd name="T21" fmla="*/ 15 h 61"/>
                <a:gd name="T22" fmla="*/ 53 w 53"/>
                <a:gd name="T23" fmla="*/ 24 h 61"/>
                <a:gd name="T24" fmla="*/ 53 w 53"/>
                <a:gd name="T25" fmla="*/ 61 h 61"/>
                <a:gd name="T26" fmla="*/ 41 w 53"/>
                <a:gd name="T27" fmla="*/ 61 h 61"/>
                <a:gd name="T28" fmla="*/ 41 w 53"/>
                <a:gd name="T29" fmla="*/ 28 h 61"/>
                <a:gd name="T30" fmla="*/ 41 w 53"/>
                <a:gd name="T31" fmla="*/ 21 h 61"/>
                <a:gd name="T32" fmla="*/ 39 w 53"/>
                <a:gd name="T33" fmla="*/ 15 h 61"/>
                <a:gd name="T34" fmla="*/ 35 w 53"/>
                <a:gd name="T35" fmla="*/ 11 h 61"/>
                <a:gd name="T36" fmla="*/ 28 w 53"/>
                <a:gd name="T37" fmla="*/ 10 h 61"/>
                <a:gd name="T38" fmla="*/ 16 w 53"/>
                <a:gd name="T39" fmla="*/ 15 h 61"/>
                <a:gd name="T40" fmla="*/ 12 w 53"/>
                <a:gd name="T41" fmla="*/ 29 h 61"/>
                <a:gd name="T42" fmla="*/ 12 w 53"/>
                <a:gd name="T43" fmla="*/ 61 h 61"/>
                <a:gd name="T44" fmla="*/ 0 w 53"/>
                <a:gd name="T45" fmla="*/ 61 h 61"/>
                <a:gd name="T46" fmla="*/ 0 w 53"/>
                <a:gd name="T47" fmla="*/ 14 h 61"/>
                <a:gd name="T48" fmla="*/ 0 w 53"/>
                <a:gd name="T49" fmla="*/ 8 h 61"/>
                <a:gd name="T50" fmla="*/ 0 w 53"/>
                <a:gd name="T51" fmla="*/ 2 h 61"/>
                <a:gd name="T52" fmla="*/ 11 w 53"/>
                <a:gd name="T53"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61">
                  <a:moveTo>
                    <a:pt x="11" y="2"/>
                  </a:moveTo>
                  <a:cubicBezTo>
                    <a:pt x="11" y="3"/>
                    <a:pt x="11" y="5"/>
                    <a:pt x="11" y="7"/>
                  </a:cubicBezTo>
                  <a:cubicBezTo>
                    <a:pt x="11" y="9"/>
                    <a:pt x="11" y="10"/>
                    <a:pt x="11" y="11"/>
                  </a:cubicBezTo>
                  <a:cubicBezTo>
                    <a:pt x="12" y="11"/>
                    <a:pt x="12" y="11"/>
                    <a:pt x="12" y="11"/>
                  </a:cubicBezTo>
                  <a:cubicBezTo>
                    <a:pt x="12" y="10"/>
                    <a:pt x="14" y="8"/>
                    <a:pt x="15" y="7"/>
                  </a:cubicBezTo>
                  <a:cubicBezTo>
                    <a:pt x="16" y="6"/>
                    <a:pt x="18" y="4"/>
                    <a:pt x="19" y="3"/>
                  </a:cubicBezTo>
                  <a:cubicBezTo>
                    <a:pt x="21" y="2"/>
                    <a:pt x="23" y="1"/>
                    <a:pt x="25" y="1"/>
                  </a:cubicBezTo>
                  <a:cubicBezTo>
                    <a:pt x="27" y="0"/>
                    <a:pt x="29" y="0"/>
                    <a:pt x="31" y="0"/>
                  </a:cubicBezTo>
                  <a:cubicBezTo>
                    <a:pt x="35" y="0"/>
                    <a:pt x="38" y="1"/>
                    <a:pt x="41" y="2"/>
                  </a:cubicBezTo>
                  <a:cubicBezTo>
                    <a:pt x="44" y="3"/>
                    <a:pt x="46" y="5"/>
                    <a:pt x="48" y="7"/>
                  </a:cubicBezTo>
                  <a:cubicBezTo>
                    <a:pt x="50" y="9"/>
                    <a:pt x="51" y="12"/>
                    <a:pt x="52" y="15"/>
                  </a:cubicBezTo>
                  <a:cubicBezTo>
                    <a:pt x="53" y="18"/>
                    <a:pt x="53" y="21"/>
                    <a:pt x="53" y="24"/>
                  </a:cubicBezTo>
                  <a:cubicBezTo>
                    <a:pt x="53" y="61"/>
                    <a:pt x="53" y="61"/>
                    <a:pt x="53" y="61"/>
                  </a:cubicBezTo>
                  <a:cubicBezTo>
                    <a:pt x="41" y="61"/>
                    <a:pt x="41" y="61"/>
                    <a:pt x="41" y="61"/>
                  </a:cubicBezTo>
                  <a:cubicBezTo>
                    <a:pt x="41" y="28"/>
                    <a:pt x="41" y="28"/>
                    <a:pt x="41" y="28"/>
                  </a:cubicBezTo>
                  <a:cubicBezTo>
                    <a:pt x="41" y="26"/>
                    <a:pt x="41" y="23"/>
                    <a:pt x="41" y="21"/>
                  </a:cubicBezTo>
                  <a:cubicBezTo>
                    <a:pt x="41" y="19"/>
                    <a:pt x="40" y="17"/>
                    <a:pt x="39" y="15"/>
                  </a:cubicBezTo>
                  <a:cubicBezTo>
                    <a:pt x="38" y="14"/>
                    <a:pt x="36" y="12"/>
                    <a:pt x="35" y="11"/>
                  </a:cubicBezTo>
                  <a:cubicBezTo>
                    <a:pt x="33" y="10"/>
                    <a:pt x="31" y="10"/>
                    <a:pt x="28" y="10"/>
                  </a:cubicBezTo>
                  <a:cubicBezTo>
                    <a:pt x="23" y="10"/>
                    <a:pt x="19" y="12"/>
                    <a:pt x="16" y="15"/>
                  </a:cubicBezTo>
                  <a:cubicBezTo>
                    <a:pt x="13" y="19"/>
                    <a:pt x="12" y="24"/>
                    <a:pt x="12" y="29"/>
                  </a:cubicBezTo>
                  <a:cubicBezTo>
                    <a:pt x="12" y="61"/>
                    <a:pt x="12" y="61"/>
                    <a:pt x="12" y="61"/>
                  </a:cubicBezTo>
                  <a:cubicBezTo>
                    <a:pt x="0" y="61"/>
                    <a:pt x="0" y="61"/>
                    <a:pt x="0" y="61"/>
                  </a:cubicBezTo>
                  <a:cubicBezTo>
                    <a:pt x="0" y="14"/>
                    <a:pt x="0" y="14"/>
                    <a:pt x="0" y="14"/>
                  </a:cubicBezTo>
                  <a:cubicBezTo>
                    <a:pt x="0" y="13"/>
                    <a:pt x="0" y="11"/>
                    <a:pt x="0" y="8"/>
                  </a:cubicBezTo>
                  <a:cubicBezTo>
                    <a:pt x="0" y="6"/>
                    <a:pt x="0" y="4"/>
                    <a:pt x="0" y="2"/>
                  </a:cubicBezTo>
                  <a:cubicBezTo>
                    <a:pt x="11" y="2"/>
                    <a:pt x="11" y="2"/>
                    <a:pt x="11" y="2"/>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userDrawn="1"/>
          </p:nvSpPr>
          <p:spPr bwMode="auto">
            <a:xfrm>
              <a:off x="12507913" y="-627063"/>
              <a:ext cx="239713" cy="236538"/>
            </a:xfrm>
            <a:custGeom>
              <a:avLst/>
              <a:gdLst>
                <a:gd name="T0" fmla="*/ 52 w 64"/>
                <a:gd name="T1" fmla="*/ 31 h 63"/>
                <a:gd name="T2" fmla="*/ 51 w 64"/>
                <a:gd name="T3" fmla="*/ 23 h 63"/>
                <a:gd name="T4" fmla="*/ 47 w 64"/>
                <a:gd name="T5" fmla="*/ 16 h 63"/>
                <a:gd name="T6" fmla="*/ 41 w 64"/>
                <a:gd name="T7" fmla="*/ 12 h 63"/>
                <a:gd name="T8" fmla="*/ 32 w 64"/>
                <a:gd name="T9" fmla="*/ 10 h 63"/>
                <a:gd name="T10" fmla="*/ 24 w 64"/>
                <a:gd name="T11" fmla="*/ 12 h 63"/>
                <a:gd name="T12" fmla="*/ 18 w 64"/>
                <a:gd name="T13" fmla="*/ 16 h 63"/>
                <a:gd name="T14" fmla="*/ 14 w 64"/>
                <a:gd name="T15" fmla="*/ 23 h 63"/>
                <a:gd name="T16" fmla="*/ 12 w 64"/>
                <a:gd name="T17" fmla="*/ 31 h 63"/>
                <a:gd name="T18" fmla="*/ 14 w 64"/>
                <a:gd name="T19" fmla="*/ 39 h 63"/>
                <a:gd name="T20" fmla="*/ 18 w 64"/>
                <a:gd name="T21" fmla="*/ 46 h 63"/>
                <a:gd name="T22" fmla="*/ 24 w 64"/>
                <a:gd name="T23" fmla="*/ 51 h 63"/>
                <a:gd name="T24" fmla="*/ 32 w 64"/>
                <a:gd name="T25" fmla="*/ 53 h 63"/>
                <a:gd name="T26" fmla="*/ 41 w 64"/>
                <a:gd name="T27" fmla="*/ 51 h 63"/>
                <a:gd name="T28" fmla="*/ 47 w 64"/>
                <a:gd name="T29" fmla="*/ 46 h 63"/>
                <a:gd name="T30" fmla="*/ 51 w 64"/>
                <a:gd name="T31" fmla="*/ 39 h 63"/>
                <a:gd name="T32" fmla="*/ 52 w 64"/>
                <a:gd name="T33" fmla="*/ 31 h 63"/>
                <a:gd name="T34" fmla="*/ 64 w 64"/>
                <a:gd name="T35" fmla="*/ 31 h 63"/>
                <a:gd name="T36" fmla="*/ 62 w 64"/>
                <a:gd name="T37" fmla="*/ 44 h 63"/>
                <a:gd name="T38" fmla="*/ 55 w 64"/>
                <a:gd name="T39" fmla="*/ 54 h 63"/>
                <a:gd name="T40" fmla="*/ 45 w 64"/>
                <a:gd name="T41" fmla="*/ 60 h 63"/>
                <a:gd name="T42" fmla="*/ 32 w 64"/>
                <a:gd name="T43" fmla="*/ 63 h 63"/>
                <a:gd name="T44" fmla="*/ 20 w 64"/>
                <a:gd name="T45" fmla="*/ 60 h 63"/>
                <a:gd name="T46" fmla="*/ 9 w 64"/>
                <a:gd name="T47" fmla="*/ 54 h 63"/>
                <a:gd name="T48" fmla="*/ 3 w 64"/>
                <a:gd name="T49" fmla="*/ 44 h 63"/>
                <a:gd name="T50" fmla="*/ 0 w 64"/>
                <a:gd name="T51" fmla="*/ 31 h 63"/>
                <a:gd name="T52" fmla="*/ 3 w 64"/>
                <a:gd name="T53" fmla="*/ 19 h 63"/>
                <a:gd name="T54" fmla="*/ 9 w 64"/>
                <a:gd name="T55" fmla="*/ 9 h 63"/>
                <a:gd name="T56" fmla="*/ 20 w 64"/>
                <a:gd name="T57" fmla="*/ 2 h 63"/>
                <a:gd name="T58" fmla="*/ 32 w 64"/>
                <a:gd name="T59" fmla="*/ 0 h 63"/>
                <a:gd name="T60" fmla="*/ 45 w 64"/>
                <a:gd name="T61" fmla="*/ 2 h 63"/>
                <a:gd name="T62" fmla="*/ 55 w 64"/>
                <a:gd name="T63" fmla="*/ 9 h 63"/>
                <a:gd name="T64" fmla="*/ 62 w 64"/>
                <a:gd name="T65" fmla="*/ 19 h 63"/>
                <a:gd name="T66" fmla="*/ 64 w 64"/>
                <a:gd name="T6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3">
                  <a:moveTo>
                    <a:pt x="52" y="31"/>
                  </a:moveTo>
                  <a:cubicBezTo>
                    <a:pt x="52" y="28"/>
                    <a:pt x="52" y="26"/>
                    <a:pt x="51" y="23"/>
                  </a:cubicBezTo>
                  <a:cubicBezTo>
                    <a:pt x="50" y="21"/>
                    <a:pt x="49" y="18"/>
                    <a:pt x="47" y="16"/>
                  </a:cubicBezTo>
                  <a:cubicBezTo>
                    <a:pt x="45" y="14"/>
                    <a:pt x="43" y="13"/>
                    <a:pt x="41" y="12"/>
                  </a:cubicBezTo>
                  <a:cubicBezTo>
                    <a:pt x="38" y="10"/>
                    <a:pt x="35" y="10"/>
                    <a:pt x="32" y="10"/>
                  </a:cubicBezTo>
                  <a:cubicBezTo>
                    <a:pt x="29" y="10"/>
                    <a:pt x="26" y="10"/>
                    <a:pt x="24" y="12"/>
                  </a:cubicBezTo>
                  <a:cubicBezTo>
                    <a:pt x="21" y="13"/>
                    <a:pt x="19" y="14"/>
                    <a:pt x="18" y="16"/>
                  </a:cubicBezTo>
                  <a:cubicBezTo>
                    <a:pt x="16" y="18"/>
                    <a:pt x="15" y="21"/>
                    <a:pt x="14" y="23"/>
                  </a:cubicBezTo>
                  <a:cubicBezTo>
                    <a:pt x="13" y="26"/>
                    <a:pt x="12" y="28"/>
                    <a:pt x="12" y="31"/>
                  </a:cubicBezTo>
                  <a:cubicBezTo>
                    <a:pt x="12" y="34"/>
                    <a:pt x="13" y="37"/>
                    <a:pt x="14" y="39"/>
                  </a:cubicBezTo>
                  <a:cubicBezTo>
                    <a:pt x="15" y="42"/>
                    <a:pt x="16" y="44"/>
                    <a:pt x="18" y="46"/>
                  </a:cubicBezTo>
                  <a:cubicBezTo>
                    <a:pt x="19" y="48"/>
                    <a:pt x="21" y="50"/>
                    <a:pt x="24" y="51"/>
                  </a:cubicBezTo>
                  <a:cubicBezTo>
                    <a:pt x="26" y="52"/>
                    <a:pt x="29" y="53"/>
                    <a:pt x="32" y="53"/>
                  </a:cubicBezTo>
                  <a:cubicBezTo>
                    <a:pt x="35" y="53"/>
                    <a:pt x="38" y="52"/>
                    <a:pt x="41" y="51"/>
                  </a:cubicBezTo>
                  <a:cubicBezTo>
                    <a:pt x="43" y="50"/>
                    <a:pt x="45" y="48"/>
                    <a:pt x="47" y="46"/>
                  </a:cubicBezTo>
                  <a:cubicBezTo>
                    <a:pt x="49" y="44"/>
                    <a:pt x="50" y="42"/>
                    <a:pt x="51" y="39"/>
                  </a:cubicBezTo>
                  <a:cubicBezTo>
                    <a:pt x="52" y="37"/>
                    <a:pt x="52" y="34"/>
                    <a:pt x="52" y="31"/>
                  </a:cubicBezTo>
                  <a:close/>
                  <a:moveTo>
                    <a:pt x="64" y="31"/>
                  </a:moveTo>
                  <a:cubicBezTo>
                    <a:pt x="64" y="36"/>
                    <a:pt x="64" y="40"/>
                    <a:pt x="62" y="44"/>
                  </a:cubicBezTo>
                  <a:cubicBezTo>
                    <a:pt x="60" y="48"/>
                    <a:pt x="58" y="51"/>
                    <a:pt x="55" y="54"/>
                  </a:cubicBezTo>
                  <a:cubicBezTo>
                    <a:pt x="52" y="57"/>
                    <a:pt x="49" y="59"/>
                    <a:pt x="45" y="60"/>
                  </a:cubicBezTo>
                  <a:cubicBezTo>
                    <a:pt x="41" y="62"/>
                    <a:pt x="37" y="63"/>
                    <a:pt x="32" y="63"/>
                  </a:cubicBezTo>
                  <a:cubicBezTo>
                    <a:pt x="28" y="63"/>
                    <a:pt x="24" y="62"/>
                    <a:pt x="20" y="60"/>
                  </a:cubicBezTo>
                  <a:cubicBezTo>
                    <a:pt x="16" y="59"/>
                    <a:pt x="12" y="57"/>
                    <a:pt x="9" y="54"/>
                  </a:cubicBezTo>
                  <a:cubicBezTo>
                    <a:pt x="7" y="51"/>
                    <a:pt x="4" y="48"/>
                    <a:pt x="3" y="44"/>
                  </a:cubicBezTo>
                  <a:cubicBezTo>
                    <a:pt x="1" y="40"/>
                    <a:pt x="0" y="36"/>
                    <a:pt x="0" y="31"/>
                  </a:cubicBezTo>
                  <a:cubicBezTo>
                    <a:pt x="0" y="27"/>
                    <a:pt x="1" y="22"/>
                    <a:pt x="3" y="19"/>
                  </a:cubicBezTo>
                  <a:cubicBezTo>
                    <a:pt x="4" y="15"/>
                    <a:pt x="7" y="12"/>
                    <a:pt x="9" y="9"/>
                  </a:cubicBezTo>
                  <a:cubicBezTo>
                    <a:pt x="12" y="6"/>
                    <a:pt x="16" y="4"/>
                    <a:pt x="20" y="2"/>
                  </a:cubicBezTo>
                  <a:cubicBezTo>
                    <a:pt x="24" y="1"/>
                    <a:pt x="28" y="0"/>
                    <a:pt x="32" y="0"/>
                  </a:cubicBezTo>
                  <a:cubicBezTo>
                    <a:pt x="37" y="0"/>
                    <a:pt x="41" y="1"/>
                    <a:pt x="45" y="2"/>
                  </a:cubicBezTo>
                  <a:cubicBezTo>
                    <a:pt x="49" y="4"/>
                    <a:pt x="52" y="6"/>
                    <a:pt x="55" y="9"/>
                  </a:cubicBezTo>
                  <a:cubicBezTo>
                    <a:pt x="58" y="12"/>
                    <a:pt x="60" y="15"/>
                    <a:pt x="62" y="19"/>
                  </a:cubicBezTo>
                  <a:cubicBezTo>
                    <a:pt x="64" y="22"/>
                    <a:pt x="64" y="27"/>
                    <a:pt x="64" y="3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userDrawn="1"/>
          </p:nvSpPr>
          <p:spPr bwMode="auto">
            <a:xfrm>
              <a:off x="12777788" y="-620713"/>
              <a:ext cx="349250" cy="222250"/>
            </a:xfrm>
            <a:custGeom>
              <a:avLst/>
              <a:gdLst>
                <a:gd name="T0" fmla="*/ 31 w 220"/>
                <a:gd name="T1" fmla="*/ 0 h 140"/>
                <a:gd name="T2" fmla="*/ 62 w 220"/>
                <a:gd name="T3" fmla="*/ 107 h 140"/>
                <a:gd name="T4" fmla="*/ 62 w 220"/>
                <a:gd name="T5" fmla="*/ 107 h 140"/>
                <a:gd name="T6" fmla="*/ 95 w 220"/>
                <a:gd name="T7" fmla="*/ 0 h 140"/>
                <a:gd name="T8" fmla="*/ 126 w 220"/>
                <a:gd name="T9" fmla="*/ 0 h 140"/>
                <a:gd name="T10" fmla="*/ 159 w 220"/>
                <a:gd name="T11" fmla="*/ 107 h 140"/>
                <a:gd name="T12" fmla="*/ 161 w 220"/>
                <a:gd name="T13" fmla="*/ 107 h 140"/>
                <a:gd name="T14" fmla="*/ 192 w 220"/>
                <a:gd name="T15" fmla="*/ 0 h 140"/>
                <a:gd name="T16" fmla="*/ 220 w 220"/>
                <a:gd name="T17" fmla="*/ 0 h 140"/>
                <a:gd name="T18" fmla="*/ 175 w 220"/>
                <a:gd name="T19" fmla="*/ 140 h 140"/>
                <a:gd name="T20" fmla="*/ 145 w 220"/>
                <a:gd name="T21" fmla="*/ 140 h 140"/>
                <a:gd name="T22" fmla="*/ 111 w 220"/>
                <a:gd name="T23" fmla="*/ 34 h 140"/>
                <a:gd name="T24" fmla="*/ 109 w 220"/>
                <a:gd name="T25" fmla="*/ 34 h 140"/>
                <a:gd name="T26" fmla="*/ 76 w 220"/>
                <a:gd name="T27" fmla="*/ 140 h 140"/>
                <a:gd name="T28" fmla="*/ 48 w 220"/>
                <a:gd name="T29" fmla="*/ 140 h 140"/>
                <a:gd name="T30" fmla="*/ 0 w 220"/>
                <a:gd name="T31" fmla="*/ 0 h 140"/>
                <a:gd name="T32" fmla="*/ 31 w 220"/>
                <a:gd name="T33" fmla="*/ 0 h 140"/>
                <a:gd name="T34" fmla="*/ 31 w 220"/>
                <a:gd name="T35"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0" h="140">
                  <a:moveTo>
                    <a:pt x="31" y="0"/>
                  </a:moveTo>
                  <a:lnTo>
                    <a:pt x="62" y="107"/>
                  </a:lnTo>
                  <a:lnTo>
                    <a:pt x="62" y="107"/>
                  </a:lnTo>
                  <a:lnTo>
                    <a:pt x="95" y="0"/>
                  </a:lnTo>
                  <a:lnTo>
                    <a:pt x="126" y="0"/>
                  </a:lnTo>
                  <a:lnTo>
                    <a:pt x="159" y="107"/>
                  </a:lnTo>
                  <a:lnTo>
                    <a:pt x="161" y="107"/>
                  </a:lnTo>
                  <a:lnTo>
                    <a:pt x="192" y="0"/>
                  </a:lnTo>
                  <a:lnTo>
                    <a:pt x="220" y="0"/>
                  </a:lnTo>
                  <a:lnTo>
                    <a:pt x="175" y="140"/>
                  </a:lnTo>
                  <a:lnTo>
                    <a:pt x="145" y="140"/>
                  </a:lnTo>
                  <a:lnTo>
                    <a:pt x="111" y="34"/>
                  </a:lnTo>
                  <a:lnTo>
                    <a:pt x="109" y="34"/>
                  </a:lnTo>
                  <a:lnTo>
                    <a:pt x="76" y="140"/>
                  </a:lnTo>
                  <a:lnTo>
                    <a:pt x="48" y="140"/>
                  </a:lnTo>
                  <a:lnTo>
                    <a:pt x="0" y="0"/>
                  </a:lnTo>
                  <a:lnTo>
                    <a:pt x="31" y="0"/>
                  </a:lnTo>
                  <a:lnTo>
                    <a:pt x="31" y="0"/>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15028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99926" y="329698"/>
            <a:ext cx="3783110" cy="418910"/>
          </a:xfrm>
          <a:prstGeom prst="rect">
            <a:avLst/>
          </a:prstGeom>
        </p:spPr>
        <p:txBody>
          <a:bodyPr vert="horz" lIns="93324" tIns="46662" rIns="93324" bIns="46662" rtlCol="0"/>
          <a:lstStyle>
            <a:lvl1pPr algn="l">
              <a:defRPr sz="1200">
                <a:solidFill>
                  <a:schemeClr val="tx1"/>
                </a:solidFill>
              </a:defRPr>
            </a:lvl1pPr>
          </a:lstStyle>
          <a:p>
            <a:endParaRPr lang="en-US" dirty="0"/>
          </a:p>
        </p:txBody>
      </p:sp>
      <p:sp>
        <p:nvSpPr>
          <p:cNvPr id="3" name="Date Placeholder 2"/>
          <p:cNvSpPr>
            <a:spLocks noGrp="1"/>
          </p:cNvSpPr>
          <p:nvPr>
            <p:ph type="dt" idx="1"/>
          </p:nvPr>
        </p:nvSpPr>
        <p:spPr>
          <a:xfrm>
            <a:off x="399928" y="820413"/>
            <a:ext cx="3043343" cy="251346"/>
          </a:xfrm>
          <a:prstGeom prst="rect">
            <a:avLst/>
          </a:prstGeom>
        </p:spPr>
        <p:txBody>
          <a:bodyPr vert="horz" lIns="93324" tIns="46662" rIns="93324" bIns="46662" rtlCol="0"/>
          <a:lstStyle>
            <a:lvl1pPr algn="l">
              <a:defRPr sz="1000">
                <a:solidFill>
                  <a:schemeClr val="tx1"/>
                </a:solidFill>
              </a:defRPr>
            </a:lvl1pPr>
          </a:lstStyle>
          <a:p>
            <a:fld id="{29C70E8E-131E-4657-A195-2844EFBAE789}" type="datetimeFigureOut">
              <a:rPr lang="en-US" smtClean="0"/>
              <a:pPr/>
              <a:t>12/19/2019</a:t>
            </a:fld>
            <a:endParaRPr lang="en-US" dirty="0"/>
          </a:p>
        </p:txBody>
      </p:sp>
      <p:sp>
        <p:nvSpPr>
          <p:cNvPr id="4" name="Slide Image Placeholder 3"/>
          <p:cNvSpPr>
            <a:spLocks noGrp="1" noRot="1" noChangeAspect="1"/>
          </p:cNvSpPr>
          <p:nvPr>
            <p:ph type="sldImg" idx="2"/>
          </p:nvPr>
        </p:nvSpPr>
        <p:spPr>
          <a:xfrm>
            <a:off x="3911600" y="7061200"/>
            <a:ext cx="2687638" cy="1512888"/>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396415" y="1314911"/>
            <a:ext cx="6230270" cy="5259642"/>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5806331" y="8780243"/>
            <a:ext cx="927049" cy="251346"/>
          </a:xfrm>
          <a:prstGeom prst="rect">
            <a:avLst/>
          </a:prstGeom>
        </p:spPr>
        <p:txBody>
          <a:bodyPr vert="horz" lIns="93324" tIns="46662" rIns="93324" bIns="46662" rtlCol="0" anchor="b"/>
          <a:lstStyle>
            <a:lvl1pPr algn="r">
              <a:defRPr sz="1000">
                <a:solidFill>
                  <a:schemeClr val="tx1"/>
                </a:solidFill>
              </a:defRPr>
            </a:lvl1pPr>
          </a:lstStyle>
          <a:p>
            <a:fld id="{CA61E296-9532-40C3-9174-581AD2B7748B}" type="slidenum">
              <a:rPr lang="en-US" smtClean="0"/>
              <a:pPr/>
              <a:t>‹#›</a:t>
            </a:fld>
            <a:endParaRPr lang="en-US" dirty="0"/>
          </a:p>
        </p:txBody>
      </p:sp>
      <p:grpSp>
        <p:nvGrpSpPr>
          <p:cNvPr id="15" name="Group 14"/>
          <p:cNvGrpSpPr/>
          <p:nvPr/>
        </p:nvGrpSpPr>
        <p:grpSpPr>
          <a:xfrm>
            <a:off x="5325790" y="285481"/>
            <a:ext cx="1328988" cy="362143"/>
            <a:chOff x="6113463" y="-755650"/>
            <a:chExt cx="7013575" cy="1922462"/>
          </a:xfrm>
        </p:grpSpPr>
        <p:sp>
          <p:nvSpPr>
            <p:cNvPr id="16" name="Freeform 15"/>
            <p:cNvSpPr>
              <a:spLocks noEditPoints="1"/>
            </p:cNvSpPr>
            <p:nvPr userDrawn="1"/>
          </p:nvSpPr>
          <p:spPr bwMode="auto">
            <a:xfrm>
              <a:off x="8504238" y="-80963"/>
              <a:ext cx="1154113" cy="1247775"/>
            </a:xfrm>
            <a:custGeom>
              <a:avLst/>
              <a:gdLst>
                <a:gd name="T0" fmla="*/ 213 w 307"/>
                <a:gd name="T1" fmla="*/ 252 h 331"/>
                <a:gd name="T2" fmla="*/ 200 w 307"/>
                <a:gd name="T3" fmla="*/ 228 h 331"/>
                <a:gd name="T4" fmla="*/ 176 w 307"/>
                <a:gd name="T5" fmla="*/ 220 h 331"/>
                <a:gd name="T6" fmla="*/ 169 w 307"/>
                <a:gd name="T7" fmla="*/ 244 h 331"/>
                <a:gd name="T8" fmla="*/ 180 w 307"/>
                <a:gd name="T9" fmla="*/ 266 h 331"/>
                <a:gd name="T10" fmla="*/ 180 w 307"/>
                <a:gd name="T11" fmla="*/ 266 h 331"/>
                <a:gd name="T12" fmla="*/ 160 w 307"/>
                <a:gd name="T13" fmla="*/ 268 h 331"/>
                <a:gd name="T14" fmla="*/ 40 w 307"/>
                <a:gd name="T15" fmla="*/ 160 h 331"/>
                <a:gd name="T16" fmla="*/ 148 w 307"/>
                <a:gd name="T17" fmla="*/ 39 h 331"/>
                <a:gd name="T18" fmla="*/ 269 w 307"/>
                <a:gd name="T19" fmla="*/ 148 h 331"/>
                <a:gd name="T20" fmla="*/ 213 w 307"/>
                <a:gd name="T21" fmla="*/ 252 h 331"/>
                <a:gd name="T22" fmla="*/ 146 w 307"/>
                <a:gd name="T23" fmla="*/ 4 h 331"/>
                <a:gd name="T24" fmla="*/ 4 w 307"/>
                <a:gd name="T25" fmla="*/ 162 h 331"/>
                <a:gd name="T26" fmla="*/ 162 w 307"/>
                <a:gd name="T27" fmla="*/ 304 h 331"/>
                <a:gd name="T28" fmla="*/ 197 w 307"/>
                <a:gd name="T29" fmla="*/ 298 h 331"/>
                <a:gd name="T30" fmla="*/ 197 w 307"/>
                <a:gd name="T31" fmla="*/ 298 h 331"/>
                <a:gd name="T32" fmla="*/ 208 w 307"/>
                <a:gd name="T33" fmla="*/ 319 h 331"/>
                <a:gd name="T34" fmla="*/ 232 w 307"/>
                <a:gd name="T35" fmla="*/ 327 h 331"/>
                <a:gd name="T36" fmla="*/ 240 w 307"/>
                <a:gd name="T37" fmla="*/ 303 h 331"/>
                <a:gd name="T38" fmla="*/ 230 w 307"/>
                <a:gd name="T39" fmla="*/ 284 h 331"/>
                <a:gd name="T40" fmla="*/ 304 w 307"/>
                <a:gd name="T41" fmla="*/ 146 h 331"/>
                <a:gd name="T42" fmla="*/ 146 w 307"/>
                <a:gd name="T43" fmla="*/ 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 h="331">
                  <a:moveTo>
                    <a:pt x="213" y="252"/>
                  </a:moveTo>
                  <a:cubicBezTo>
                    <a:pt x="200" y="228"/>
                    <a:pt x="200" y="228"/>
                    <a:pt x="200" y="228"/>
                  </a:cubicBezTo>
                  <a:cubicBezTo>
                    <a:pt x="196" y="219"/>
                    <a:pt x="185" y="216"/>
                    <a:pt x="176" y="220"/>
                  </a:cubicBezTo>
                  <a:cubicBezTo>
                    <a:pt x="168" y="225"/>
                    <a:pt x="164" y="236"/>
                    <a:pt x="169" y="244"/>
                  </a:cubicBezTo>
                  <a:cubicBezTo>
                    <a:pt x="180" y="266"/>
                    <a:pt x="180" y="266"/>
                    <a:pt x="180" y="266"/>
                  </a:cubicBezTo>
                  <a:cubicBezTo>
                    <a:pt x="180" y="266"/>
                    <a:pt x="180" y="266"/>
                    <a:pt x="180" y="266"/>
                  </a:cubicBezTo>
                  <a:cubicBezTo>
                    <a:pt x="174" y="267"/>
                    <a:pt x="167" y="268"/>
                    <a:pt x="160" y="268"/>
                  </a:cubicBezTo>
                  <a:cubicBezTo>
                    <a:pt x="97" y="272"/>
                    <a:pt x="43" y="223"/>
                    <a:pt x="40" y="160"/>
                  </a:cubicBezTo>
                  <a:cubicBezTo>
                    <a:pt x="36" y="97"/>
                    <a:pt x="85" y="43"/>
                    <a:pt x="148" y="39"/>
                  </a:cubicBezTo>
                  <a:cubicBezTo>
                    <a:pt x="211" y="36"/>
                    <a:pt x="265" y="85"/>
                    <a:pt x="269" y="148"/>
                  </a:cubicBezTo>
                  <a:cubicBezTo>
                    <a:pt x="271" y="192"/>
                    <a:pt x="248" y="231"/>
                    <a:pt x="213" y="252"/>
                  </a:cubicBezTo>
                  <a:close/>
                  <a:moveTo>
                    <a:pt x="146" y="4"/>
                  </a:moveTo>
                  <a:cubicBezTo>
                    <a:pt x="64" y="8"/>
                    <a:pt x="0" y="79"/>
                    <a:pt x="4" y="162"/>
                  </a:cubicBezTo>
                  <a:cubicBezTo>
                    <a:pt x="9" y="244"/>
                    <a:pt x="79" y="308"/>
                    <a:pt x="162" y="304"/>
                  </a:cubicBezTo>
                  <a:cubicBezTo>
                    <a:pt x="174" y="303"/>
                    <a:pt x="186" y="301"/>
                    <a:pt x="197" y="298"/>
                  </a:cubicBezTo>
                  <a:cubicBezTo>
                    <a:pt x="197" y="298"/>
                    <a:pt x="197" y="298"/>
                    <a:pt x="197" y="298"/>
                  </a:cubicBezTo>
                  <a:cubicBezTo>
                    <a:pt x="208" y="319"/>
                    <a:pt x="208" y="319"/>
                    <a:pt x="208" y="319"/>
                  </a:cubicBezTo>
                  <a:cubicBezTo>
                    <a:pt x="213" y="328"/>
                    <a:pt x="223" y="331"/>
                    <a:pt x="232" y="327"/>
                  </a:cubicBezTo>
                  <a:cubicBezTo>
                    <a:pt x="241" y="322"/>
                    <a:pt x="244" y="311"/>
                    <a:pt x="240" y="303"/>
                  </a:cubicBezTo>
                  <a:cubicBezTo>
                    <a:pt x="230" y="284"/>
                    <a:pt x="230" y="284"/>
                    <a:pt x="230" y="284"/>
                  </a:cubicBezTo>
                  <a:cubicBezTo>
                    <a:pt x="277" y="256"/>
                    <a:pt x="307" y="204"/>
                    <a:pt x="304" y="146"/>
                  </a:cubicBezTo>
                  <a:cubicBezTo>
                    <a:pt x="300" y="63"/>
                    <a:pt x="229" y="0"/>
                    <a:pt x="146" y="4"/>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userDrawn="1"/>
          </p:nvSpPr>
          <p:spPr bwMode="auto">
            <a:xfrm>
              <a:off x="8121651" y="-61913"/>
              <a:ext cx="134938" cy="1123950"/>
            </a:xfrm>
            <a:custGeom>
              <a:avLst/>
              <a:gdLst>
                <a:gd name="T0" fmla="*/ 18 w 36"/>
                <a:gd name="T1" fmla="*/ 298 h 298"/>
                <a:gd name="T2" fmla="*/ 0 w 36"/>
                <a:gd name="T3" fmla="*/ 280 h 298"/>
                <a:gd name="T4" fmla="*/ 0 w 36"/>
                <a:gd name="T5" fmla="*/ 17 h 298"/>
                <a:gd name="T6" fmla="*/ 18 w 36"/>
                <a:gd name="T7" fmla="*/ 0 h 298"/>
                <a:gd name="T8" fmla="*/ 36 w 36"/>
                <a:gd name="T9" fmla="*/ 17 h 298"/>
                <a:gd name="T10" fmla="*/ 36 w 36"/>
                <a:gd name="T11" fmla="*/ 280 h 298"/>
                <a:gd name="T12" fmla="*/ 18 w 36"/>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36" h="298">
                  <a:moveTo>
                    <a:pt x="18" y="298"/>
                  </a:moveTo>
                  <a:cubicBezTo>
                    <a:pt x="8" y="298"/>
                    <a:pt x="0" y="290"/>
                    <a:pt x="0" y="280"/>
                  </a:cubicBezTo>
                  <a:cubicBezTo>
                    <a:pt x="0" y="17"/>
                    <a:pt x="0" y="17"/>
                    <a:pt x="0" y="17"/>
                  </a:cubicBezTo>
                  <a:cubicBezTo>
                    <a:pt x="0" y="8"/>
                    <a:pt x="8" y="0"/>
                    <a:pt x="18" y="0"/>
                  </a:cubicBezTo>
                  <a:cubicBezTo>
                    <a:pt x="28" y="0"/>
                    <a:pt x="36" y="8"/>
                    <a:pt x="36" y="17"/>
                  </a:cubicBezTo>
                  <a:cubicBezTo>
                    <a:pt x="36" y="280"/>
                    <a:pt x="36" y="280"/>
                    <a:pt x="36" y="280"/>
                  </a:cubicBezTo>
                  <a:cubicBezTo>
                    <a:pt x="36" y="290"/>
                    <a:pt x="28" y="298"/>
                    <a:pt x="18" y="298"/>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11283951" y="-61913"/>
              <a:ext cx="131763" cy="1123950"/>
            </a:xfrm>
            <a:custGeom>
              <a:avLst/>
              <a:gdLst>
                <a:gd name="T0" fmla="*/ 17 w 35"/>
                <a:gd name="T1" fmla="*/ 298 h 298"/>
                <a:gd name="T2" fmla="*/ 0 w 35"/>
                <a:gd name="T3" fmla="*/ 280 h 298"/>
                <a:gd name="T4" fmla="*/ 0 w 35"/>
                <a:gd name="T5" fmla="*/ 17 h 298"/>
                <a:gd name="T6" fmla="*/ 17 w 35"/>
                <a:gd name="T7" fmla="*/ 0 h 298"/>
                <a:gd name="T8" fmla="*/ 35 w 35"/>
                <a:gd name="T9" fmla="*/ 17 h 298"/>
                <a:gd name="T10" fmla="*/ 35 w 35"/>
                <a:gd name="T11" fmla="*/ 280 h 298"/>
                <a:gd name="T12" fmla="*/ 17 w 35"/>
                <a:gd name="T13" fmla="*/ 298 h 298"/>
              </a:gdLst>
              <a:ahLst/>
              <a:cxnLst>
                <a:cxn ang="0">
                  <a:pos x="T0" y="T1"/>
                </a:cxn>
                <a:cxn ang="0">
                  <a:pos x="T2" y="T3"/>
                </a:cxn>
                <a:cxn ang="0">
                  <a:pos x="T4" y="T5"/>
                </a:cxn>
                <a:cxn ang="0">
                  <a:pos x="T6" y="T7"/>
                </a:cxn>
                <a:cxn ang="0">
                  <a:pos x="T8" y="T9"/>
                </a:cxn>
                <a:cxn ang="0">
                  <a:pos x="T10" y="T11"/>
                </a:cxn>
                <a:cxn ang="0">
                  <a:pos x="T12" y="T13"/>
                </a:cxn>
              </a:cxnLst>
              <a:rect l="0" t="0" r="r" b="b"/>
              <a:pathLst>
                <a:path w="35" h="298">
                  <a:moveTo>
                    <a:pt x="17" y="298"/>
                  </a:moveTo>
                  <a:cubicBezTo>
                    <a:pt x="8" y="298"/>
                    <a:pt x="0" y="290"/>
                    <a:pt x="0" y="280"/>
                  </a:cubicBezTo>
                  <a:cubicBezTo>
                    <a:pt x="0" y="17"/>
                    <a:pt x="0" y="17"/>
                    <a:pt x="0" y="17"/>
                  </a:cubicBezTo>
                  <a:cubicBezTo>
                    <a:pt x="0" y="8"/>
                    <a:pt x="8" y="0"/>
                    <a:pt x="17" y="0"/>
                  </a:cubicBezTo>
                  <a:cubicBezTo>
                    <a:pt x="27" y="0"/>
                    <a:pt x="35" y="8"/>
                    <a:pt x="35" y="17"/>
                  </a:cubicBezTo>
                  <a:cubicBezTo>
                    <a:pt x="35" y="280"/>
                    <a:pt x="35" y="280"/>
                    <a:pt x="35" y="280"/>
                  </a:cubicBezTo>
                  <a:cubicBezTo>
                    <a:pt x="35" y="290"/>
                    <a:pt x="27" y="298"/>
                    <a:pt x="17" y="298"/>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userDrawn="1"/>
          </p:nvSpPr>
          <p:spPr bwMode="auto">
            <a:xfrm>
              <a:off x="9807576" y="-73025"/>
              <a:ext cx="1198563" cy="1135063"/>
            </a:xfrm>
            <a:custGeom>
              <a:avLst/>
              <a:gdLst>
                <a:gd name="T0" fmla="*/ 158 w 319"/>
                <a:gd name="T1" fmla="*/ 301 h 301"/>
                <a:gd name="T2" fmla="*/ 158 w 319"/>
                <a:gd name="T3" fmla="*/ 301 h 301"/>
                <a:gd name="T4" fmla="*/ 142 w 319"/>
                <a:gd name="T5" fmla="*/ 292 h 301"/>
                <a:gd name="T6" fmla="*/ 5 w 319"/>
                <a:gd name="T7" fmla="*/ 29 h 301"/>
                <a:gd name="T8" fmla="*/ 12 w 319"/>
                <a:gd name="T9" fmla="*/ 5 h 301"/>
                <a:gd name="T10" fmla="*/ 36 w 319"/>
                <a:gd name="T11" fmla="*/ 12 h 301"/>
                <a:gd name="T12" fmla="*/ 158 w 319"/>
                <a:gd name="T13" fmla="*/ 245 h 301"/>
                <a:gd name="T14" fmla="*/ 283 w 319"/>
                <a:gd name="T15" fmla="*/ 12 h 301"/>
                <a:gd name="T16" fmla="*/ 307 w 319"/>
                <a:gd name="T17" fmla="*/ 5 h 301"/>
                <a:gd name="T18" fmla="*/ 314 w 319"/>
                <a:gd name="T19" fmla="*/ 29 h 301"/>
                <a:gd name="T20" fmla="*/ 174 w 319"/>
                <a:gd name="T21" fmla="*/ 292 h 301"/>
                <a:gd name="T22" fmla="*/ 158 w 319"/>
                <a:gd name="T23"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301">
                  <a:moveTo>
                    <a:pt x="158" y="301"/>
                  </a:moveTo>
                  <a:cubicBezTo>
                    <a:pt x="158" y="301"/>
                    <a:pt x="158" y="301"/>
                    <a:pt x="158" y="301"/>
                  </a:cubicBezTo>
                  <a:cubicBezTo>
                    <a:pt x="151" y="301"/>
                    <a:pt x="145" y="297"/>
                    <a:pt x="142" y="292"/>
                  </a:cubicBezTo>
                  <a:cubicBezTo>
                    <a:pt x="5" y="29"/>
                    <a:pt x="5" y="29"/>
                    <a:pt x="5" y="29"/>
                  </a:cubicBezTo>
                  <a:cubicBezTo>
                    <a:pt x="0" y="20"/>
                    <a:pt x="3" y="9"/>
                    <a:pt x="12" y="5"/>
                  </a:cubicBezTo>
                  <a:cubicBezTo>
                    <a:pt x="21" y="0"/>
                    <a:pt x="31" y="4"/>
                    <a:pt x="36" y="12"/>
                  </a:cubicBezTo>
                  <a:cubicBezTo>
                    <a:pt x="158" y="245"/>
                    <a:pt x="158" y="245"/>
                    <a:pt x="158" y="245"/>
                  </a:cubicBezTo>
                  <a:cubicBezTo>
                    <a:pt x="283" y="12"/>
                    <a:pt x="283" y="12"/>
                    <a:pt x="283" y="12"/>
                  </a:cubicBezTo>
                  <a:cubicBezTo>
                    <a:pt x="287" y="3"/>
                    <a:pt x="298" y="0"/>
                    <a:pt x="307" y="5"/>
                  </a:cubicBezTo>
                  <a:cubicBezTo>
                    <a:pt x="315" y="9"/>
                    <a:pt x="319" y="20"/>
                    <a:pt x="314" y="29"/>
                  </a:cubicBezTo>
                  <a:cubicBezTo>
                    <a:pt x="174" y="292"/>
                    <a:pt x="174" y="292"/>
                    <a:pt x="174" y="292"/>
                  </a:cubicBezTo>
                  <a:cubicBezTo>
                    <a:pt x="171" y="298"/>
                    <a:pt x="165" y="301"/>
                    <a:pt x="158" y="30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userDrawn="1"/>
          </p:nvSpPr>
          <p:spPr bwMode="auto">
            <a:xfrm>
              <a:off x="12125326" y="703263"/>
              <a:ext cx="454025" cy="131763"/>
            </a:xfrm>
            <a:custGeom>
              <a:avLst/>
              <a:gdLst>
                <a:gd name="T0" fmla="*/ 103 w 121"/>
                <a:gd name="T1" fmla="*/ 35 h 35"/>
                <a:gd name="T2" fmla="*/ 18 w 121"/>
                <a:gd name="T3" fmla="*/ 35 h 35"/>
                <a:gd name="T4" fmla="*/ 0 w 121"/>
                <a:gd name="T5" fmla="*/ 18 h 35"/>
                <a:gd name="T6" fmla="*/ 18 w 121"/>
                <a:gd name="T7" fmla="*/ 0 h 35"/>
                <a:gd name="T8" fmla="*/ 103 w 121"/>
                <a:gd name="T9" fmla="*/ 0 h 35"/>
                <a:gd name="T10" fmla="*/ 121 w 121"/>
                <a:gd name="T11" fmla="*/ 18 h 35"/>
                <a:gd name="T12" fmla="*/ 103 w 121"/>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21" h="35">
                  <a:moveTo>
                    <a:pt x="103" y="35"/>
                  </a:moveTo>
                  <a:cubicBezTo>
                    <a:pt x="18" y="35"/>
                    <a:pt x="18" y="35"/>
                    <a:pt x="18" y="35"/>
                  </a:cubicBezTo>
                  <a:cubicBezTo>
                    <a:pt x="8" y="35"/>
                    <a:pt x="0" y="28"/>
                    <a:pt x="0" y="18"/>
                  </a:cubicBezTo>
                  <a:cubicBezTo>
                    <a:pt x="0" y="8"/>
                    <a:pt x="8" y="0"/>
                    <a:pt x="18" y="0"/>
                  </a:cubicBezTo>
                  <a:cubicBezTo>
                    <a:pt x="103" y="0"/>
                    <a:pt x="103" y="0"/>
                    <a:pt x="103" y="0"/>
                  </a:cubicBezTo>
                  <a:cubicBezTo>
                    <a:pt x="113" y="0"/>
                    <a:pt x="121" y="8"/>
                    <a:pt x="121" y="18"/>
                  </a:cubicBezTo>
                  <a:cubicBezTo>
                    <a:pt x="121" y="28"/>
                    <a:pt x="113" y="35"/>
                    <a:pt x="103" y="35"/>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userDrawn="1"/>
          </p:nvSpPr>
          <p:spPr bwMode="auto">
            <a:xfrm>
              <a:off x="11753851" y="-66675"/>
              <a:ext cx="1193800" cy="1139825"/>
            </a:xfrm>
            <a:custGeom>
              <a:avLst/>
              <a:gdLst>
                <a:gd name="T0" fmla="*/ 298 w 318"/>
                <a:gd name="T1" fmla="*/ 299 h 302"/>
                <a:gd name="T2" fmla="*/ 282 w 318"/>
                <a:gd name="T3" fmla="*/ 290 h 302"/>
                <a:gd name="T4" fmla="*/ 160 w 318"/>
                <a:gd name="T5" fmla="*/ 56 h 302"/>
                <a:gd name="T6" fmla="*/ 36 w 318"/>
                <a:gd name="T7" fmla="*/ 290 h 302"/>
                <a:gd name="T8" fmla="*/ 12 w 318"/>
                <a:gd name="T9" fmla="*/ 297 h 302"/>
                <a:gd name="T10" fmla="*/ 4 w 318"/>
                <a:gd name="T11" fmla="*/ 273 h 302"/>
                <a:gd name="T12" fmla="*/ 145 w 318"/>
                <a:gd name="T13" fmla="*/ 10 h 302"/>
                <a:gd name="T14" fmla="*/ 160 w 318"/>
                <a:gd name="T15" fmla="*/ 1 h 302"/>
                <a:gd name="T16" fmla="*/ 176 w 318"/>
                <a:gd name="T17" fmla="*/ 10 h 302"/>
                <a:gd name="T18" fmla="*/ 314 w 318"/>
                <a:gd name="T19" fmla="*/ 273 h 302"/>
                <a:gd name="T20" fmla="*/ 306 w 318"/>
                <a:gd name="T21" fmla="*/ 297 h 302"/>
                <a:gd name="T22" fmla="*/ 298 w 318"/>
                <a:gd name="T23" fmla="*/ 29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302">
                  <a:moveTo>
                    <a:pt x="298" y="299"/>
                  </a:moveTo>
                  <a:cubicBezTo>
                    <a:pt x="292" y="299"/>
                    <a:pt x="286" y="296"/>
                    <a:pt x="282" y="290"/>
                  </a:cubicBezTo>
                  <a:cubicBezTo>
                    <a:pt x="160" y="56"/>
                    <a:pt x="160" y="56"/>
                    <a:pt x="160" y="56"/>
                  </a:cubicBezTo>
                  <a:cubicBezTo>
                    <a:pt x="36" y="290"/>
                    <a:pt x="36" y="290"/>
                    <a:pt x="36" y="290"/>
                  </a:cubicBezTo>
                  <a:cubicBezTo>
                    <a:pt x="31" y="298"/>
                    <a:pt x="20" y="302"/>
                    <a:pt x="12" y="297"/>
                  </a:cubicBezTo>
                  <a:cubicBezTo>
                    <a:pt x="3" y="292"/>
                    <a:pt x="0" y="282"/>
                    <a:pt x="4" y="273"/>
                  </a:cubicBezTo>
                  <a:cubicBezTo>
                    <a:pt x="145" y="10"/>
                    <a:pt x="145" y="10"/>
                    <a:pt x="145" y="10"/>
                  </a:cubicBezTo>
                  <a:cubicBezTo>
                    <a:pt x="148" y="4"/>
                    <a:pt x="154" y="0"/>
                    <a:pt x="160" y="1"/>
                  </a:cubicBezTo>
                  <a:cubicBezTo>
                    <a:pt x="167" y="1"/>
                    <a:pt x="173" y="4"/>
                    <a:pt x="176" y="10"/>
                  </a:cubicBezTo>
                  <a:cubicBezTo>
                    <a:pt x="314" y="273"/>
                    <a:pt x="314" y="273"/>
                    <a:pt x="314" y="273"/>
                  </a:cubicBezTo>
                  <a:cubicBezTo>
                    <a:pt x="318" y="282"/>
                    <a:pt x="315" y="293"/>
                    <a:pt x="306" y="297"/>
                  </a:cubicBezTo>
                  <a:cubicBezTo>
                    <a:pt x="304" y="298"/>
                    <a:pt x="301" y="299"/>
                    <a:pt x="298" y="299"/>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userDrawn="1"/>
          </p:nvSpPr>
          <p:spPr bwMode="auto">
            <a:xfrm>
              <a:off x="12807951" y="-61913"/>
              <a:ext cx="128588" cy="161925"/>
            </a:xfrm>
            <a:custGeom>
              <a:avLst/>
              <a:gdLst>
                <a:gd name="T0" fmla="*/ 48 w 81"/>
                <a:gd name="T1" fmla="*/ 102 h 102"/>
                <a:gd name="T2" fmla="*/ 33 w 81"/>
                <a:gd name="T3" fmla="*/ 102 h 102"/>
                <a:gd name="T4" fmla="*/ 33 w 81"/>
                <a:gd name="T5" fmla="*/ 12 h 102"/>
                <a:gd name="T6" fmla="*/ 0 w 81"/>
                <a:gd name="T7" fmla="*/ 12 h 102"/>
                <a:gd name="T8" fmla="*/ 0 w 81"/>
                <a:gd name="T9" fmla="*/ 0 h 102"/>
                <a:gd name="T10" fmla="*/ 81 w 81"/>
                <a:gd name="T11" fmla="*/ 0 h 102"/>
                <a:gd name="T12" fmla="*/ 81 w 81"/>
                <a:gd name="T13" fmla="*/ 12 h 102"/>
                <a:gd name="T14" fmla="*/ 48 w 81"/>
                <a:gd name="T15" fmla="*/ 12 h 102"/>
                <a:gd name="T16" fmla="*/ 48 w 81"/>
                <a:gd name="T17" fmla="*/ 102 h 102"/>
                <a:gd name="T18" fmla="*/ 48 w 81"/>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102">
                  <a:moveTo>
                    <a:pt x="48" y="102"/>
                  </a:moveTo>
                  <a:lnTo>
                    <a:pt x="33" y="102"/>
                  </a:lnTo>
                  <a:lnTo>
                    <a:pt x="33" y="12"/>
                  </a:lnTo>
                  <a:lnTo>
                    <a:pt x="0" y="12"/>
                  </a:lnTo>
                  <a:lnTo>
                    <a:pt x="0" y="0"/>
                  </a:lnTo>
                  <a:lnTo>
                    <a:pt x="81" y="0"/>
                  </a:lnTo>
                  <a:lnTo>
                    <a:pt x="81" y="12"/>
                  </a:lnTo>
                  <a:lnTo>
                    <a:pt x="48" y="12"/>
                  </a:lnTo>
                  <a:lnTo>
                    <a:pt x="48" y="102"/>
                  </a:lnTo>
                  <a:lnTo>
                    <a:pt x="48" y="102"/>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userDrawn="1"/>
          </p:nvSpPr>
          <p:spPr bwMode="auto">
            <a:xfrm>
              <a:off x="12958763" y="-61913"/>
              <a:ext cx="168275" cy="161925"/>
            </a:xfrm>
            <a:custGeom>
              <a:avLst/>
              <a:gdLst>
                <a:gd name="T0" fmla="*/ 54 w 106"/>
                <a:gd name="T1" fmla="*/ 78 h 102"/>
                <a:gd name="T2" fmla="*/ 54 w 106"/>
                <a:gd name="T3" fmla="*/ 78 h 102"/>
                <a:gd name="T4" fmla="*/ 85 w 106"/>
                <a:gd name="T5" fmla="*/ 0 h 102"/>
                <a:gd name="T6" fmla="*/ 106 w 106"/>
                <a:gd name="T7" fmla="*/ 0 h 102"/>
                <a:gd name="T8" fmla="*/ 106 w 106"/>
                <a:gd name="T9" fmla="*/ 102 h 102"/>
                <a:gd name="T10" fmla="*/ 92 w 106"/>
                <a:gd name="T11" fmla="*/ 102 h 102"/>
                <a:gd name="T12" fmla="*/ 92 w 106"/>
                <a:gd name="T13" fmla="*/ 16 h 102"/>
                <a:gd name="T14" fmla="*/ 92 w 106"/>
                <a:gd name="T15" fmla="*/ 16 h 102"/>
                <a:gd name="T16" fmla="*/ 59 w 106"/>
                <a:gd name="T17" fmla="*/ 102 h 102"/>
                <a:gd name="T18" fmla="*/ 50 w 106"/>
                <a:gd name="T19" fmla="*/ 102 h 102"/>
                <a:gd name="T20" fmla="*/ 14 w 106"/>
                <a:gd name="T21" fmla="*/ 16 h 102"/>
                <a:gd name="T22" fmla="*/ 14 w 106"/>
                <a:gd name="T23" fmla="*/ 16 h 102"/>
                <a:gd name="T24" fmla="*/ 14 w 106"/>
                <a:gd name="T25" fmla="*/ 102 h 102"/>
                <a:gd name="T26" fmla="*/ 0 w 106"/>
                <a:gd name="T27" fmla="*/ 102 h 102"/>
                <a:gd name="T28" fmla="*/ 0 w 106"/>
                <a:gd name="T29" fmla="*/ 0 h 102"/>
                <a:gd name="T30" fmla="*/ 24 w 106"/>
                <a:gd name="T31" fmla="*/ 0 h 102"/>
                <a:gd name="T32" fmla="*/ 54 w 106"/>
                <a:gd name="T33" fmla="*/ 78 h 102"/>
                <a:gd name="T34" fmla="*/ 54 w 106"/>
                <a:gd name="T35"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02">
                  <a:moveTo>
                    <a:pt x="54" y="78"/>
                  </a:moveTo>
                  <a:lnTo>
                    <a:pt x="54" y="78"/>
                  </a:lnTo>
                  <a:lnTo>
                    <a:pt x="85" y="0"/>
                  </a:lnTo>
                  <a:lnTo>
                    <a:pt x="106" y="0"/>
                  </a:lnTo>
                  <a:lnTo>
                    <a:pt x="106" y="102"/>
                  </a:lnTo>
                  <a:lnTo>
                    <a:pt x="92" y="102"/>
                  </a:lnTo>
                  <a:lnTo>
                    <a:pt x="92" y="16"/>
                  </a:lnTo>
                  <a:lnTo>
                    <a:pt x="92" y="16"/>
                  </a:lnTo>
                  <a:lnTo>
                    <a:pt x="59" y="102"/>
                  </a:lnTo>
                  <a:lnTo>
                    <a:pt x="50" y="102"/>
                  </a:lnTo>
                  <a:lnTo>
                    <a:pt x="14" y="16"/>
                  </a:lnTo>
                  <a:lnTo>
                    <a:pt x="14" y="16"/>
                  </a:lnTo>
                  <a:lnTo>
                    <a:pt x="14" y="102"/>
                  </a:lnTo>
                  <a:lnTo>
                    <a:pt x="0" y="102"/>
                  </a:lnTo>
                  <a:lnTo>
                    <a:pt x="0" y="0"/>
                  </a:lnTo>
                  <a:lnTo>
                    <a:pt x="24" y="0"/>
                  </a:lnTo>
                  <a:lnTo>
                    <a:pt x="54" y="78"/>
                  </a:lnTo>
                  <a:lnTo>
                    <a:pt x="54" y="78"/>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userDrawn="1"/>
          </p:nvSpPr>
          <p:spPr bwMode="auto">
            <a:xfrm>
              <a:off x="7329488" y="876300"/>
              <a:ext cx="461963" cy="112713"/>
            </a:xfrm>
            <a:custGeom>
              <a:avLst/>
              <a:gdLst>
                <a:gd name="T0" fmla="*/ 108 w 123"/>
                <a:gd name="T1" fmla="*/ 0 h 30"/>
                <a:gd name="T2" fmla="*/ 21 w 123"/>
                <a:gd name="T3" fmla="*/ 0 h 30"/>
                <a:gd name="T4" fmla="*/ 0 w 123"/>
                <a:gd name="T5" fmla="*/ 30 h 30"/>
                <a:gd name="T6" fmla="*/ 108 w 123"/>
                <a:gd name="T7" fmla="*/ 30 h 30"/>
                <a:gd name="T8" fmla="*/ 123 w 123"/>
                <a:gd name="T9" fmla="*/ 15 h 30"/>
                <a:gd name="T10" fmla="*/ 123 w 123"/>
                <a:gd name="T11" fmla="*/ 15 h 30"/>
                <a:gd name="T12" fmla="*/ 108 w 12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23" h="30">
                  <a:moveTo>
                    <a:pt x="108" y="0"/>
                  </a:moveTo>
                  <a:cubicBezTo>
                    <a:pt x="21" y="0"/>
                    <a:pt x="21" y="0"/>
                    <a:pt x="21" y="0"/>
                  </a:cubicBezTo>
                  <a:cubicBezTo>
                    <a:pt x="15" y="11"/>
                    <a:pt x="8" y="21"/>
                    <a:pt x="0" y="30"/>
                  </a:cubicBezTo>
                  <a:cubicBezTo>
                    <a:pt x="108" y="30"/>
                    <a:pt x="108" y="30"/>
                    <a:pt x="108" y="30"/>
                  </a:cubicBezTo>
                  <a:cubicBezTo>
                    <a:pt x="117" y="30"/>
                    <a:pt x="123" y="23"/>
                    <a:pt x="123" y="15"/>
                  </a:cubicBezTo>
                  <a:cubicBezTo>
                    <a:pt x="123" y="15"/>
                    <a:pt x="123" y="15"/>
                    <a:pt x="123" y="15"/>
                  </a:cubicBezTo>
                  <a:cubicBezTo>
                    <a:pt x="123" y="7"/>
                    <a:pt x="117" y="0"/>
                    <a:pt x="108" y="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userDrawn="1"/>
          </p:nvSpPr>
          <p:spPr bwMode="auto">
            <a:xfrm>
              <a:off x="7458076" y="657225"/>
              <a:ext cx="333375" cy="114300"/>
            </a:xfrm>
            <a:custGeom>
              <a:avLst/>
              <a:gdLst>
                <a:gd name="T0" fmla="*/ 74 w 89"/>
                <a:gd name="T1" fmla="*/ 0 h 30"/>
                <a:gd name="T2" fmla="*/ 8 w 89"/>
                <a:gd name="T3" fmla="*/ 0 h 30"/>
                <a:gd name="T4" fmla="*/ 0 w 89"/>
                <a:gd name="T5" fmla="*/ 30 h 30"/>
                <a:gd name="T6" fmla="*/ 74 w 89"/>
                <a:gd name="T7" fmla="*/ 30 h 30"/>
                <a:gd name="T8" fmla="*/ 89 w 89"/>
                <a:gd name="T9" fmla="*/ 15 h 30"/>
                <a:gd name="T10" fmla="*/ 74 w 89"/>
                <a:gd name="T11" fmla="*/ 0 h 30"/>
              </a:gdLst>
              <a:ahLst/>
              <a:cxnLst>
                <a:cxn ang="0">
                  <a:pos x="T0" y="T1"/>
                </a:cxn>
                <a:cxn ang="0">
                  <a:pos x="T2" y="T3"/>
                </a:cxn>
                <a:cxn ang="0">
                  <a:pos x="T4" y="T5"/>
                </a:cxn>
                <a:cxn ang="0">
                  <a:pos x="T6" y="T7"/>
                </a:cxn>
                <a:cxn ang="0">
                  <a:pos x="T8" y="T9"/>
                </a:cxn>
                <a:cxn ang="0">
                  <a:pos x="T10" y="T11"/>
                </a:cxn>
              </a:cxnLst>
              <a:rect l="0" t="0" r="r" b="b"/>
              <a:pathLst>
                <a:path w="89" h="30">
                  <a:moveTo>
                    <a:pt x="74" y="0"/>
                  </a:moveTo>
                  <a:cubicBezTo>
                    <a:pt x="8" y="0"/>
                    <a:pt x="8" y="0"/>
                    <a:pt x="8" y="0"/>
                  </a:cubicBezTo>
                  <a:cubicBezTo>
                    <a:pt x="6" y="11"/>
                    <a:pt x="3" y="21"/>
                    <a:pt x="0" y="30"/>
                  </a:cubicBezTo>
                  <a:cubicBezTo>
                    <a:pt x="74" y="30"/>
                    <a:pt x="74" y="30"/>
                    <a:pt x="74" y="30"/>
                  </a:cubicBezTo>
                  <a:cubicBezTo>
                    <a:pt x="83" y="30"/>
                    <a:pt x="89" y="24"/>
                    <a:pt x="89" y="15"/>
                  </a:cubicBezTo>
                  <a:cubicBezTo>
                    <a:pt x="89" y="7"/>
                    <a:pt x="83" y="0"/>
                    <a:pt x="74" y="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userDrawn="1"/>
          </p:nvSpPr>
          <p:spPr bwMode="auto">
            <a:xfrm>
              <a:off x="7502526" y="442913"/>
              <a:ext cx="288925" cy="112713"/>
            </a:xfrm>
            <a:custGeom>
              <a:avLst/>
              <a:gdLst>
                <a:gd name="T0" fmla="*/ 62 w 77"/>
                <a:gd name="T1" fmla="*/ 0 h 30"/>
                <a:gd name="T2" fmla="*/ 0 w 77"/>
                <a:gd name="T3" fmla="*/ 0 h 30"/>
                <a:gd name="T4" fmla="*/ 0 w 77"/>
                <a:gd name="T5" fmla="*/ 14 h 30"/>
                <a:gd name="T6" fmla="*/ 0 w 77"/>
                <a:gd name="T7" fmla="*/ 30 h 30"/>
                <a:gd name="T8" fmla="*/ 62 w 77"/>
                <a:gd name="T9" fmla="*/ 30 h 30"/>
                <a:gd name="T10" fmla="*/ 77 w 77"/>
                <a:gd name="T11" fmla="*/ 15 h 30"/>
                <a:gd name="T12" fmla="*/ 62 w 7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7" h="30">
                  <a:moveTo>
                    <a:pt x="62" y="0"/>
                  </a:moveTo>
                  <a:cubicBezTo>
                    <a:pt x="0" y="0"/>
                    <a:pt x="0" y="0"/>
                    <a:pt x="0" y="0"/>
                  </a:cubicBezTo>
                  <a:cubicBezTo>
                    <a:pt x="0" y="4"/>
                    <a:pt x="0" y="9"/>
                    <a:pt x="0" y="14"/>
                  </a:cubicBezTo>
                  <a:cubicBezTo>
                    <a:pt x="0" y="19"/>
                    <a:pt x="0" y="25"/>
                    <a:pt x="0" y="30"/>
                  </a:cubicBezTo>
                  <a:cubicBezTo>
                    <a:pt x="62" y="30"/>
                    <a:pt x="62" y="30"/>
                    <a:pt x="62" y="30"/>
                  </a:cubicBezTo>
                  <a:cubicBezTo>
                    <a:pt x="71" y="30"/>
                    <a:pt x="77" y="23"/>
                    <a:pt x="77" y="15"/>
                  </a:cubicBezTo>
                  <a:cubicBezTo>
                    <a:pt x="77" y="7"/>
                    <a:pt x="71" y="0"/>
                    <a:pt x="62" y="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userDrawn="1"/>
          </p:nvSpPr>
          <p:spPr bwMode="auto">
            <a:xfrm>
              <a:off x="7458076" y="223838"/>
              <a:ext cx="333375" cy="114300"/>
            </a:xfrm>
            <a:custGeom>
              <a:avLst/>
              <a:gdLst>
                <a:gd name="T0" fmla="*/ 74 w 89"/>
                <a:gd name="T1" fmla="*/ 0 h 30"/>
                <a:gd name="T2" fmla="*/ 0 w 89"/>
                <a:gd name="T3" fmla="*/ 0 h 30"/>
                <a:gd name="T4" fmla="*/ 8 w 89"/>
                <a:gd name="T5" fmla="*/ 30 h 30"/>
                <a:gd name="T6" fmla="*/ 74 w 89"/>
                <a:gd name="T7" fmla="*/ 30 h 30"/>
                <a:gd name="T8" fmla="*/ 89 w 89"/>
                <a:gd name="T9" fmla="*/ 15 h 30"/>
                <a:gd name="T10" fmla="*/ 89 w 89"/>
                <a:gd name="T11" fmla="*/ 15 h 30"/>
                <a:gd name="T12" fmla="*/ 74 w 8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9" h="30">
                  <a:moveTo>
                    <a:pt x="74" y="0"/>
                  </a:moveTo>
                  <a:cubicBezTo>
                    <a:pt x="0" y="0"/>
                    <a:pt x="0" y="0"/>
                    <a:pt x="0" y="0"/>
                  </a:cubicBezTo>
                  <a:cubicBezTo>
                    <a:pt x="4" y="10"/>
                    <a:pt x="6" y="20"/>
                    <a:pt x="8" y="30"/>
                  </a:cubicBezTo>
                  <a:cubicBezTo>
                    <a:pt x="74" y="30"/>
                    <a:pt x="74" y="30"/>
                    <a:pt x="74" y="30"/>
                  </a:cubicBezTo>
                  <a:cubicBezTo>
                    <a:pt x="83" y="30"/>
                    <a:pt x="89" y="24"/>
                    <a:pt x="89" y="15"/>
                  </a:cubicBezTo>
                  <a:cubicBezTo>
                    <a:pt x="89" y="15"/>
                    <a:pt x="89" y="15"/>
                    <a:pt x="89" y="15"/>
                  </a:cubicBezTo>
                  <a:cubicBezTo>
                    <a:pt x="89" y="7"/>
                    <a:pt x="83" y="0"/>
                    <a:pt x="74" y="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userDrawn="1"/>
          </p:nvSpPr>
          <p:spPr bwMode="auto">
            <a:xfrm>
              <a:off x="7337426" y="9525"/>
              <a:ext cx="454025" cy="112713"/>
            </a:xfrm>
            <a:custGeom>
              <a:avLst/>
              <a:gdLst>
                <a:gd name="T0" fmla="*/ 106 w 121"/>
                <a:gd name="T1" fmla="*/ 0 h 30"/>
                <a:gd name="T2" fmla="*/ 0 w 121"/>
                <a:gd name="T3" fmla="*/ 0 h 30"/>
                <a:gd name="T4" fmla="*/ 20 w 121"/>
                <a:gd name="T5" fmla="*/ 30 h 30"/>
                <a:gd name="T6" fmla="*/ 106 w 121"/>
                <a:gd name="T7" fmla="*/ 30 h 30"/>
                <a:gd name="T8" fmla="*/ 121 w 121"/>
                <a:gd name="T9" fmla="*/ 15 h 30"/>
                <a:gd name="T10" fmla="*/ 106 w 121"/>
                <a:gd name="T11" fmla="*/ 0 h 30"/>
              </a:gdLst>
              <a:ahLst/>
              <a:cxnLst>
                <a:cxn ang="0">
                  <a:pos x="T0" y="T1"/>
                </a:cxn>
                <a:cxn ang="0">
                  <a:pos x="T2" y="T3"/>
                </a:cxn>
                <a:cxn ang="0">
                  <a:pos x="T4" y="T5"/>
                </a:cxn>
                <a:cxn ang="0">
                  <a:pos x="T6" y="T7"/>
                </a:cxn>
                <a:cxn ang="0">
                  <a:pos x="T8" y="T9"/>
                </a:cxn>
                <a:cxn ang="0">
                  <a:pos x="T10" y="T11"/>
                </a:cxn>
              </a:cxnLst>
              <a:rect l="0" t="0" r="r" b="b"/>
              <a:pathLst>
                <a:path w="121" h="30">
                  <a:moveTo>
                    <a:pt x="106" y="0"/>
                  </a:moveTo>
                  <a:cubicBezTo>
                    <a:pt x="0" y="0"/>
                    <a:pt x="0" y="0"/>
                    <a:pt x="0" y="0"/>
                  </a:cubicBezTo>
                  <a:cubicBezTo>
                    <a:pt x="8" y="9"/>
                    <a:pt x="14" y="19"/>
                    <a:pt x="20" y="30"/>
                  </a:cubicBezTo>
                  <a:cubicBezTo>
                    <a:pt x="106" y="30"/>
                    <a:pt x="106" y="30"/>
                    <a:pt x="106" y="30"/>
                  </a:cubicBezTo>
                  <a:cubicBezTo>
                    <a:pt x="115" y="30"/>
                    <a:pt x="121" y="23"/>
                    <a:pt x="121" y="15"/>
                  </a:cubicBezTo>
                  <a:cubicBezTo>
                    <a:pt x="121" y="7"/>
                    <a:pt x="115" y="0"/>
                    <a:pt x="106" y="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userDrawn="1"/>
          </p:nvSpPr>
          <p:spPr bwMode="auto">
            <a:xfrm>
              <a:off x="6432551" y="876300"/>
              <a:ext cx="280988" cy="112713"/>
            </a:xfrm>
            <a:custGeom>
              <a:avLst/>
              <a:gdLst>
                <a:gd name="T0" fmla="*/ 60 w 75"/>
                <a:gd name="T1" fmla="*/ 15 h 30"/>
                <a:gd name="T2" fmla="*/ 60 w 75"/>
                <a:gd name="T3" fmla="*/ 15 h 30"/>
                <a:gd name="T4" fmla="*/ 75 w 75"/>
                <a:gd name="T5" fmla="*/ 0 h 30"/>
                <a:gd name="T6" fmla="*/ 15 w 75"/>
                <a:gd name="T7" fmla="*/ 0 h 30"/>
                <a:gd name="T8" fmla="*/ 0 w 75"/>
                <a:gd name="T9" fmla="*/ 15 h 30"/>
                <a:gd name="T10" fmla="*/ 0 w 75"/>
                <a:gd name="T11" fmla="*/ 15 h 30"/>
                <a:gd name="T12" fmla="*/ 15 w 75"/>
                <a:gd name="T13" fmla="*/ 30 h 30"/>
                <a:gd name="T14" fmla="*/ 75 w 75"/>
                <a:gd name="T15" fmla="*/ 30 h 30"/>
                <a:gd name="T16" fmla="*/ 60 w 75"/>
                <a:gd name="T17"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0">
                  <a:moveTo>
                    <a:pt x="60" y="15"/>
                  </a:moveTo>
                  <a:cubicBezTo>
                    <a:pt x="60" y="15"/>
                    <a:pt x="60" y="15"/>
                    <a:pt x="60" y="15"/>
                  </a:cubicBezTo>
                  <a:cubicBezTo>
                    <a:pt x="60" y="7"/>
                    <a:pt x="67" y="0"/>
                    <a:pt x="75" y="0"/>
                  </a:cubicBezTo>
                  <a:cubicBezTo>
                    <a:pt x="15" y="0"/>
                    <a:pt x="15" y="0"/>
                    <a:pt x="15" y="0"/>
                  </a:cubicBezTo>
                  <a:cubicBezTo>
                    <a:pt x="7" y="0"/>
                    <a:pt x="0" y="7"/>
                    <a:pt x="0" y="15"/>
                  </a:cubicBezTo>
                  <a:cubicBezTo>
                    <a:pt x="0" y="15"/>
                    <a:pt x="0" y="15"/>
                    <a:pt x="0" y="15"/>
                  </a:cubicBezTo>
                  <a:cubicBezTo>
                    <a:pt x="0" y="23"/>
                    <a:pt x="7" y="30"/>
                    <a:pt x="15" y="30"/>
                  </a:cubicBezTo>
                  <a:cubicBezTo>
                    <a:pt x="75" y="30"/>
                    <a:pt x="75" y="30"/>
                    <a:pt x="75" y="30"/>
                  </a:cubicBezTo>
                  <a:cubicBezTo>
                    <a:pt x="67" y="30"/>
                    <a:pt x="60" y="23"/>
                    <a:pt x="60" y="15"/>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userDrawn="1"/>
          </p:nvSpPr>
          <p:spPr bwMode="auto">
            <a:xfrm>
              <a:off x="6657976" y="876300"/>
              <a:ext cx="750888" cy="112713"/>
            </a:xfrm>
            <a:custGeom>
              <a:avLst/>
              <a:gdLst>
                <a:gd name="T0" fmla="*/ 200 w 200"/>
                <a:gd name="T1" fmla="*/ 0 h 30"/>
                <a:gd name="T2" fmla="*/ 15 w 200"/>
                <a:gd name="T3" fmla="*/ 0 h 30"/>
                <a:gd name="T4" fmla="*/ 0 w 200"/>
                <a:gd name="T5" fmla="*/ 15 h 30"/>
                <a:gd name="T6" fmla="*/ 0 w 200"/>
                <a:gd name="T7" fmla="*/ 15 h 30"/>
                <a:gd name="T8" fmla="*/ 15 w 200"/>
                <a:gd name="T9" fmla="*/ 30 h 30"/>
                <a:gd name="T10" fmla="*/ 179 w 200"/>
                <a:gd name="T11" fmla="*/ 30 h 30"/>
                <a:gd name="T12" fmla="*/ 200 w 20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00" h="30">
                  <a:moveTo>
                    <a:pt x="200" y="0"/>
                  </a:moveTo>
                  <a:cubicBezTo>
                    <a:pt x="15" y="0"/>
                    <a:pt x="15" y="0"/>
                    <a:pt x="15" y="0"/>
                  </a:cubicBezTo>
                  <a:cubicBezTo>
                    <a:pt x="7" y="0"/>
                    <a:pt x="0" y="7"/>
                    <a:pt x="0" y="15"/>
                  </a:cubicBezTo>
                  <a:cubicBezTo>
                    <a:pt x="0" y="15"/>
                    <a:pt x="0" y="15"/>
                    <a:pt x="0" y="15"/>
                  </a:cubicBezTo>
                  <a:cubicBezTo>
                    <a:pt x="0" y="23"/>
                    <a:pt x="7" y="30"/>
                    <a:pt x="15" y="30"/>
                  </a:cubicBezTo>
                  <a:cubicBezTo>
                    <a:pt x="179" y="30"/>
                    <a:pt x="179" y="30"/>
                    <a:pt x="179" y="30"/>
                  </a:cubicBezTo>
                  <a:cubicBezTo>
                    <a:pt x="187" y="21"/>
                    <a:pt x="194" y="11"/>
                    <a:pt x="200" y="0"/>
                  </a:cubicBezTo>
                  <a:close/>
                </a:path>
              </a:pathLst>
            </a:custGeom>
            <a:solidFill>
              <a:srgbClr val="668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userDrawn="1"/>
          </p:nvSpPr>
          <p:spPr bwMode="auto">
            <a:xfrm>
              <a:off x="6273801" y="657225"/>
              <a:ext cx="282575" cy="114300"/>
            </a:xfrm>
            <a:custGeom>
              <a:avLst/>
              <a:gdLst>
                <a:gd name="T0" fmla="*/ 60 w 75"/>
                <a:gd name="T1" fmla="*/ 19 h 30"/>
                <a:gd name="T2" fmla="*/ 74 w 75"/>
                <a:gd name="T3" fmla="*/ 0 h 30"/>
                <a:gd name="T4" fmla="*/ 15 w 75"/>
                <a:gd name="T5" fmla="*/ 0 h 30"/>
                <a:gd name="T6" fmla="*/ 0 w 75"/>
                <a:gd name="T7" fmla="*/ 15 h 30"/>
                <a:gd name="T8" fmla="*/ 15 w 75"/>
                <a:gd name="T9" fmla="*/ 30 h 30"/>
                <a:gd name="T10" fmla="*/ 75 w 75"/>
                <a:gd name="T11" fmla="*/ 30 h 30"/>
                <a:gd name="T12" fmla="*/ 60 w 75"/>
                <a:gd name="T13" fmla="*/ 19 h 30"/>
              </a:gdLst>
              <a:ahLst/>
              <a:cxnLst>
                <a:cxn ang="0">
                  <a:pos x="T0" y="T1"/>
                </a:cxn>
                <a:cxn ang="0">
                  <a:pos x="T2" y="T3"/>
                </a:cxn>
                <a:cxn ang="0">
                  <a:pos x="T4" y="T5"/>
                </a:cxn>
                <a:cxn ang="0">
                  <a:pos x="T6" y="T7"/>
                </a:cxn>
                <a:cxn ang="0">
                  <a:pos x="T8" y="T9"/>
                </a:cxn>
                <a:cxn ang="0">
                  <a:pos x="T10" y="T11"/>
                </a:cxn>
                <a:cxn ang="0">
                  <a:pos x="T12" y="T13"/>
                </a:cxn>
              </a:cxnLst>
              <a:rect l="0" t="0" r="r" b="b"/>
              <a:pathLst>
                <a:path w="75" h="30">
                  <a:moveTo>
                    <a:pt x="60" y="19"/>
                  </a:moveTo>
                  <a:cubicBezTo>
                    <a:pt x="58" y="9"/>
                    <a:pt x="65" y="0"/>
                    <a:pt x="74" y="0"/>
                  </a:cubicBezTo>
                  <a:cubicBezTo>
                    <a:pt x="15" y="0"/>
                    <a:pt x="15" y="0"/>
                    <a:pt x="15" y="0"/>
                  </a:cubicBezTo>
                  <a:cubicBezTo>
                    <a:pt x="7" y="0"/>
                    <a:pt x="0" y="7"/>
                    <a:pt x="0" y="15"/>
                  </a:cubicBezTo>
                  <a:cubicBezTo>
                    <a:pt x="0" y="24"/>
                    <a:pt x="7" y="30"/>
                    <a:pt x="15" y="30"/>
                  </a:cubicBezTo>
                  <a:cubicBezTo>
                    <a:pt x="75" y="30"/>
                    <a:pt x="75" y="30"/>
                    <a:pt x="75" y="30"/>
                  </a:cubicBezTo>
                  <a:cubicBezTo>
                    <a:pt x="68" y="30"/>
                    <a:pt x="61" y="26"/>
                    <a:pt x="60" y="19"/>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userDrawn="1"/>
          </p:nvSpPr>
          <p:spPr bwMode="auto">
            <a:xfrm>
              <a:off x="6492876" y="657225"/>
              <a:ext cx="993775" cy="114300"/>
            </a:xfrm>
            <a:custGeom>
              <a:avLst/>
              <a:gdLst>
                <a:gd name="T0" fmla="*/ 265 w 265"/>
                <a:gd name="T1" fmla="*/ 0 h 30"/>
                <a:gd name="T2" fmla="*/ 16 w 265"/>
                <a:gd name="T3" fmla="*/ 0 h 30"/>
                <a:gd name="T4" fmla="*/ 2 w 265"/>
                <a:gd name="T5" fmla="*/ 19 h 30"/>
                <a:gd name="T6" fmla="*/ 17 w 265"/>
                <a:gd name="T7" fmla="*/ 30 h 30"/>
                <a:gd name="T8" fmla="*/ 257 w 265"/>
                <a:gd name="T9" fmla="*/ 30 h 30"/>
                <a:gd name="T10" fmla="*/ 265 w 265"/>
                <a:gd name="T11" fmla="*/ 0 h 30"/>
              </a:gdLst>
              <a:ahLst/>
              <a:cxnLst>
                <a:cxn ang="0">
                  <a:pos x="T0" y="T1"/>
                </a:cxn>
                <a:cxn ang="0">
                  <a:pos x="T2" y="T3"/>
                </a:cxn>
                <a:cxn ang="0">
                  <a:pos x="T4" y="T5"/>
                </a:cxn>
                <a:cxn ang="0">
                  <a:pos x="T6" y="T7"/>
                </a:cxn>
                <a:cxn ang="0">
                  <a:pos x="T8" y="T9"/>
                </a:cxn>
                <a:cxn ang="0">
                  <a:pos x="T10" y="T11"/>
                </a:cxn>
              </a:cxnLst>
              <a:rect l="0" t="0" r="r" b="b"/>
              <a:pathLst>
                <a:path w="265" h="30">
                  <a:moveTo>
                    <a:pt x="265" y="0"/>
                  </a:moveTo>
                  <a:cubicBezTo>
                    <a:pt x="16" y="0"/>
                    <a:pt x="16" y="0"/>
                    <a:pt x="16" y="0"/>
                  </a:cubicBezTo>
                  <a:cubicBezTo>
                    <a:pt x="7" y="0"/>
                    <a:pt x="0" y="9"/>
                    <a:pt x="2" y="19"/>
                  </a:cubicBezTo>
                  <a:cubicBezTo>
                    <a:pt x="3" y="26"/>
                    <a:pt x="10" y="30"/>
                    <a:pt x="17" y="30"/>
                  </a:cubicBezTo>
                  <a:cubicBezTo>
                    <a:pt x="257" y="30"/>
                    <a:pt x="257" y="30"/>
                    <a:pt x="257" y="30"/>
                  </a:cubicBezTo>
                  <a:cubicBezTo>
                    <a:pt x="260" y="21"/>
                    <a:pt x="263" y="11"/>
                    <a:pt x="265" y="0"/>
                  </a:cubicBezTo>
                  <a:close/>
                </a:path>
              </a:pathLst>
            </a:custGeom>
            <a:solidFill>
              <a:srgbClr val="668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userDrawn="1"/>
          </p:nvSpPr>
          <p:spPr bwMode="auto">
            <a:xfrm>
              <a:off x="6113463" y="442913"/>
              <a:ext cx="280988" cy="112713"/>
            </a:xfrm>
            <a:custGeom>
              <a:avLst/>
              <a:gdLst>
                <a:gd name="T0" fmla="*/ 60 w 75"/>
                <a:gd name="T1" fmla="*/ 18 h 30"/>
                <a:gd name="T2" fmla="*/ 75 w 75"/>
                <a:gd name="T3" fmla="*/ 0 h 30"/>
                <a:gd name="T4" fmla="*/ 15 w 75"/>
                <a:gd name="T5" fmla="*/ 0 h 30"/>
                <a:gd name="T6" fmla="*/ 0 w 75"/>
                <a:gd name="T7" fmla="*/ 15 h 30"/>
                <a:gd name="T8" fmla="*/ 15 w 75"/>
                <a:gd name="T9" fmla="*/ 30 h 30"/>
                <a:gd name="T10" fmla="*/ 75 w 75"/>
                <a:gd name="T11" fmla="*/ 30 h 30"/>
                <a:gd name="T12" fmla="*/ 60 w 75"/>
                <a:gd name="T13" fmla="*/ 18 h 30"/>
              </a:gdLst>
              <a:ahLst/>
              <a:cxnLst>
                <a:cxn ang="0">
                  <a:pos x="T0" y="T1"/>
                </a:cxn>
                <a:cxn ang="0">
                  <a:pos x="T2" y="T3"/>
                </a:cxn>
                <a:cxn ang="0">
                  <a:pos x="T4" y="T5"/>
                </a:cxn>
                <a:cxn ang="0">
                  <a:pos x="T6" y="T7"/>
                </a:cxn>
                <a:cxn ang="0">
                  <a:pos x="T8" y="T9"/>
                </a:cxn>
                <a:cxn ang="0">
                  <a:pos x="T10" y="T11"/>
                </a:cxn>
                <a:cxn ang="0">
                  <a:pos x="T12" y="T13"/>
                </a:cxn>
              </a:cxnLst>
              <a:rect l="0" t="0" r="r" b="b"/>
              <a:pathLst>
                <a:path w="75" h="30">
                  <a:moveTo>
                    <a:pt x="60" y="18"/>
                  </a:moveTo>
                  <a:cubicBezTo>
                    <a:pt x="58" y="8"/>
                    <a:pt x="66" y="0"/>
                    <a:pt x="75" y="0"/>
                  </a:cubicBezTo>
                  <a:cubicBezTo>
                    <a:pt x="15" y="0"/>
                    <a:pt x="15" y="0"/>
                    <a:pt x="15" y="0"/>
                  </a:cubicBezTo>
                  <a:cubicBezTo>
                    <a:pt x="7" y="0"/>
                    <a:pt x="0" y="7"/>
                    <a:pt x="0" y="15"/>
                  </a:cubicBezTo>
                  <a:cubicBezTo>
                    <a:pt x="0" y="23"/>
                    <a:pt x="7" y="30"/>
                    <a:pt x="15" y="30"/>
                  </a:cubicBezTo>
                  <a:cubicBezTo>
                    <a:pt x="75" y="30"/>
                    <a:pt x="75" y="30"/>
                    <a:pt x="75" y="30"/>
                  </a:cubicBezTo>
                  <a:cubicBezTo>
                    <a:pt x="68" y="30"/>
                    <a:pt x="62" y="25"/>
                    <a:pt x="60" y="18"/>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userDrawn="1"/>
          </p:nvSpPr>
          <p:spPr bwMode="auto">
            <a:xfrm>
              <a:off x="6330951" y="442913"/>
              <a:ext cx="1171575" cy="112713"/>
            </a:xfrm>
            <a:custGeom>
              <a:avLst/>
              <a:gdLst>
                <a:gd name="T0" fmla="*/ 2 w 312"/>
                <a:gd name="T1" fmla="*/ 18 h 30"/>
                <a:gd name="T2" fmla="*/ 17 w 312"/>
                <a:gd name="T3" fmla="*/ 30 h 30"/>
                <a:gd name="T4" fmla="*/ 312 w 312"/>
                <a:gd name="T5" fmla="*/ 30 h 30"/>
                <a:gd name="T6" fmla="*/ 312 w 312"/>
                <a:gd name="T7" fmla="*/ 14 h 30"/>
                <a:gd name="T8" fmla="*/ 312 w 312"/>
                <a:gd name="T9" fmla="*/ 0 h 30"/>
                <a:gd name="T10" fmla="*/ 17 w 312"/>
                <a:gd name="T11" fmla="*/ 0 h 30"/>
                <a:gd name="T12" fmla="*/ 2 w 312"/>
                <a:gd name="T13" fmla="*/ 18 h 30"/>
              </a:gdLst>
              <a:ahLst/>
              <a:cxnLst>
                <a:cxn ang="0">
                  <a:pos x="T0" y="T1"/>
                </a:cxn>
                <a:cxn ang="0">
                  <a:pos x="T2" y="T3"/>
                </a:cxn>
                <a:cxn ang="0">
                  <a:pos x="T4" y="T5"/>
                </a:cxn>
                <a:cxn ang="0">
                  <a:pos x="T6" y="T7"/>
                </a:cxn>
                <a:cxn ang="0">
                  <a:pos x="T8" y="T9"/>
                </a:cxn>
                <a:cxn ang="0">
                  <a:pos x="T10" y="T11"/>
                </a:cxn>
                <a:cxn ang="0">
                  <a:pos x="T12" y="T13"/>
                </a:cxn>
              </a:cxnLst>
              <a:rect l="0" t="0" r="r" b="b"/>
              <a:pathLst>
                <a:path w="312" h="30">
                  <a:moveTo>
                    <a:pt x="2" y="18"/>
                  </a:moveTo>
                  <a:cubicBezTo>
                    <a:pt x="4" y="25"/>
                    <a:pt x="10" y="30"/>
                    <a:pt x="17" y="30"/>
                  </a:cubicBezTo>
                  <a:cubicBezTo>
                    <a:pt x="312" y="30"/>
                    <a:pt x="312" y="30"/>
                    <a:pt x="312" y="30"/>
                  </a:cubicBezTo>
                  <a:cubicBezTo>
                    <a:pt x="312" y="25"/>
                    <a:pt x="312" y="19"/>
                    <a:pt x="312" y="14"/>
                  </a:cubicBezTo>
                  <a:cubicBezTo>
                    <a:pt x="312" y="9"/>
                    <a:pt x="312" y="4"/>
                    <a:pt x="312" y="0"/>
                  </a:cubicBezTo>
                  <a:cubicBezTo>
                    <a:pt x="17" y="0"/>
                    <a:pt x="17" y="0"/>
                    <a:pt x="17" y="0"/>
                  </a:cubicBezTo>
                  <a:cubicBezTo>
                    <a:pt x="8" y="0"/>
                    <a:pt x="0" y="8"/>
                    <a:pt x="2" y="18"/>
                  </a:cubicBezTo>
                  <a:close/>
                </a:path>
              </a:pathLst>
            </a:custGeom>
            <a:solidFill>
              <a:srgbClr val="668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userDrawn="1"/>
          </p:nvSpPr>
          <p:spPr bwMode="auto">
            <a:xfrm>
              <a:off x="6191251" y="223838"/>
              <a:ext cx="282575" cy="114300"/>
            </a:xfrm>
            <a:custGeom>
              <a:avLst/>
              <a:gdLst>
                <a:gd name="T0" fmla="*/ 60 w 75"/>
                <a:gd name="T1" fmla="*/ 15 h 30"/>
                <a:gd name="T2" fmla="*/ 75 w 75"/>
                <a:gd name="T3" fmla="*/ 0 h 30"/>
                <a:gd name="T4" fmla="*/ 16 w 75"/>
                <a:gd name="T5" fmla="*/ 0 h 30"/>
                <a:gd name="T6" fmla="*/ 0 w 75"/>
                <a:gd name="T7" fmla="*/ 15 h 30"/>
                <a:gd name="T8" fmla="*/ 0 w 75"/>
                <a:gd name="T9" fmla="*/ 15 h 30"/>
                <a:gd name="T10" fmla="*/ 16 w 75"/>
                <a:gd name="T11" fmla="*/ 30 h 30"/>
                <a:gd name="T12" fmla="*/ 75 w 75"/>
                <a:gd name="T13" fmla="*/ 30 h 30"/>
                <a:gd name="T14" fmla="*/ 60 w 75"/>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30">
                  <a:moveTo>
                    <a:pt x="60" y="15"/>
                  </a:moveTo>
                  <a:cubicBezTo>
                    <a:pt x="60" y="7"/>
                    <a:pt x="67" y="0"/>
                    <a:pt x="75" y="0"/>
                  </a:cubicBezTo>
                  <a:cubicBezTo>
                    <a:pt x="16" y="0"/>
                    <a:pt x="16" y="0"/>
                    <a:pt x="16" y="0"/>
                  </a:cubicBezTo>
                  <a:cubicBezTo>
                    <a:pt x="7" y="0"/>
                    <a:pt x="0" y="7"/>
                    <a:pt x="0" y="15"/>
                  </a:cubicBezTo>
                  <a:cubicBezTo>
                    <a:pt x="0" y="15"/>
                    <a:pt x="0" y="15"/>
                    <a:pt x="0" y="15"/>
                  </a:cubicBezTo>
                  <a:cubicBezTo>
                    <a:pt x="0" y="24"/>
                    <a:pt x="7" y="30"/>
                    <a:pt x="16" y="30"/>
                  </a:cubicBezTo>
                  <a:cubicBezTo>
                    <a:pt x="75" y="30"/>
                    <a:pt x="75" y="30"/>
                    <a:pt x="75" y="30"/>
                  </a:cubicBezTo>
                  <a:cubicBezTo>
                    <a:pt x="67" y="30"/>
                    <a:pt x="60" y="24"/>
                    <a:pt x="60" y="15"/>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userDrawn="1"/>
          </p:nvSpPr>
          <p:spPr bwMode="auto">
            <a:xfrm>
              <a:off x="6416676" y="223838"/>
              <a:ext cx="1069975" cy="114300"/>
            </a:xfrm>
            <a:custGeom>
              <a:avLst/>
              <a:gdLst>
                <a:gd name="T0" fmla="*/ 277 w 285"/>
                <a:gd name="T1" fmla="*/ 0 h 30"/>
                <a:gd name="T2" fmla="*/ 15 w 285"/>
                <a:gd name="T3" fmla="*/ 0 h 30"/>
                <a:gd name="T4" fmla="*/ 0 w 285"/>
                <a:gd name="T5" fmla="*/ 15 h 30"/>
                <a:gd name="T6" fmla="*/ 15 w 285"/>
                <a:gd name="T7" fmla="*/ 30 h 30"/>
                <a:gd name="T8" fmla="*/ 285 w 285"/>
                <a:gd name="T9" fmla="*/ 30 h 30"/>
                <a:gd name="T10" fmla="*/ 277 w 285"/>
                <a:gd name="T11" fmla="*/ 0 h 30"/>
              </a:gdLst>
              <a:ahLst/>
              <a:cxnLst>
                <a:cxn ang="0">
                  <a:pos x="T0" y="T1"/>
                </a:cxn>
                <a:cxn ang="0">
                  <a:pos x="T2" y="T3"/>
                </a:cxn>
                <a:cxn ang="0">
                  <a:pos x="T4" y="T5"/>
                </a:cxn>
                <a:cxn ang="0">
                  <a:pos x="T6" y="T7"/>
                </a:cxn>
                <a:cxn ang="0">
                  <a:pos x="T8" y="T9"/>
                </a:cxn>
                <a:cxn ang="0">
                  <a:pos x="T10" y="T11"/>
                </a:cxn>
              </a:cxnLst>
              <a:rect l="0" t="0" r="r" b="b"/>
              <a:pathLst>
                <a:path w="285" h="30">
                  <a:moveTo>
                    <a:pt x="277" y="0"/>
                  </a:moveTo>
                  <a:cubicBezTo>
                    <a:pt x="15" y="0"/>
                    <a:pt x="15" y="0"/>
                    <a:pt x="15" y="0"/>
                  </a:cubicBezTo>
                  <a:cubicBezTo>
                    <a:pt x="7" y="0"/>
                    <a:pt x="0" y="7"/>
                    <a:pt x="0" y="15"/>
                  </a:cubicBezTo>
                  <a:cubicBezTo>
                    <a:pt x="0" y="24"/>
                    <a:pt x="7" y="30"/>
                    <a:pt x="15" y="30"/>
                  </a:cubicBezTo>
                  <a:cubicBezTo>
                    <a:pt x="285" y="30"/>
                    <a:pt x="285" y="30"/>
                    <a:pt x="285" y="30"/>
                  </a:cubicBezTo>
                  <a:cubicBezTo>
                    <a:pt x="283" y="20"/>
                    <a:pt x="281" y="10"/>
                    <a:pt x="277" y="0"/>
                  </a:cubicBezTo>
                  <a:close/>
                </a:path>
              </a:pathLst>
            </a:custGeom>
            <a:solidFill>
              <a:srgbClr val="668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userDrawn="1"/>
          </p:nvSpPr>
          <p:spPr bwMode="auto">
            <a:xfrm>
              <a:off x="6605588" y="9525"/>
              <a:ext cx="280988" cy="112713"/>
            </a:xfrm>
            <a:custGeom>
              <a:avLst/>
              <a:gdLst>
                <a:gd name="T0" fmla="*/ 60 w 75"/>
                <a:gd name="T1" fmla="*/ 18 h 30"/>
                <a:gd name="T2" fmla="*/ 74 w 75"/>
                <a:gd name="T3" fmla="*/ 0 h 30"/>
                <a:gd name="T4" fmla="*/ 15 w 75"/>
                <a:gd name="T5" fmla="*/ 0 h 30"/>
                <a:gd name="T6" fmla="*/ 0 w 75"/>
                <a:gd name="T7" fmla="*/ 15 h 30"/>
                <a:gd name="T8" fmla="*/ 15 w 75"/>
                <a:gd name="T9" fmla="*/ 30 h 30"/>
                <a:gd name="T10" fmla="*/ 75 w 75"/>
                <a:gd name="T11" fmla="*/ 30 h 30"/>
                <a:gd name="T12" fmla="*/ 60 w 75"/>
                <a:gd name="T13" fmla="*/ 18 h 30"/>
              </a:gdLst>
              <a:ahLst/>
              <a:cxnLst>
                <a:cxn ang="0">
                  <a:pos x="T0" y="T1"/>
                </a:cxn>
                <a:cxn ang="0">
                  <a:pos x="T2" y="T3"/>
                </a:cxn>
                <a:cxn ang="0">
                  <a:pos x="T4" y="T5"/>
                </a:cxn>
                <a:cxn ang="0">
                  <a:pos x="T6" y="T7"/>
                </a:cxn>
                <a:cxn ang="0">
                  <a:pos x="T8" y="T9"/>
                </a:cxn>
                <a:cxn ang="0">
                  <a:pos x="T10" y="T11"/>
                </a:cxn>
                <a:cxn ang="0">
                  <a:pos x="T12" y="T13"/>
                </a:cxn>
              </a:cxnLst>
              <a:rect l="0" t="0" r="r" b="b"/>
              <a:pathLst>
                <a:path w="75" h="30">
                  <a:moveTo>
                    <a:pt x="60" y="18"/>
                  </a:moveTo>
                  <a:cubicBezTo>
                    <a:pt x="57" y="8"/>
                    <a:pt x="65" y="0"/>
                    <a:pt x="74" y="0"/>
                  </a:cubicBezTo>
                  <a:cubicBezTo>
                    <a:pt x="15" y="0"/>
                    <a:pt x="15" y="0"/>
                    <a:pt x="15" y="0"/>
                  </a:cubicBezTo>
                  <a:cubicBezTo>
                    <a:pt x="7" y="0"/>
                    <a:pt x="0" y="7"/>
                    <a:pt x="0" y="15"/>
                  </a:cubicBezTo>
                  <a:cubicBezTo>
                    <a:pt x="0" y="23"/>
                    <a:pt x="7" y="30"/>
                    <a:pt x="15" y="30"/>
                  </a:cubicBezTo>
                  <a:cubicBezTo>
                    <a:pt x="75" y="30"/>
                    <a:pt x="75" y="30"/>
                    <a:pt x="75" y="30"/>
                  </a:cubicBezTo>
                  <a:cubicBezTo>
                    <a:pt x="68" y="30"/>
                    <a:pt x="61" y="25"/>
                    <a:pt x="60" y="18"/>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userDrawn="1"/>
          </p:nvSpPr>
          <p:spPr bwMode="auto">
            <a:xfrm>
              <a:off x="6818313" y="9525"/>
              <a:ext cx="593725" cy="112713"/>
            </a:xfrm>
            <a:custGeom>
              <a:avLst/>
              <a:gdLst>
                <a:gd name="T0" fmla="*/ 138 w 158"/>
                <a:gd name="T1" fmla="*/ 0 h 30"/>
                <a:gd name="T2" fmla="*/ 17 w 158"/>
                <a:gd name="T3" fmla="*/ 0 h 30"/>
                <a:gd name="T4" fmla="*/ 3 w 158"/>
                <a:gd name="T5" fmla="*/ 18 h 30"/>
                <a:gd name="T6" fmla="*/ 18 w 158"/>
                <a:gd name="T7" fmla="*/ 30 h 30"/>
                <a:gd name="T8" fmla="*/ 158 w 158"/>
                <a:gd name="T9" fmla="*/ 30 h 30"/>
                <a:gd name="T10" fmla="*/ 138 w 158"/>
                <a:gd name="T11" fmla="*/ 0 h 30"/>
              </a:gdLst>
              <a:ahLst/>
              <a:cxnLst>
                <a:cxn ang="0">
                  <a:pos x="T0" y="T1"/>
                </a:cxn>
                <a:cxn ang="0">
                  <a:pos x="T2" y="T3"/>
                </a:cxn>
                <a:cxn ang="0">
                  <a:pos x="T4" y="T5"/>
                </a:cxn>
                <a:cxn ang="0">
                  <a:pos x="T6" y="T7"/>
                </a:cxn>
                <a:cxn ang="0">
                  <a:pos x="T8" y="T9"/>
                </a:cxn>
                <a:cxn ang="0">
                  <a:pos x="T10" y="T11"/>
                </a:cxn>
              </a:cxnLst>
              <a:rect l="0" t="0" r="r" b="b"/>
              <a:pathLst>
                <a:path w="158" h="30">
                  <a:moveTo>
                    <a:pt x="138" y="0"/>
                  </a:moveTo>
                  <a:cubicBezTo>
                    <a:pt x="17" y="0"/>
                    <a:pt x="17" y="0"/>
                    <a:pt x="17" y="0"/>
                  </a:cubicBezTo>
                  <a:cubicBezTo>
                    <a:pt x="8" y="0"/>
                    <a:pt x="0" y="8"/>
                    <a:pt x="3" y="18"/>
                  </a:cubicBezTo>
                  <a:cubicBezTo>
                    <a:pt x="4" y="25"/>
                    <a:pt x="11" y="30"/>
                    <a:pt x="18" y="30"/>
                  </a:cubicBezTo>
                  <a:cubicBezTo>
                    <a:pt x="158" y="30"/>
                    <a:pt x="158" y="30"/>
                    <a:pt x="158" y="30"/>
                  </a:cubicBezTo>
                  <a:cubicBezTo>
                    <a:pt x="152" y="19"/>
                    <a:pt x="146" y="9"/>
                    <a:pt x="138" y="0"/>
                  </a:cubicBezTo>
                  <a:close/>
                </a:path>
              </a:pathLst>
            </a:custGeom>
            <a:solidFill>
              <a:srgbClr val="668B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userDrawn="1"/>
          </p:nvSpPr>
          <p:spPr bwMode="auto">
            <a:xfrm>
              <a:off x="6605588" y="-733425"/>
              <a:ext cx="44450" cy="334963"/>
            </a:xfrm>
            <a:custGeom>
              <a:avLst/>
              <a:gdLst>
                <a:gd name="T0" fmla="*/ 28 w 28"/>
                <a:gd name="T1" fmla="*/ 211 h 211"/>
                <a:gd name="T2" fmla="*/ 0 w 28"/>
                <a:gd name="T3" fmla="*/ 211 h 211"/>
                <a:gd name="T4" fmla="*/ 0 w 28"/>
                <a:gd name="T5" fmla="*/ 0 h 211"/>
                <a:gd name="T6" fmla="*/ 28 w 28"/>
                <a:gd name="T7" fmla="*/ 0 h 211"/>
                <a:gd name="T8" fmla="*/ 28 w 28"/>
                <a:gd name="T9" fmla="*/ 211 h 211"/>
                <a:gd name="T10" fmla="*/ 28 w 28"/>
                <a:gd name="T11" fmla="*/ 211 h 211"/>
              </a:gdLst>
              <a:ahLst/>
              <a:cxnLst>
                <a:cxn ang="0">
                  <a:pos x="T0" y="T1"/>
                </a:cxn>
                <a:cxn ang="0">
                  <a:pos x="T2" y="T3"/>
                </a:cxn>
                <a:cxn ang="0">
                  <a:pos x="T4" y="T5"/>
                </a:cxn>
                <a:cxn ang="0">
                  <a:pos x="T6" y="T7"/>
                </a:cxn>
                <a:cxn ang="0">
                  <a:pos x="T8" y="T9"/>
                </a:cxn>
                <a:cxn ang="0">
                  <a:pos x="T10" y="T11"/>
                </a:cxn>
              </a:cxnLst>
              <a:rect l="0" t="0" r="r" b="b"/>
              <a:pathLst>
                <a:path w="28" h="211">
                  <a:moveTo>
                    <a:pt x="28" y="211"/>
                  </a:moveTo>
                  <a:lnTo>
                    <a:pt x="0" y="211"/>
                  </a:lnTo>
                  <a:lnTo>
                    <a:pt x="0" y="0"/>
                  </a:lnTo>
                  <a:lnTo>
                    <a:pt x="28" y="0"/>
                  </a:lnTo>
                  <a:lnTo>
                    <a:pt x="28" y="211"/>
                  </a:lnTo>
                  <a:lnTo>
                    <a:pt x="28" y="211"/>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userDrawn="1"/>
          </p:nvSpPr>
          <p:spPr bwMode="auto">
            <a:xfrm>
              <a:off x="6729413" y="-733425"/>
              <a:ext cx="344488" cy="334963"/>
            </a:xfrm>
            <a:custGeom>
              <a:avLst/>
              <a:gdLst>
                <a:gd name="T0" fmla="*/ 108 w 217"/>
                <a:gd name="T1" fmla="*/ 164 h 211"/>
                <a:gd name="T2" fmla="*/ 108 w 217"/>
                <a:gd name="T3" fmla="*/ 164 h 211"/>
                <a:gd name="T4" fmla="*/ 172 w 217"/>
                <a:gd name="T5" fmla="*/ 0 h 211"/>
                <a:gd name="T6" fmla="*/ 217 w 217"/>
                <a:gd name="T7" fmla="*/ 0 h 211"/>
                <a:gd name="T8" fmla="*/ 217 w 217"/>
                <a:gd name="T9" fmla="*/ 211 h 211"/>
                <a:gd name="T10" fmla="*/ 189 w 217"/>
                <a:gd name="T11" fmla="*/ 211 h 211"/>
                <a:gd name="T12" fmla="*/ 189 w 217"/>
                <a:gd name="T13" fmla="*/ 36 h 211"/>
                <a:gd name="T14" fmla="*/ 186 w 217"/>
                <a:gd name="T15" fmla="*/ 36 h 211"/>
                <a:gd name="T16" fmla="*/ 118 w 217"/>
                <a:gd name="T17" fmla="*/ 211 h 211"/>
                <a:gd name="T18" fmla="*/ 99 w 217"/>
                <a:gd name="T19" fmla="*/ 211 h 211"/>
                <a:gd name="T20" fmla="*/ 30 w 217"/>
                <a:gd name="T21" fmla="*/ 36 h 211"/>
                <a:gd name="T22" fmla="*/ 28 w 217"/>
                <a:gd name="T23" fmla="*/ 36 h 211"/>
                <a:gd name="T24" fmla="*/ 28 w 217"/>
                <a:gd name="T25" fmla="*/ 211 h 211"/>
                <a:gd name="T26" fmla="*/ 0 w 217"/>
                <a:gd name="T27" fmla="*/ 211 h 211"/>
                <a:gd name="T28" fmla="*/ 0 w 217"/>
                <a:gd name="T29" fmla="*/ 0 h 211"/>
                <a:gd name="T30" fmla="*/ 47 w 217"/>
                <a:gd name="T31" fmla="*/ 0 h 211"/>
                <a:gd name="T32" fmla="*/ 108 w 217"/>
                <a:gd name="T33" fmla="*/ 164 h 211"/>
                <a:gd name="T34" fmla="*/ 108 w 217"/>
                <a:gd name="T35" fmla="*/ 16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11">
                  <a:moveTo>
                    <a:pt x="108" y="164"/>
                  </a:moveTo>
                  <a:lnTo>
                    <a:pt x="108" y="164"/>
                  </a:lnTo>
                  <a:lnTo>
                    <a:pt x="172" y="0"/>
                  </a:lnTo>
                  <a:lnTo>
                    <a:pt x="217" y="0"/>
                  </a:lnTo>
                  <a:lnTo>
                    <a:pt x="217" y="211"/>
                  </a:lnTo>
                  <a:lnTo>
                    <a:pt x="189" y="211"/>
                  </a:lnTo>
                  <a:lnTo>
                    <a:pt x="189" y="36"/>
                  </a:lnTo>
                  <a:lnTo>
                    <a:pt x="186" y="36"/>
                  </a:lnTo>
                  <a:lnTo>
                    <a:pt x="118" y="211"/>
                  </a:lnTo>
                  <a:lnTo>
                    <a:pt x="99" y="211"/>
                  </a:lnTo>
                  <a:lnTo>
                    <a:pt x="30" y="36"/>
                  </a:lnTo>
                  <a:lnTo>
                    <a:pt x="28" y="36"/>
                  </a:lnTo>
                  <a:lnTo>
                    <a:pt x="28" y="211"/>
                  </a:lnTo>
                  <a:lnTo>
                    <a:pt x="0" y="211"/>
                  </a:lnTo>
                  <a:lnTo>
                    <a:pt x="0" y="0"/>
                  </a:lnTo>
                  <a:lnTo>
                    <a:pt x="47" y="0"/>
                  </a:lnTo>
                  <a:lnTo>
                    <a:pt x="108" y="164"/>
                  </a:lnTo>
                  <a:lnTo>
                    <a:pt x="108" y="164"/>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userDrawn="1"/>
          </p:nvSpPr>
          <p:spPr bwMode="auto">
            <a:xfrm>
              <a:off x="7131051" y="-741363"/>
              <a:ext cx="225425" cy="350838"/>
            </a:xfrm>
            <a:custGeom>
              <a:avLst/>
              <a:gdLst>
                <a:gd name="T0" fmla="*/ 50 w 60"/>
                <a:gd name="T1" fmla="*/ 19 h 93"/>
                <a:gd name="T2" fmla="*/ 43 w 60"/>
                <a:gd name="T3" fmla="*/ 13 h 93"/>
                <a:gd name="T4" fmla="*/ 33 w 60"/>
                <a:gd name="T5" fmla="*/ 10 h 93"/>
                <a:gd name="T6" fmla="*/ 27 w 60"/>
                <a:gd name="T7" fmla="*/ 11 h 93"/>
                <a:gd name="T8" fmla="*/ 21 w 60"/>
                <a:gd name="T9" fmla="*/ 14 h 93"/>
                <a:gd name="T10" fmla="*/ 17 w 60"/>
                <a:gd name="T11" fmla="*/ 18 h 93"/>
                <a:gd name="T12" fmla="*/ 16 w 60"/>
                <a:gd name="T13" fmla="*/ 25 h 93"/>
                <a:gd name="T14" fmla="*/ 17 w 60"/>
                <a:gd name="T15" fmla="*/ 31 h 93"/>
                <a:gd name="T16" fmla="*/ 21 w 60"/>
                <a:gd name="T17" fmla="*/ 35 h 93"/>
                <a:gd name="T18" fmla="*/ 27 w 60"/>
                <a:gd name="T19" fmla="*/ 38 h 93"/>
                <a:gd name="T20" fmla="*/ 34 w 60"/>
                <a:gd name="T21" fmla="*/ 40 h 93"/>
                <a:gd name="T22" fmla="*/ 43 w 60"/>
                <a:gd name="T23" fmla="*/ 44 h 93"/>
                <a:gd name="T24" fmla="*/ 51 w 60"/>
                <a:gd name="T25" fmla="*/ 48 h 93"/>
                <a:gd name="T26" fmla="*/ 58 w 60"/>
                <a:gd name="T27" fmla="*/ 55 h 93"/>
                <a:gd name="T28" fmla="*/ 60 w 60"/>
                <a:gd name="T29" fmla="*/ 66 h 93"/>
                <a:gd name="T30" fmla="*/ 57 w 60"/>
                <a:gd name="T31" fmla="*/ 78 h 93"/>
                <a:gd name="T32" fmla="*/ 50 w 60"/>
                <a:gd name="T33" fmla="*/ 87 h 93"/>
                <a:gd name="T34" fmla="*/ 41 w 60"/>
                <a:gd name="T35" fmla="*/ 92 h 93"/>
                <a:gd name="T36" fmla="*/ 29 w 60"/>
                <a:gd name="T37" fmla="*/ 93 h 93"/>
                <a:gd name="T38" fmla="*/ 13 w 60"/>
                <a:gd name="T39" fmla="*/ 90 h 93"/>
                <a:gd name="T40" fmla="*/ 0 w 60"/>
                <a:gd name="T41" fmla="*/ 80 h 93"/>
                <a:gd name="T42" fmla="*/ 10 w 60"/>
                <a:gd name="T43" fmla="*/ 72 h 93"/>
                <a:gd name="T44" fmla="*/ 18 w 60"/>
                <a:gd name="T45" fmla="*/ 80 h 93"/>
                <a:gd name="T46" fmla="*/ 29 w 60"/>
                <a:gd name="T47" fmla="*/ 83 h 93"/>
                <a:gd name="T48" fmla="*/ 36 w 60"/>
                <a:gd name="T49" fmla="*/ 82 h 93"/>
                <a:gd name="T50" fmla="*/ 41 w 60"/>
                <a:gd name="T51" fmla="*/ 79 h 93"/>
                <a:gd name="T52" fmla="*/ 46 w 60"/>
                <a:gd name="T53" fmla="*/ 74 h 93"/>
                <a:gd name="T54" fmla="*/ 47 w 60"/>
                <a:gd name="T55" fmla="*/ 68 h 93"/>
                <a:gd name="T56" fmla="*/ 46 w 60"/>
                <a:gd name="T57" fmla="*/ 61 h 93"/>
                <a:gd name="T58" fmla="*/ 41 w 60"/>
                <a:gd name="T59" fmla="*/ 56 h 93"/>
                <a:gd name="T60" fmla="*/ 34 w 60"/>
                <a:gd name="T61" fmla="*/ 53 h 93"/>
                <a:gd name="T62" fmla="*/ 26 w 60"/>
                <a:gd name="T63" fmla="*/ 50 h 93"/>
                <a:gd name="T64" fmla="*/ 18 w 60"/>
                <a:gd name="T65" fmla="*/ 47 h 93"/>
                <a:gd name="T66" fmla="*/ 10 w 60"/>
                <a:gd name="T67" fmla="*/ 43 h 93"/>
                <a:gd name="T68" fmla="*/ 5 w 60"/>
                <a:gd name="T69" fmla="*/ 36 h 93"/>
                <a:gd name="T70" fmla="*/ 3 w 60"/>
                <a:gd name="T71" fmla="*/ 25 h 93"/>
                <a:gd name="T72" fmla="*/ 6 w 60"/>
                <a:gd name="T73" fmla="*/ 14 h 93"/>
                <a:gd name="T74" fmla="*/ 13 w 60"/>
                <a:gd name="T75" fmla="*/ 6 h 93"/>
                <a:gd name="T76" fmla="*/ 23 w 60"/>
                <a:gd name="T77" fmla="*/ 1 h 93"/>
                <a:gd name="T78" fmla="*/ 34 w 60"/>
                <a:gd name="T79" fmla="*/ 0 h 93"/>
                <a:gd name="T80" fmla="*/ 48 w 60"/>
                <a:gd name="T81" fmla="*/ 3 h 93"/>
                <a:gd name="T82" fmla="*/ 59 w 60"/>
                <a:gd name="T83" fmla="*/ 10 h 93"/>
                <a:gd name="T84" fmla="*/ 50 w 60"/>
                <a:gd name="T85" fmla="*/ 1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93">
                  <a:moveTo>
                    <a:pt x="50" y="19"/>
                  </a:moveTo>
                  <a:cubicBezTo>
                    <a:pt x="48" y="16"/>
                    <a:pt x="46" y="14"/>
                    <a:pt x="43" y="13"/>
                  </a:cubicBezTo>
                  <a:cubicBezTo>
                    <a:pt x="40" y="11"/>
                    <a:pt x="37" y="10"/>
                    <a:pt x="33" y="10"/>
                  </a:cubicBezTo>
                  <a:cubicBezTo>
                    <a:pt x="31" y="10"/>
                    <a:pt x="29" y="11"/>
                    <a:pt x="27" y="11"/>
                  </a:cubicBezTo>
                  <a:cubicBezTo>
                    <a:pt x="25" y="12"/>
                    <a:pt x="23" y="13"/>
                    <a:pt x="21" y="14"/>
                  </a:cubicBezTo>
                  <a:cubicBezTo>
                    <a:pt x="20" y="15"/>
                    <a:pt x="18" y="17"/>
                    <a:pt x="17" y="18"/>
                  </a:cubicBezTo>
                  <a:cubicBezTo>
                    <a:pt x="16" y="20"/>
                    <a:pt x="16" y="22"/>
                    <a:pt x="16" y="25"/>
                  </a:cubicBezTo>
                  <a:cubicBezTo>
                    <a:pt x="16" y="27"/>
                    <a:pt x="16" y="29"/>
                    <a:pt x="17" y="31"/>
                  </a:cubicBezTo>
                  <a:cubicBezTo>
                    <a:pt x="18" y="33"/>
                    <a:pt x="19" y="34"/>
                    <a:pt x="21" y="35"/>
                  </a:cubicBezTo>
                  <a:cubicBezTo>
                    <a:pt x="23" y="36"/>
                    <a:pt x="24" y="37"/>
                    <a:pt x="27" y="38"/>
                  </a:cubicBezTo>
                  <a:cubicBezTo>
                    <a:pt x="29" y="39"/>
                    <a:pt x="31" y="40"/>
                    <a:pt x="34" y="40"/>
                  </a:cubicBezTo>
                  <a:cubicBezTo>
                    <a:pt x="37" y="41"/>
                    <a:pt x="40" y="42"/>
                    <a:pt x="43" y="44"/>
                  </a:cubicBezTo>
                  <a:cubicBezTo>
                    <a:pt x="46" y="45"/>
                    <a:pt x="49" y="46"/>
                    <a:pt x="51" y="48"/>
                  </a:cubicBezTo>
                  <a:cubicBezTo>
                    <a:pt x="54" y="50"/>
                    <a:pt x="56" y="53"/>
                    <a:pt x="58" y="55"/>
                  </a:cubicBezTo>
                  <a:cubicBezTo>
                    <a:pt x="59" y="58"/>
                    <a:pt x="60" y="62"/>
                    <a:pt x="60" y="66"/>
                  </a:cubicBezTo>
                  <a:cubicBezTo>
                    <a:pt x="60" y="71"/>
                    <a:pt x="59" y="75"/>
                    <a:pt x="57" y="78"/>
                  </a:cubicBezTo>
                  <a:cubicBezTo>
                    <a:pt x="56" y="82"/>
                    <a:pt x="53" y="85"/>
                    <a:pt x="50" y="87"/>
                  </a:cubicBezTo>
                  <a:cubicBezTo>
                    <a:pt x="48" y="89"/>
                    <a:pt x="44" y="91"/>
                    <a:pt x="41" y="92"/>
                  </a:cubicBezTo>
                  <a:cubicBezTo>
                    <a:pt x="37" y="93"/>
                    <a:pt x="33" y="93"/>
                    <a:pt x="29" y="93"/>
                  </a:cubicBezTo>
                  <a:cubicBezTo>
                    <a:pt x="24" y="93"/>
                    <a:pt x="18" y="92"/>
                    <a:pt x="13" y="90"/>
                  </a:cubicBezTo>
                  <a:cubicBezTo>
                    <a:pt x="8" y="88"/>
                    <a:pt x="3" y="85"/>
                    <a:pt x="0" y="80"/>
                  </a:cubicBezTo>
                  <a:cubicBezTo>
                    <a:pt x="10" y="72"/>
                    <a:pt x="10" y="72"/>
                    <a:pt x="10" y="72"/>
                  </a:cubicBezTo>
                  <a:cubicBezTo>
                    <a:pt x="12" y="75"/>
                    <a:pt x="14" y="78"/>
                    <a:pt x="18" y="80"/>
                  </a:cubicBezTo>
                  <a:cubicBezTo>
                    <a:pt x="21" y="82"/>
                    <a:pt x="25" y="83"/>
                    <a:pt x="29" y="83"/>
                  </a:cubicBezTo>
                  <a:cubicBezTo>
                    <a:pt x="31" y="83"/>
                    <a:pt x="34" y="82"/>
                    <a:pt x="36" y="82"/>
                  </a:cubicBezTo>
                  <a:cubicBezTo>
                    <a:pt x="38" y="81"/>
                    <a:pt x="40" y="80"/>
                    <a:pt x="41" y="79"/>
                  </a:cubicBezTo>
                  <a:cubicBezTo>
                    <a:pt x="43" y="78"/>
                    <a:pt x="45" y="76"/>
                    <a:pt x="46" y="74"/>
                  </a:cubicBezTo>
                  <a:cubicBezTo>
                    <a:pt x="47" y="72"/>
                    <a:pt x="47" y="70"/>
                    <a:pt x="47" y="68"/>
                  </a:cubicBezTo>
                  <a:cubicBezTo>
                    <a:pt x="47" y="65"/>
                    <a:pt x="47" y="63"/>
                    <a:pt x="46" y="61"/>
                  </a:cubicBezTo>
                  <a:cubicBezTo>
                    <a:pt x="44" y="59"/>
                    <a:pt x="43" y="57"/>
                    <a:pt x="41" y="56"/>
                  </a:cubicBezTo>
                  <a:cubicBezTo>
                    <a:pt x="39" y="55"/>
                    <a:pt x="37" y="54"/>
                    <a:pt x="34" y="53"/>
                  </a:cubicBezTo>
                  <a:cubicBezTo>
                    <a:pt x="32" y="52"/>
                    <a:pt x="29" y="51"/>
                    <a:pt x="26" y="50"/>
                  </a:cubicBezTo>
                  <a:cubicBezTo>
                    <a:pt x="23" y="49"/>
                    <a:pt x="20" y="48"/>
                    <a:pt x="18" y="47"/>
                  </a:cubicBezTo>
                  <a:cubicBezTo>
                    <a:pt x="15" y="46"/>
                    <a:pt x="13" y="44"/>
                    <a:pt x="10" y="43"/>
                  </a:cubicBezTo>
                  <a:cubicBezTo>
                    <a:pt x="8" y="41"/>
                    <a:pt x="6" y="38"/>
                    <a:pt x="5" y="36"/>
                  </a:cubicBezTo>
                  <a:cubicBezTo>
                    <a:pt x="4" y="33"/>
                    <a:pt x="3" y="29"/>
                    <a:pt x="3" y="25"/>
                  </a:cubicBezTo>
                  <a:cubicBezTo>
                    <a:pt x="3" y="21"/>
                    <a:pt x="4" y="17"/>
                    <a:pt x="6" y="14"/>
                  </a:cubicBezTo>
                  <a:cubicBezTo>
                    <a:pt x="8" y="11"/>
                    <a:pt x="10" y="8"/>
                    <a:pt x="13" y="6"/>
                  </a:cubicBezTo>
                  <a:cubicBezTo>
                    <a:pt x="16" y="4"/>
                    <a:pt x="19" y="2"/>
                    <a:pt x="23" y="1"/>
                  </a:cubicBezTo>
                  <a:cubicBezTo>
                    <a:pt x="26" y="0"/>
                    <a:pt x="30" y="0"/>
                    <a:pt x="34" y="0"/>
                  </a:cubicBezTo>
                  <a:cubicBezTo>
                    <a:pt x="39" y="0"/>
                    <a:pt x="44" y="1"/>
                    <a:pt x="48" y="3"/>
                  </a:cubicBezTo>
                  <a:cubicBezTo>
                    <a:pt x="53" y="5"/>
                    <a:pt x="56" y="7"/>
                    <a:pt x="59" y="10"/>
                  </a:cubicBezTo>
                  <a:cubicBezTo>
                    <a:pt x="50" y="19"/>
                    <a:pt x="50" y="19"/>
                    <a:pt x="50" y="19"/>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userDrawn="1"/>
          </p:nvSpPr>
          <p:spPr bwMode="auto">
            <a:xfrm>
              <a:off x="7535863" y="-733425"/>
              <a:ext cx="263525" cy="334963"/>
            </a:xfrm>
            <a:custGeom>
              <a:avLst/>
              <a:gdLst>
                <a:gd name="T0" fmla="*/ 0 w 166"/>
                <a:gd name="T1" fmla="*/ 0 h 211"/>
                <a:gd name="T2" fmla="*/ 29 w 166"/>
                <a:gd name="T3" fmla="*/ 0 h 211"/>
                <a:gd name="T4" fmla="*/ 29 w 166"/>
                <a:gd name="T5" fmla="*/ 88 h 211"/>
                <a:gd name="T6" fmla="*/ 135 w 166"/>
                <a:gd name="T7" fmla="*/ 88 h 211"/>
                <a:gd name="T8" fmla="*/ 135 w 166"/>
                <a:gd name="T9" fmla="*/ 0 h 211"/>
                <a:gd name="T10" fmla="*/ 166 w 166"/>
                <a:gd name="T11" fmla="*/ 0 h 211"/>
                <a:gd name="T12" fmla="*/ 166 w 166"/>
                <a:gd name="T13" fmla="*/ 211 h 211"/>
                <a:gd name="T14" fmla="*/ 135 w 166"/>
                <a:gd name="T15" fmla="*/ 211 h 211"/>
                <a:gd name="T16" fmla="*/ 135 w 166"/>
                <a:gd name="T17" fmla="*/ 114 h 211"/>
                <a:gd name="T18" fmla="*/ 29 w 166"/>
                <a:gd name="T19" fmla="*/ 114 h 211"/>
                <a:gd name="T20" fmla="*/ 29 w 166"/>
                <a:gd name="T21" fmla="*/ 211 h 211"/>
                <a:gd name="T22" fmla="*/ 0 w 166"/>
                <a:gd name="T23" fmla="*/ 211 h 211"/>
                <a:gd name="T24" fmla="*/ 0 w 166"/>
                <a:gd name="T25" fmla="*/ 0 h 211"/>
                <a:gd name="T26" fmla="*/ 0 w 166"/>
                <a:gd name="T2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211">
                  <a:moveTo>
                    <a:pt x="0" y="0"/>
                  </a:moveTo>
                  <a:lnTo>
                    <a:pt x="29" y="0"/>
                  </a:lnTo>
                  <a:lnTo>
                    <a:pt x="29" y="88"/>
                  </a:lnTo>
                  <a:lnTo>
                    <a:pt x="135" y="88"/>
                  </a:lnTo>
                  <a:lnTo>
                    <a:pt x="135" y="0"/>
                  </a:lnTo>
                  <a:lnTo>
                    <a:pt x="166" y="0"/>
                  </a:lnTo>
                  <a:lnTo>
                    <a:pt x="166" y="211"/>
                  </a:lnTo>
                  <a:lnTo>
                    <a:pt x="135" y="211"/>
                  </a:lnTo>
                  <a:lnTo>
                    <a:pt x="135" y="114"/>
                  </a:lnTo>
                  <a:lnTo>
                    <a:pt x="29" y="114"/>
                  </a:lnTo>
                  <a:lnTo>
                    <a:pt x="29" y="211"/>
                  </a:lnTo>
                  <a:lnTo>
                    <a:pt x="0" y="211"/>
                  </a:lnTo>
                  <a:lnTo>
                    <a:pt x="0" y="0"/>
                  </a:lnTo>
                  <a:lnTo>
                    <a:pt x="0" y="0"/>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noEditPoints="1"/>
            </p:cNvSpPr>
            <p:nvPr userDrawn="1"/>
          </p:nvSpPr>
          <p:spPr bwMode="auto">
            <a:xfrm>
              <a:off x="7840663" y="-627063"/>
              <a:ext cx="225425" cy="236538"/>
            </a:xfrm>
            <a:custGeom>
              <a:avLst/>
              <a:gdLst>
                <a:gd name="T0" fmla="*/ 48 w 60"/>
                <a:gd name="T1" fmla="*/ 26 h 63"/>
                <a:gd name="T2" fmla="*/ 46 w 60"/>
                <a:gd name="T3" fmla="*/ 19 h 63"/>
                <a:gd name="T4" fmla="*/ 43 w 60"/>
                <a:gd name="T5" fmla="*/ 14 h 63"/>
                <a:gd name="T6" fmla="*/ 38 w 60"/>
                <a:gd name="T7" fmla="*/ 11 h 63"/>
                <a:gd name="T8" fmla="*/ 31 w 60"/>
                <a:gd name="T9" fmla="*/ 9 h 63"/>
                <a:gd name="T10" fmla="*/ 24 w 60"/>
                <a:gd name="T11" fmla="*/ 11 h 63"/>
                <a:gd name="T12" fmla="*/ 18 w 60"/>
                <a:gd name="T13" fmla="*/ 14 h 63"/>
                <a:gd name="T14" fmla="*/ 14 w 60"/>
                <a:gd name="T15" fmla="*/ 19 h 63"/>
                <a:gd name="T16" fmla="*/ 12 w 60"/>
                <a:gd name="T17" fmla="*/ 26 h 63"/>
                <a:gd name="T18" fmla="*/ 48 w 60"/>
                <a:gd name="T19" fmla="*/ 26 h 63"/>
                <a:gd name="T20" fmla="*/ 60 w 60"/>
                <a:gd name="T21" fmla="*/ 31 h 63"/>
                <a:gd name="T22" fmla="*/ 60 w 60"/>
                <a:gd name="T23" fmla="*/ 33 h 63"/>
                <a:gd name="T24" fmla="*/ 60 w 60"/>
                <a:gd name="T25" fmla="*/ 35 h 63"/>
                <a:gd name="T26" fmla="*/ 12 w 60"/>
                <a:gd name="T27" fmla="*/ 35 h 63"/>
                <a:gd name="T28" fmla="*/ 14 w 60"/>
                <a:gd name="T29" fmla="*/ 42 h 63"/>
                <a:gd name="T30" fmla="*/ 18 w 60"/>
                <a:gd name="T31" fmla="*/ 48 h 63"/>
                <a:gd name="T32" fmla="*/ 24 w 60"/>
                <a:gd name="T33" fmla="*/ 51 h 63"/>
                <a:gd name="T34" fmla="*/ 32 w 60"/>
                <a:gd name="T35" fmla="*/ 53 h 63"/>
                <a:gd name="T36" fmla="*/ 42 w 60"/>
                <a:gd name="T37" fmla="*/ 50 h 63"/>
                <a:gd name="T38" fmla="*/ 49 w 60"/>
                <a:gd name="T39" fmla="*/ 44 h 63"/>
                <a:gd name="T40" fmla="*/ 57 w 60"/>
                <a:gd name="T41" fmla="*/ 50 h 63"/>
                <a:gd name="T42" fmla="*/ 46 w 60"/>
                <a:gd name="T43" fmla="*/ 60 h 63"/>
                <a:gd name="T44" fmla="*/ 32 w 60"/>
                <a:gd name="T45" fmla="*/ 63 h 63"/>
                <a:gd name="T46" fmla="*/ 19 w 60"/>
                <a:gd name="T47" fmla="*/ 60 h 63"/>
                <a:gd name="T48" fmla="*/ 9 w 60"/>
                <a:gd name="T49" fmla="*/ 54 h 63"/>
                <a:gd name="T50" fmla="*/ 3 w 60"/>
                <a:gd name="T51" fmla="*/ 44 h 63"/>
                <a:gd name="T52" fmla="*/ 0 w 60"/>
                <a:gd name="T53" fmla="*/ 31 h 63"/>
                <a:gd name="T54" fmla="*/ 2 w 60"/>
                <a:gd name="T55" fmla="*/ 19 h 63"/>
                <a:gd name="T56" fmla="*/ 9 w 60"/>
                <a:gd name="T57" fmla="*/ 9 h 63"/>
                <a:gd name="T58" fmla="*/ 19 w 60"/>
                <a:gd name="T59" fmla="*/ 2 h 63"/>
                <a:gd name="T60" fmla="*/ 31 w 60"/>
                <a:gd name="T61" fmla="*/ 0 h 63"/>
                <a:gd name="T62" fmla="*/ 43 w 60"/>
                <a:gd name="T63" fmla="*/ 2 h 63"/>
                <a:gd name="T64" fmla="*/ 52 w 60"/>
                <a:gd name="T65" fmla="*/ 8 h 63"/>
                <a:gd name="T66" fmla="*/ 58 w 60"/>
                <a:gd name="T67" fmla="*/ 18 h 63"/>
                <a:gd name="T68" fmla="*/ 60 w 60"/>
                <a:gd name="T69"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63">
                  <a:moveTo>
                    <a:pt x="48" y="26"/>
                  </a:moveTo>
                  <a:cubicBezTo>
                    <a:pt x="48" y="24"/>
                    <a:pt x="47" y="22"/>
                    <a:pt x="46" y="19"/>
                  </a:cubicBezTo>
                  <a:cubicBezTo>
                    <a:pt x="46" y="17"/>
                    <a:pt x="45" y="16"/>
                    <a:pt x="43" y="14"/>
                  </a:cubicBezTo>
                  <a:cubicBezTo>
                    <a:pt x="42" y="13"/>
                    <a:pt x="40" y="11"/>
                    <a:pt x="38" y="11"/>
                  </a:cubicBezTo>
                  <a:cubicBezTo>
                    <a:pt x="36" y="10"/>
                    <a:pt x="34" y="9"/>
                    <a:pt x="31" y="9"/>
                  </a:cubicBezTo>
                  <a:cubicBezTo>
                    <a:pt x="28" y="9"/>
                    <a:pt x="26" y="10"/>
                    <a:pt x="24" y="11"/>
                  </a:cubicBezTo>
                  <a:cubicBezTo>
                    <a:pt x="22" y="11"/>
                    <a:pt x="20" y="13"/>
                    <a:pt x="18" y="14"/>
                  </a:cubicBezTo>
                  <a:cubicBezTo>
                    <a:pt x="16" y="16"/>
                    <a:pt x="15" y="17"/>
                    <a:pt x="14" y="19"/>
                  </a:cubicBezTo>
                  <a:cubicBezTo>
                    <a:pt x="13" y="22"/>
                    <a:pt x="12" y="24"/>
                    <a:pt x="12" y="26"/>
                  </a:cubicBezTo>
                  <a:cubicBezTo>
                    <a:pt x="48" y="26"/>
                    <a:pt x="48" y="26"/>
                    <a:pt x="48" y="26"/>
                  </a:cubicBezTo>
                  <a:close/>
                  <a:moveTo>
                    <a:pt x="60" y="31"/>
                  </a:moveTo>
                  <a:cubicBezTo>
                    <a:pt x="60" y="32"/>
                    <a:pt x="60" y="32"/>
                    <a:pt x="60" y="33"/>
                  </a:cubicBezTo>
                  <a:cubicBezTo>
                    <a:pt x="60" y="34"/>
                    <a:pt x="60" y="34"/>
                    <a:pt x="60" y="35"/>
                  </a:cubicBezTo>
                  <a:cubicBezTo>
                    <a:pt x="12" y="35"/>
                    <a:pt x="12" y="35"/>
                    <a:pt x="12" y="35"/>
                  </a:cubicBezTo>
                  <a:cubicBezTo>
                    <a:pt x="12" y="37"/>
                    <a:pt x="13" y="40"/>
                    <a:pt x="14" y="42"/>
                  </a:cubicBezTo>
                  <a:cubicBezTo>
                    <a:pt x="15" y="44"/>
                    <a:pt x="16" y="46"/>
                    <a:pt x="18" y="48"/>
                  </a:cubicBezTo>
                  <a:cubicBezTo>
                    <a:pt x="20" y="49"/>
                    <a:pt x="22" y="51"/>
                    <a:pt x="24" y="51"/>
                  </a:cubicBezTo>
                  <a:cubicBezTo>
                    <a:pt x="26" y="52"/>
                    <a:pt x="29" y="53"/>
                    <a:pt x="32" y="53"/>
                  </a:cubicBezTo>
                  <a:cubicBezTo>
                    <a:pt x="36" y="53"/>
                    <a:pt x="39" y="52"/>
                    <a:pt x="42" y="50"/>
                  </a:cubicBezTo>
                  <a:cubicBezTo>
                    <a:pt x="45" y="48"/>
                    <a:pt x="47" y="46"/>
                    <a:pt x="49" y="44"/>
                  </a:cubicBezTo>
                  <a:cubicBezTo>
                    <a:pt x="57" y="50"/>
                    <a:pt x="57" y="50"/>
                    <a:pt x="57" y="50"/>
                  </a:cubicBezTo>
                  <a:cubicBezTo>
                    <a:pt x="54" y="55"/>
                    <a:pt x="50" y="58"/>
                    <a:pt x="46" y="60"/>
                  </a:cubicBezTo>
                  <a:cubicBezTo>
                    <a:pt x="42" y="62"/>
                    <a:pt x="37" y="63"/>
                    <a:pt x="32" y="63"/>
                  </a:cubicBezTo>
                  <a:cubicBezTo>
                    <a:pt x="27" y="63"/>
                    <a:pt x="23" y="62"/>
                    <a:pt x="19" y="60"/>
                  </a:cubicBezTo>
                  <a:cubicBezTo>
                    <a:pt x="15" y="59"/>
                    <a:pt x="12" y="57"/>
                    <a:pt x="9" y="54"/>
                  </a:cubicBezTo>
                  <a:cubicBezTo>
                    <a:pt x="6" y="51"/>
                    <a:pt x="4" y="48"/>
                    <a:pt x="3" y="44"/>
                  </a:cubicBezTo>
                  <a:cubicBezTo>
                    <a:pt x="1" y="40"/>
                    <a:pt x="0" y="36"/>
                    <a:pt x="0" y="31"/>
                  </a:cubicBezTo>
                  <a:cubicBezTo>
                    <a:pt x="0" y="27"/>
                    <a:pt x="1" y="23"/>
                    <a:pt x="2" y="19"/>
                  </a:cubicBezTo>
                  <a:cubicBezTo>
                    <a:pt x="4" y="15"/>
                    <a:pt x="6" y="12"/>
                    <a:pt x="9" y="9"/>
                  </a:cubicBezTo>
                  <a:cubicBezTo>
                    <a:pt x="12" y="6"/>
                    <a:pt x="15" y="4"/>
                    <a:pt x="19" y="2"/>
                  </a:cubicBezTo>
                  <a:cubicBezTo>
                    <a:pt x="23" y="1"/>
                    <a:pt x="27" y="0"/>
                    <a:pt x="31" y="0"/>
                  </a:cubicBezTo>
                  <a:cubicBezTo>
                    <a:pt x="35" y="0"/>
                    <a:pt x="39" y="1"/>
                    <a:pt x="43" y="2"/>
                  </a:cubicBezTo>
                  <a:cubicBezTo>
                    <a:pt x="46" y="4"/>
                    <a:pt x="49" y="6"/>
                    <a:pt x="52" y="8"/>
                  </a:cubicBezTo>
                  <a:cubicBezTo>
                    <a:pt x="54" y="11"/>
                    <a:pt x="56" y="14"/>
                    <a:pt x="58" y="18"/>
                  </a:cubicBezTo>
                  <a:cubicBezTo>
                    <a:pt x="59" y="22"/>
                    <a:pt x="60" y="26"/>
                    <a:pt x="60" y="3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noEditPoints="1"/>
            </p:cNvSpPr>
            <p:nvPr userDrawn="1"/>
          </p:nvSpPr>
          <p:spPr bwMode="auto">
            <a:xfrm>
              <a:off x="8102601" y="-627063"/>
              <a:ext cx="203200" cy="236538"/>
            </a:xfrm>
            <a:custGeom>
              <a:avLst/>
              <a:gdLst>
                <a:gd name="T0" fmla="*/ 39 w 54"/>
                <a:gd name="T1" fmla="*/ 33 h 63"/>
                <a:gd name="T2" fmla="*/ 30 w 54"/>
                <a:gd name="T3" fmla="*/ 33 h 63"/>
                <a:gd name="T4" fmla="*/ 21 w 54"/>
                <a:gd name="T5" fmla="*/ 35 h 63"/>
                <a:gd name="T6" fmla="*/ 15 w 54"/>
                <a:gd name="T7" fmla="*/ 38 h 63"/>
                <a:gd name="T8" fmla="*/ 12 w 54"/>
                <a:gd name="T9" fmla="*/ 44 h 63"/>
                <a:gd name="T10" fmla="*/ 14 w 54"/>
                <a:gd name="T11" fmla="*/ 48 h 63"/>
                <a:gd name="T12" fmla="*/ 16 w 54"/>
                <a:gd name="T13" fmla="*/ 51 h 63"/>
                <a:gd name="T14" fmla="*/ 20 w 54"/>
                <a:gd name="T15" fmla="*/ 53 h 63"/>
                <a:gd name="T16" fmla="*/ 25 w 54"/>
                <a:gd name="T17" fmla="*/ 53 h 63"/>
                <a:gd name="T18" fmla="*/ 37 w 54"/>
                <a:gd name="T19" fmla="*/ 48 h 63"/>
                <a:gd name="T20" fmla="*/ 42 w 54"/>
                <a:gd name="T21" fmla="*/ 36 h 63"/>
                <a:gd name="T22" fmla="*/ 42 w 54"/>
                <a:gd name="T23" fmla="*/ 33 h 63"/>
                <a:gd name="T24" fmla="*/ 39 w 54"/>
                <a:gd name="T25" fmla="*/ 33 h 63"/>
                <a:gd name="T26" fmla="*/ 42 w 54"/>
                <a:gd name="T27" fmla="*/ 23 h 63"/>
                <a:gd name="T28" fmla="*/ 38 w 54"/>
                <a:gd name="T29" fmla="*/ 13 h 63"/>
                <a:gd name="T30" fmla="*/ 27 w 54"/>
                <a:gd name="T31" fmla="*/ 10 h 63"/>
                <a:gd name="T32" fmla="*/ 18 w 54"/>
                <a:gd name="T33" fmla="*/ 11 h 63"/>
                <a:gd name="T34" fmla="*/ 10 w 54"/>
                <a:gd name="T35" fmla="*/ 16 h 63"/>
                <a:gd name="T36" fmla="*/ 4 w 54"/>
                <a:gd name="T37" fmla="*/ 9 h 63"/>
                <a:gd name="T38" fmla="*/ 15 w 54"/>
                <a:gd name="T39" fmla="*/ 2 h 63"/>
                <a:gd name="T40" fmla="*/ 28 w 54"/>
                <a:gd name="T41" fmla="*/ 0 h 63"/>
                <a:gd name="T42" fmla="*/ 39 w 54"/>
                <a:gd name="T43" fmla="*/ 2 h 63"/>
                <a:gd name="T44" fmla="*/ 47 w 54"/>
                <a:gd name="T45" fmla="*/ 7 h 63"/>
                <a:gd name="T46" fmla="*/ 52 w 54"/>
                <a:gd name="T47" fmla="*/ 14 h 63"/>
                <a:gd name="T48" fmla="*/ 53 w 54"/>
                <a:gd name="T49" fmla="*/ 23 h 63"/>
                <a:gd name="T50" fmla="*/ 53 w 54"/>
                <a:gd name="T51" fmla="*/ 49 h 63"/>
                <a:gd name="T52" fmla="*/ 53 w 54"/>
                <a:gd name="T53" fmla="*/ 56 h 63"/>
                <a:gd name="T54" fmla="*/ 54 w 54"/>
                <a:gd name="T55" fmla="*/ 61 h 63"/>
                <a:gd name="T56" fmla="*/ 43 w 54"/>
                <a:gd name="T57" fmla="*/ 61 h 63"/>
                <a:gd name="T58" fmla="*/ 42 w 54"/>
                <a:gd name="T59" fmla="*/ 53 h 63"/>
                <a:gd name="T60" fmla="*/ 42 w 54"/>
                <a:gd name="T61" fmla="*/ 53 h 63"/>
                <a:gd name="T62" fmla="*/ 34 w 54"/>
                <a:gd name="T63" fmla="*/ 60 h 63"/>
                <a:gd name="T64" fmla="*/ 22 w 54"/>
                <a:gd name="T65" fmla="*/ 63 h 63"/>
                <a:gd name="T66" fmla="*/ 15 w 54"/>
                <a:gd name="T67" fmla="*/ 62 h 63"/>
                <a:gd name="T68" fmla="*/ 8 w 54"/>
                <a:gd name="T69" fmla="*/ 59 h 63"/>
                <a:gd name="T70" fmla="*/ 3 w 54"/>
                <a:gd name="T71" fmla="*/ 53 h 63"/>
                <a:gd name="T72" fmla="*/ 0 w 54"/>
                <a:gd name="T73" fmla="*/ 44 h 63"/>
                <a:gd name="T74" fmla="*/ 4 w 54"/>
                <a:gd name="T75" fmla="*/ 34 h 63"/>
                <a:gd name="T76" fmla="*/ 14 w 54"/>
                <a:gd name="T77" fmla="*/ 28 h 63"/>
                <a:gd name="T78" fmla="*/ 27 w 54"/>
                <a:gd name="T79" fmla="*/ 25 h 63"/>
                <a:gd name="T80" fmla="*/ 42 w 54"/>
                <a:gd name="T81" fmla="*/ 24 h 63"/>
                <a:gd name="T82" fmla="*/ 42 w 54"/>
                <a:gd name="T83"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63">
                  <a:moveTo>
                    <a:pt x="39" y="33"/>
                  </a:moveTo>
                  <a:cubicBezTo>
                    <a:pt x="36" y="33"/>
                    <a:pt x="33" y="33"/>
                    <a:pt x="30" y="33"/>
                  </a:cubicBezTo>
                  <a:cubicBezTo>
                    <a:pt x="27" y="33"/>
                    <a:pt x="24" y="34"/>
                    <a:pt x="21" y="35"/>
                  </a:cubicBezTo>
                  <a:cubicBezTo>
                    <a:pt x="19" y="35"/>
                    <a:pt x="17" y="37"/>
                    <a:pt x="15" y="38"/>
                  </a:cubicBezTo>
                  <a:cubicBezTo>
                    <a:pt x="13" y="40"/>
                    <a:pt x="12" y="42"/>
                    <a:pt x="12" y="44"/>
                  </a:cubicBezTo>
                  <a:cubicBezTo>
                    <a:pt x="12" y="46"/>
                    <a:pt x="13" y="47"/>
                    <a:pt x="14" y="48"/>
                  </a:cubicBezTo>
                  <a:cubicBezTo>
                    <a:pt x="14" y="50"/>
                    <a:pt x="15" y="51"/>
                    <a:pt x="16" y="51"/>
                  </a:cubicBezTo>
                  <a:cubicBezTo>
                    <a:pt x="18" y="52"/>
                    <a:pt x="19" y="53"/>
                    <a:pt x="20" y="53"/>
                  </a:cubicBezTo>
                  <a:cubicBezTo>
                    <a:pt x="22" y="53"/>
                    <a:pt x="23" y="53"/>
                    <a:pt x="25" y="53"/>
                  </a:cubicBezTo>
                  <a:cubicBezTo>
                    <a:pt x="30" y="53"/>
                    <a:pt x="34" y="52"/>
                    <a:pt x="37" y="48"/>
                  </a:cubicBezTo>
                  <a:cubicBezTo>
                    <a:pt x="40" y="45"/>
                    <a:pt x="42" y="41"/>
                    <a:pt x="42" y="36"/>
                  </a:cubicBezTo>
                  <a:cubicBezTo>
                    <a:pt x="42" y="33"/>
                    <a:pt x="42" y="33"/>
                    <a:pt x="42" y="33"/>
                  </a:cubicBezTo>
                  <a:cubicBezTo>
                    <a:pt x="39" y="33"/>
                    <a:pt x="39" y="33"/>
                    <a:pt x="39" y="33"/>
                  </a:cubicBezTo>
                  <a:close/>
                  <a:moveTo>
                    <a:pt x="42" y="23"/>
                  </a:moveTo>
                  <a:cubicBezTo>
                    <a:pt x="42" y="18"/>
                    <a:pt x="41" y="15"/>
                    <a:pt x="38" y="13"/>
                  </a:cubicBezTo>
                  <a:cubicBezTo>
                    <a:pt x="35" y="11"/>
                    <a:pt x="32" y="10"/>
                    <a:pt x="27" y="10"/>
                  </a:cubicBezTo>
                  <a:cubicBezTo>
                    <a:pt x="24" y="10"/>
                    <a:pt x="21" y="10"/>
                    <a:pt x="18" y="11"/>
                  </a:cubicBezTo>
                  <a:cubicBezTo>
                    <a:pt x="15" y="13"/>
                    <a:pt x="12" y="14"/>
                    <a:pt x="10" y="16"/>
                  </a:cubicBezTo>
                  <a:cubicBezTo>
                    <a:pt x="4" y="9"/>
                    <a:pt x="4" y="9"/>
                    <a:pt x="4" y="9"/>
                  </a:cubicBezTo>
                  <a:cubicBezTo>
                    <a:pt x="7" y="6"/>
                    <a:pt x="10" y="4"/>
                    <a:pt x="15" y="2"/>
                  </a:cubicBezTo>
                  <a:cubicBezTo>
                    <a:pt x="19" y="1"/>
                    <a:pt x="23" y="0"/>
                    <a:pt x="28" y="0"/>
                  </a:cubicBezTo>
                  <a:cubicBezTo>
                    <a:pt x="33" y="0"/>
                    <a:pt x="36" y="1"/>
                    <a:pt x="39" y="2"/>
                  </a:cubicBezTo>
                  <a:cubicBezTo>
                    <a:pt x="43" y="3"/>
                    <a:pt x="45" y="5"/>
                    <a:pt x="47" y="7"/>
                  </a:cubicBezTo>
                  <a:cubicBezTo>
                    <a:pt x="49" y="9"/>
                    <a:pt x="51" y="11"/>
                    <a:pt x="52" y="14"/>
                  </a:cubicBezTo>
                  <a:cubicBezTo>
                    <a:pt x="53" y="17"/>
                    <a:pt x="53" y="20"/>
                    <a:pt x="53" y="23"/>
                  </a:cubicBezTo>
                  <a:cubicBezTo>
                    <a:pt x="53" y="49"/>
                    <a:pt x="53" y="49"/>
                    <a:pt x="53" y="49"/>
                  </a:cubicBezTo>
                  <a:cubicBezTo>
                    <a:pt x="53" y="51"/>
                    <a:pt x="53" y="53"/>
                    <a:pt x="53" y="56"/>
                  </a:cubicBezTo>
                  <a:cubicBezTo>
                    <a:pt x="53" y="58"/>
                    <a:pt x="54" y="60"/>
                    <a:pt x="54" y="61"/>
                  </a:cubicBezTo>
                  <a:cubicBezTo>
                    <a:pt x="43" y="61"/>
                    <a:pt x="43" y="61"/>
                    <a:pt x="43" y="61"/>
                  </a:cubicBezTo>
                  <a:cubicBezTo>
                    <a:pt x="43" y="58"/>
                    <a:pt x="42" y="55"/>
                    <a:pt x="42" y="53"/>
                  </a:cubicBezTo>
                  <a:cubicBezTo>
                    <a:pt x="42" y="53"/>
                    <a:pt x="42" y="53"/>
                    <a:pt x="42" y="53"/>
                  </a:cubicBezTo>
                  <a:cubicBezTo>
                    <a:pt x="40" y="56"/>
                    <a:pt x="37" y="58"/>
                    <a:pt x="34" y="60"/>
                  </a:cubicBezTo>
                  <a:cubicBezTo>
                    <a:pt x="30" y="62"/>
                    <a:pt x="27" y="63"/>
                    <a:pt x="22" y="63"/>
                  </a:cubicBezTo>
                  <a:cubicBezTo>
                    <a:pt x="20" y="63"/>
                    <a:pt x="17" y="62"/>
                    <a:pt x="15" y="62"/>
                  </a:cubicBezTo>
                  <a:cubicBezTo>
                    <a:pt x="12" y="61"/>
                    <a:pt x="10" y="60"/>
                    <a:pt x="8" y="59"/>
                  </a:cubicBezTo>
                  <a:cubicBezTo>
                    <a:pt x="6" y="57"/>
                    <a:pt x="4" y="55"/>
                    <a:pt x="3" y="53"/>
                  </a:cubicBezTo>
                  <a:cubicBezTo>
                    <a:pt x="1" y="51"/>
                    <a:pt x="0" y="48"/>
                    <a:pt x="0" y="44"/>
                  </a:cubicBezTo>
                  <a:cubicBezTo>
                    <a:pt x="0" y="40"/>
                    <a:pt x="2" y="36"/>
                    <a:pt x="4" y="34"/>
                  </a:cubicBezTo>
                  <a:cubicBezTo>
                    <a:pt x="7" y="31"/>
                    <a:pt x="10" y="29"/>
                    <a:pt x="14" y="28"/>
                  </a:cubicBezTo>
                  <a:cubicBezTo>
                    <a:pt x="18" y="26"/>
                    <a:pt x="22" y="25"/>
                    <a:pt x="27" y="25"/>
                  </a:cubicBezTo>
                  <a:cubicBezTo>
                    <a:pt x="32" y="24"/>
                    <a:pt x="37" y="24"/>
                    <a:pt x="42" y="24"/>
                  </a:cubicBezTo>
                  <a:cubicBezTo>
                    <a:pt x="42" y="23"/>
                    <a:pt x="42" y="23"/>
                    <a:pt x="42" y="23"/>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userDrawn="1"/>
          </p:nvSpPr>
          <p:spPr bwMode="auto">
            <a:xfrm>
              <a:off x="8374063" y="-755650"/>
              <a:ext cx="44450" cy="357188"/>
            </a:xfrm>
            <a:custGeom>
              <a:avLst/>
              <a:gdLst>
                <a:gd name="T0" fmla="*/ 28 w 28"/>
                <a:gd name="T1" fmla="*/ 225 h 225"/>
                <a:gd name="T2" fmla="*/ 0 w 28"/>
                <a:gd name="T3" fmla="*/ 225 h 225"/>
                <a:gd name="T4" fmla="*/ 0 w 28"/>
                <a:gd name="T5" fmla="*/ 0 h 225"/>
                <a:gd name="T6" fmla="*/ 28 w 28"/>
                <a:gd name="T7" fmla="*/ 0 h 225"/>
                <a:gd name="T8" fmla="*/ 28 w 28"/>
                <a:gd name="T9" fmla="*/ 225 h 225"/>
                <a:gd name="T10" fmla="*/ 28 w 28"/>
                <a:gd name="T11" fmla="*/ 225 h 225"/>
              </a:gdLst>
              <a:ahLst/>
              <a:cxnLst>
                <a:cxn ang="0">
                  <a:pos x="T0" y="T1"/>
                </a:cxn>
                <a:cxn ang="0">
                  <a:pos x="T2" y="T3"/>
                </a:cxn>
                <a:cxn ang="0">
                  <a:pos x="T4" y="T5"/>
                </a:cxn>
                <a:cxn ang="0">
                  <a:pos x="T6" y="T7"/>
                </a:cxn>
                <a:cxn ang="0">
                  <a:pos x="T8" y="T9"/>
                </a:cxn>
                <a:cxn ang="0">
                  <a:pos x="T10" y="T11"/>
                </a:cxn>
              </a:cxnLst>
              <a:rect l="0" t="0" r="r" b="b"/>
              <a:pathLst>
                <a:path w="28" h="225">
                  <a:moveTo>
                    <a:pt x="28" y="225"/>
                  </a:moveTo>
                  <a:lnTo>
                    <a:pt x="0" y="225"/>
                  </a:lnTo>
                  <a:lnTo>
                    <a:pt x="0" y="0"/>
                  </a:lnTo>
                  <a:lnTo>
                    <a:pt x="28" y="0"/>
                  </a:lnTo>
                  <a:lnTo>
                    <a:pt x="28" y="225"/>
                  </a:lnTo>
                  <a:lnTo>
                    <a:pt x="28" y="225"/>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userDrawn="1"/>
          </p:nvSpPr>
          <p:spPr bwMode="auto">
            <a:xfrm>
              <a:off x="8459788" y="-684213"/>
              <a:ext cx="142875" cy="290513"/>
            </a:xfrm>
            <a:custGeom>
              <a:avLst/>
              <a:gdLst>
                <a:gd name="T0" fmla="*/ 38 w 38"/>
                <a:gd name="T1" fmla="*/ 26 h 77"/>
                <a:gd name="T2" fmla="*/ 23 w 38"/>
                <a:gd name="T3" fmla="*/ 26 h 77"/>
                <a:gd name="T4" fmla="*/ 23 w 38"/>
                <a:gd name="T5" fmla="*/ 57 h 77"/>
                <a:gd name="T6" fmla="*/ 25 w 38"/>
                <a:gd name="T7" fmla="*/ 65 h 77"/>
                <a:gd name="T8" fmla="*/ 31 w 38"/>
                <a:gd name="T9" fmla="*/ 67 h 77"/>
                <a:gd name="T10" fmla="*/ 35 w 38"/>
                <a:gd name="T11" fmla="*/ 67 h 77"/>
                <a:gd name="T12" fmla="*/ 38 w 38"/>
                <a:gd name="T13" fmla="*/ 66 h 77"/>
                <a:gd name="T14" fmla="*/ 38 w 38"/>
                <a:gd name="T15" fmla="*/ 75 h 77"/>
                <a:gd name="T16" fmla="*/ 34 w 38"/>
                <a:gd name="T17" fmla="*/ 77 h 77"/>
                <a:gd name="T18" fmla="*/ 28 w 38"/>
                <a:gd name="T19" fmla="*/ 77 h 77"/>
                <a:gd name="T20" fmla="*/ 15 w 38"/>
                <a:gd name="T21" fmla="*/ 72 h 77"/>
                <a:gd name="T22" fmla="*/ 11 w 38"/>
                <a:gd name="T23" fmla="*/ 59 h 77"/>
                <a:gd name="T24" fmla="*/ 11 w 38"/>
                <a:gd name="T25" fmla="*/ 26 h 77"/>
                <a:gd name="T26" fmla="*/ 0 w 38"/>
                <a:gd name="T27" fmla="*/ 26 h 77"/>
                <a:gd name="T28" fmla="*/ 0 w 38"/>
                <a:gd name="T29" fmla="*/ 17 h 77"/>
                <a:gd name="T30" fmla="*/ 11 w 38"/>
                <a:gd name="T31" fmla="*/ 17 h 77"/>
                <a:gd name="T32" fmla="*/ 11 w 38"/>
                <a:gd name="T33" fmla="*/ 0 h 77"/>
                <a:gd name="T34" fmla="*/ 23 w 38"/>
                <a:gd name="T35" fmla="*/ 0 h 77"/>
                <a:gd name="T36" fmla="*/ 23 w 38"/>
                <a:gd name="T37" fmla="*/ 17 h 77"/>
                <a:gd name="T38" fmla="*/ 38 w 38"/>
                <a:gd name="T39" fmla="*/ 17 h 77"/>
                <a:gd name="T40" fmla="*/ 38 w 38"/>
                <a:gd name="T41"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77">
                  <a:moveTo>
                    <a:pt x="38" y="26"/>
                  </a:moveTo>
                  <a:cubicBezTo>
                    <a:pt x="23" y="26"/>
                    <a:pt x="23" y="26"/>
                    <a:pt x="23" y="26"/>
                  </a:cubicBezTo>
                  <a:cubicBezTo>
                    <a:pt x="23" y="57"/>
                    <a:pt x="23" y="57"/>
                    <a:pt x="23" y="57"/>
                  </a:cubicBezTo>
                  <a:cubicBezTo>
                    <a:pt x="23" y="61"/>
                    <a:pt x="23" y="63"/>
                    <a:pt x="25" y="65"/>
                  </a:cubicBezTo>
                  <a:cubicBezTo>
                    <a:pt x="26" y="66"/>
                    <a:pt x="28" y="67"/>
                    <a:pt x="31" y="67"/>
                  </a:cubicBezTo>
                  <a:cubicBezTo>
                    <a:pt x="32" y="67"/>
                    <a:pt x="33" y="67"/>
                    <a:pt x="35" y="67"/>
                  </a:cubicBezTo>
                  <a:cubicBezTo>
                    <a:pt x="36" y="67"/>
                    <a:pt x="37" y="66"/>
                    <a:pt x="38" y="66"/>
                  </a:cubicBezTo>
                  <a:cubicBezTo>
                    <a:pt x="38" y="75"/>
                    <a:pt x="38" y="75"/>
                    <a:pt x="38" y="75"/>
                  </a:cubicBezTo>
                  <a:cubicBezTo>
                    <a:pt x="37" y="76"/>
                    <a:pt x="35" y="76"/>
                    <a:pt x="34" y="77"/>
                  </a:cubicBezTo>
                  <a:cubicBezTo>
                    <a:pt x="32" y="77"/>
                    <a:pt x="30" y="77"/>
                    <a:pt x="28" y="77"/>
                  </a:cubicBezTo>
                  <a:cubicBezTo>
                    <a:pt x="23" y="77"/>
                    <a:pt x="18" y="76"/>
                    <a:pt x="15" y="72"/>
                  </a:cubicBezTo>
                  <a:cubicBezTo>
                    <a:pt x="12" y="69"/>
                    <a:pt x="11" y="65"/>
                    <a:pt x="11" y="59"/>
                  </a:cubicBezTo>
                  <a:cubicBezTo>
                    <a:pt x="11" y="26"/>
                    <a:pt x="11" y="26"/>
                    <a:pt x="11" y="26"/>
                  </a:cubicBezTo>
                  <a:cubicBezTo>
                    <a:pt x="0" y="26"/>
                    <a:pt x="0" y="26"/>
                    <a:pt x="0" y="26"/>
                  </a:cubicBezTo>
                  <a:cubicBezTo>
                    <a:pt x="0" y="17"/>
                    <a:pt x="0" y="17"/>
                    <a:pt x="0" y="17"/>
                  </a:cubicBezTo>
                  <a:cubicBezTo>
                    <a:pt x="11" y="17"/>
                    <a:pt x="11" y="17"/>
                    <a:pt x="11" y="17"/>
                  </a:cubicBezTo>
                  <a:cubicBezTo>
                    <a:pt x="11" y="0"/>
                    <a:pt x="11" y="0"/>
                    <a:pt x="11" y="0"/>
                  </a:cubicBezTo>
                  <a:cubicBezTo>
                    <a:pt x="23" y="0"/>
                    <a:pt x="23" y="0"/>
                    <a:pt x="23" y="0"/>
                  </a:cubicBezTo>
                  <a:cubicBezTo>
                    <a:pt x="23" y="17"/>
                    <a:pt x="23" y="17"/>
                    <a:pt x="23" y="17"/>
                  </a:cubicBezTo>
                  <a:cubicBezTo>
                    <a:pt x="38" y="17"/>
                    <a:pt x="38" y="17"/>
                    <a:pt x="38" y="17"/>
                  </a:cubicBezTo>
                  <a:cubicBezTo>
                    <a:pt x="38" y="26"/>
                    <a:pt x="38" y="26"/>
                    <a:pt x="38" y="26"/>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userDrawn="1"/>
          </p:nvSpPr>
          <p:spPr bwMode="auto">
            <a:xfrm>
              <a:off x="8658226" y="-755650"/>
              <a:ext cx="200025" cy="357188"/>
            </a:xfrm>
            <a:custGeom>
              <a:avLst/>
              <a:gdLst>
                <a:gd name="T0" fmla="*/ 12 w 53"/>
                <a:gd name="T1" fmla="*/ 45 h 95"/>
                <a:gd name="T2" fmla="*/ 19 w 53"/>
                <a:gd name="T3" fmla="*/ 37 h 95"/>
                <a:gd name="T4" fmla="*/ 31 w 53"/>
                <a:gd name="T5" fmla="*/ 34 h 95"/>
                <a:gd name="T6" fmla="*/ 41 w 53"/>
                <a:gd name="T7" fmla="*/ 36 h 95"/>
                <a:gd name="T8" fmla="*/ 48 w 53"/>
                <a:gd name="T9" fmla="*/ 41 h 95"/>
                <a:gd name="T10" fmla="*/ 52 w 53"/>
                <a:gd name="T11" fmla="*/ 49 h 95"/>
                <a:gd name="T12" fmla="*/ 53 w 53"/>
                <a:gd name="T13" fmla="*/ 58 h 95"/>
                <a:gd name="T14" fmla="*/ 53 w 53"/>
                <a:gd name="T15" fmla="*/ 95 h 95"/>
                <a:gd name="T16" fmla="*/ 41 w 53"/>
                <a:gd name="T17" fmla="*/ 95 h 95"/>
                <a:gd name="T18" fmla="*/ 41 w 53"/>
                <a:gd name="T19" fmla="*/ 62 h 95"/>
                <a:gd name="T20" fmla="*/ 41 w 53"/>
                <a:gd name="T21" fmla="*/ 55 h 95"/>
                <a:gd name="T22" fmla="*/ 39 w 53"/>
                <a:gd name="T23" fmla="*/ 49 h 95"/>
                <a:gd name="T24" fmla="*/ 34 w 53"/>
                <a:gd name="T25" fmla="*/ 45 h 95"/>
                <a:gd name="T26" fmla="*/ 28 w 53"/>
                <a:gd name="T27" fmla="*/ 44 h 95"/>
                <a:gd name="T28" fmla="*/ 16 w 53"/>
                <a:gd name="T29" fmla="*/ 49 h 95"/>
                <a:gd name="T30" fmla="*/ 12 w 53"/>
                <a:gd name="T31" fmla="*/ 64 h 95"/>
                <a:gd name="T32" fmla="*/ 12 w 53"/>
                <a:gd name="T33" fmla="*/ 95 h 95"/>
                <a:gd name="T34" fmla="*/ 0 w 53"/>
                <a:gd name="T35" fmla="*/ 95 h 95"/>
                <a:gd name="T36" fmla="*/ 0 w 53"/>
                <a:gd name="T37" fmla="*/ 0 h 95"/>
                <a:gd name="T38" fmla="*/ 12 w 53"/>
                <a:gd name="T39" fmla="*/ 0 h 95"/>
                <a:gd name="T40" fmla="*/ 12 w 53"/>
                <a:gd name="T41" fmla="*/ 45 h 95"/>
                <a:gd name="T42" fmla="*/ 12 w 53"/>
                <a:gd name="T4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95">
                  <a:moveTo>
                    <a:pt x="12" y="45"/>
                  </a:moveTo>
                  <a:cubicBezTo>
                    <a:pt x="13" y="42"/>
                    <a:pt x="16" y="39"/>
                    <a:pt x="19" y="37"/>
                  </a:cubicBezTo>
                  <a:cubicBezTo>
                    <a:pt x="23" y="35"/>
                    <a:pt x="26" y="34"/>
                    <a:pt x="31" y="34"/>
                  </a:cubicBezTo>
                  <a:cubicBezTo>
                    <a:pt x="35" y="34"/>
                    <a:pt x="38" y="35"/>
                    <a:pt x="41" y="36"/>
                  </a:cubicBezTo>
                  <a:cubicBezTo>
                    <a:pt x="43" y="37"/>
                    <a:pt x="46" y="39"/>
                    <a:pt x="48" y="41"/>
                  </a:cubicBezTo>
                  <a:cubicBezTo>
                    <a:pt x="49" y="43"/>
                    <a:pt x="51" y="46"/>
                    <a:pt x="52" y="49"/>
                  </a:cubicBezTo>
                  <a:cubicBezTo>
                    <a:pt x="53" y="52"/>
                    <a:pt x="53" y="55"/>
                    <a:pt x="53" y="58"/>
                  </a:cubicBezTo>
                  <a:cubicBezTo>
                    <a:pt x="53" y="95"/>
                    <a:pt x="53" y="95"/>
                    <a:pt x="53" y="95"/>
                  </a:cubicBezTo>
                  <a:cubicBezTo>
                    <a:pt x="41" y="95"/>
                    <a:pt x="41" y="95"/>
                    <a:pt x="41" y="95"/>
                  </a:cubicBezTo>
                  <a:cubicBezTo>
                    <a:pt x="41" y="62"/>
                    <a:pt x="41" y="62"/>
                    <a:pt x="41" y="62"/>
                  </a:cubicBezTo>
                  <a:cubicBezTo>
                    <a:pt x="41" y="60"/>
                    <a:pt x="41" y="57"/>
                    <a:pt x="41" y="55"/>
                  </a:cubicBezTo>
                  <a:cubicBezTo>
                    <a:pt x="40" y="53"/>
                    <a:pt x="40" y="51"/>
                    <a:pt x="39" y="49"/>
                  </a:cubicBezTo>
                  <a:cubicBezTo>
                    <a:pt x="38" y="48"/>
                    <a:pt x="36" y="46"/>
                    <a:pt x="34" y="45"/>
                  </a:cubicBezTo>
                  <a:cubicBezTo>
                    <a:pt x="33" y="44"/>
                    <a:pt x="31" y="44"/>
                    <a:pt x="28" y="44"/>
                  </a:cubicBezTo>
                  <a:cubicBezTo>
                    <a:pt x="23" y="44"/>
                    <a:pt x="19" y="46"/>
                    <a:pt x="16" y="49"/>
                  </a:cubicBezTo>
                  <a:cubicBezTo>
                    <a:pt x="13" y="53"/>
                    <a:pt x="12" y="58"/>
                    <a:pt x="12" y="64"/>
                  </a:cubicBezTo>
                  <a:cubicBezTo>
                    <a:pt x="12" y="95"/>
                    <a:pt x="12" y="95"/>
                    <a:pt x="12" y="95"/>
                  </a:cubicBezTo>
                  <a:cubicBezTo>
                    <a:pt x="0" y="95"/>
                    <a:pt x="0" y="95"/>
                    <a:pt x="0" y="95"/>
                  </a:cubicBezTo>
                  <a:cubicBezTo>
                    <a:pt x="0" y="0"/>
                    <a:pt x="0" y="0"/>
                    <a:pt x="0" y="0"/>
                  </a:cubicBezTo>
                  <a:cubicBezTo>
                    <a:pt x="12" y="0"/>
                    <a:pt x="12" y="0"/>
                    <a:pt x="12" y="0"/>
                  </a:cubicBezTo>
                  <a:cubicBezTo>
                    <a:pt x="12" y="45"/>
                    <a:pt x="12" y="45"/>
                    <a:pt x="12" y="45"/>
                  </a:cubicBezTo>
                  <a:cubicBezTo>
                    <a:pt x="12" y="45"/>
                    <a:pt x="12" y="45"/>
                    <a:pt x="12" y="45"/>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noEditPoints="1"/>
            </p:cNvSpPr>
            <p:nvPr userDrawn="1"/>
          </p:nvSpPr>
          <p:spPr bwMode="auto">
            <a:xfrm>
              <a:off x="9004301" y="-741363"/>
              <a:ext cx="311150" cy="350838"/>
            </a:xfrm>
            <a:custGeom>
              <a:avLst/>
              <a:gdLst>
                <a:gd name="T0" fmla="*/ 45 w 83"/>
                <a:gd name="T1" fmla="*/ 21 h 93"/>
                <a:gd name="T2" fmla="*/ 42 w 83"/>
                <a:gd name="T3" fmla="*/ 13 h 93"/>
                <a:gd name="T4" fmla="*/ 33 w 83"/>
                <a:gd name="T5" fmla="*/ 10 h 93"/>
                <a:gd name="T6" fmla="*/ 25 w 83"/>
                <a:gd name="T7" fmla="*/ 13 h 93"/>
                <a:gd name="T8" fmla="*/ 21 w 83"/>
                <a:gd name="T9" fmla="*/ 22 h 93"/>
                <a:gd name="T10" fmla="*/ 22 w 83"/>
                <a:gd name="T11" fmla="*/ 26 h 93"/>
                <a:gd name="T12" fmla="*/ 24 w 83"/>
                <a:gd name="T13" fmla="*/ 30 h 93"/>
                <a:gd name="T14" fmla="*/ 27 w 83"/>
                <a:gd name="T15" fmla="*/ 34 h 93"/>
                <a:gd name="T16" fmla="*/ 30 w 83"/>
                <a:gd name="T17" fmla="*/ 37 h 93"/>
                <a:gd name="T18" fmla="*/ 36 w 83"/>
                <a:gd name="T19" fmla="*/ 34 h 93"/>
                <a:gd name="T20" fmla="*/ 40 w 83"/>
                <a:gd name="T21" fmla="*/ 31 h 93"/>
                <a:gd name="T22" fmla="*/ 43 w 83"/>
                <a:gd name="T23" fmla="*/ 26 h 93"/>
                <a:gd name="T24" fmla="*/ 45 w 83"/>
                <a:gd name="T25" fmla="*/ 21 h 93"/>
                <a:gd name="T26" fmla="*/ 26 w 83"/>
                <a:gd name="T27" fmla="*/ 50 h 93"/>
                <a:gd name="T28" fmla="*/ 16 w 83"/>
                <a:gd name="T29" fmla="*/ 56 h 93"/>
                <a:gd name="T30" fmla="*/ 12 w 83"/>
                <a:gd name="T31" fmla="*/ 67 h 93"/>
                <a:gd name="T32" fmla="*/ 14 w 83"/>
                <a:gd name="T33" fmla="*/ 74 h 93"/>
                <a:gd name="T34" fmla="*/ 17 w 83"/>
                <a:gd name="T35" fmla="*/ 79 h 93"/>
                <a:gd name="T36" fmla="*/ 23 w 83"/>
                <a:gd name="T37" fmla="*/ 82 h 93"/>
                <a:gd name="T38" fmla="*/ 29 w 83"/>
                <a:gd name="T39" fmla="*/ 83 h 93"/>
                <a:gd name="T40" fmla="*/ 40 w 83"/>
                <a:gd name="T41" fmla="*/ 80 h 93"/>
                <a:gd name="T42" fmla="*/ 48 w 83"/>
                <a:gd name="T43" fmla="*/ 72 h 93"/>
                <a:gd name="T44" fmla="*/ 26 w 83"/>
                <a:gd name="T45" fmla="*/ 50 h 93"/>
                <a:gd name="T46" fmla="*/ 63 w 83"/>
                <a:gd name="T47" fmla="*/ 70 h 93"/>
                <a:gd name="T48" fmla="*/ 83 w 83"/>
                <a:gd name="T49" fmla="*/ 91 h 93"/>
                <a:gd name="T50" fmla="*/ 67 w 83"/>
                <a:gd name="T51" fmla="*/ 91 h 93"/>
                <a:gd name="T52" fmla="*/ 55 w 83"/>
                <a:gd name="T53" fmla="*/ 79 h 93"/>
                <a:gd name="T54" fmla="*/ 44 w 83"/>
                <a:gd name="T55" fmla="*/ 89 h 93"/>
                <a:gd name="T56" fmla="*/ 29 w 83"/>
                <a:gd name="T57" fmla="*/ 93 h 93"/>
                <a:gd name="T58" fmla="*/ 17 w 83"/>
                <a:gd name="T59" fmla="*/ 91 h 93"/>
                <a:gd name="T60" fmla="*/ 8 w 83"/>
                <a:gd name="T61" fmla="*/ 86 h 93"/>
                <a:gd name="T62" fmla="*/ 2 w 83"/>
                <a:gd name="T63" fmla="*/ 78 h 93"/>
                <a:gd name="T64" fmla="*/ 0 w 83"/>
                <a:gd name="T65" fmla="*/ 68 h 93"/>
                <a:gd name="T66" fmla="*/ 1 w 83"/>
                <a:gd name="T67" fmla="*/ 59 h 93"/>
                <a:gd name="T68" fmla="*/ 6 w 83"/>
                <a:gd name="T69" fmla="*/ 51 h 93"/>
                <a:gd name="T70" fmla="*/ 12 w 83"/>
                <a:gd name="T71" fmla="*/ 46 h 93"/>
                <a:gd name="T72" fmla="*/ 20 w 83"/>
                <a:gd name="T73" fmla="*/ 42 h 93"/>
                <a:gd name="T74" fmla="*/ 12 w 83"/>
                <a:gd name="T75" fmla="*/ 32 h 93"/>
                <a:gd name="T76" fmla="*/ 9 w 83"/>
                <a:gd name="T77" fmla="*/ 21 h 93"/>
                <a:gd name="T78" fmla="*/ 11 w 83"/>
                <a:gd name="T79" fmla="*/ 12 h 93"/>
                <a:gd name="T80" fmla="*/ 17 w 83"/>
                <a:gd name="T81" fmla="*/ 5 h 93"/>
                <a:gd name="T82" fmla="*/ 24 w 83"/>
                <a:gd name="T83" fmla="*/ 1 h 93"/>
                <a:gd name="T84" fmla="*/ 33 w 83"/>
                <a:gd name="T85" fmla="*/ 0 h 93"/>
                <a:gd name="T86" fmla="*/ 42 w 83"/>
                <a:gd name="T87" fmla="*/ 1 h 93"/>
                <a:gd name="T88" fmla="*/ 49 w 83"/>
                <a:gd name="T89" fmla="*/ 5 h 93"/>
                <a:gd name="T90" fmla="*/ 54 w 83"/>
                <a:gd name="T91" fmla="*/ 12 h 93"/>
                <a:gd name="T92" fmla="*/ 56 w 83"/>
                <a:gd name="T93" fmla="*/ 21 h 93"/>
                <a:gd name="T94" fmla="*/ 55 w 83"/>
                <a:gd name="T95" fmla="*/ 29 h 93"/>
                <a:gd name="T96" fmla="*/ 50 w 83"/>
                <a:gd name="T97" fmla="*/ 35 h 93"/>
                <a:gd name="T98" fmla="*/ 44 w 83"/>
                <a:gd name="T99" fmla="*/ 40 h 93"/>
                <a:gd name="T100" fmla="*/ 37 w 83"/>
                <a:gd name="T101" fmla="*/ 44 h 93"/>
                <a:gd name="T102" fmla="*/ 55 w 83"/>
                <a:gd name="T103" fmla="*/ 62 h 93"/>
                <a:gd name="T104" fmla="*/ 66 w 83"/>
                <a:gd name="T105" fmla="*/ 44 h 93"/>
                <a:gd name="T106" fmla="*/ 80 w 83"/>
                <a:gd name="T107" fmla="*/ 44 h 93"/>
                <a:gd name="T108" fmla="*/ 63 w 83"/>
                <a:gd name="T109" fmla="*/ 7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 h="93">
                  <a:moveTo>
                    <a:pt x="45" y="21"/>
                  </a:moveTo>
                  <a:cubicBezTo>
                    <a:pt x="45" y="18"/>
                    <a:pt x="44" y="15"/>
                    <a:pt x="42" y="13"/>
                  </a:cubicBezTo>
                  <a:cubicBezTo>
                    <a:pt x="39" y="11"/>
                    <a:pt x="37" y="10"/>
                    <a:pt x="33" y="10"/>
                  </a:cubicBezTo>
                  <a:cubicBezTo>
                    <a:pt x="30" y="10"/>
                    <a:pt x="27" y="11"/>
                    <a:pt x="25" y="13"/>
                  </a:cubicBezTo>
                  <a:cubicBezTo>
                    <a:pt x="23" y="15"/>
                    <a:pt x="21" y="18"/>
                    <a:pt x="21" y="22"/>
                  </a:cubicBezTo>
                  <a:cubicBezTo>
                    <a:pt x="21" y="23"/>
                    <a:pt x="22" y="25"/>
                    <a:pt x="22" y="26"/>
                  </a:cubicBezTo>
                  <a:cubicBezTo>
                    <a:pt x="23" y="27"/>
                    <a:pt x="24" y="29"/>
                    <a:pt x="24" y="30"/>
                  </a:cubicBezTo>
                  <a:cubicBezTo>
                    <a:pt x="25" y="32"/>
                    <a:pt x="26" y="33"/>
                    <a:pt x="27" y="34"/>
                  </a:cubicBezTo>
                  <a:cubicBezTo>
                    <a:pt x="28" y="35"/>
                    <a:pt x="29" y="36"/>
                    <a:pt x="30" y="37"/>
                  </a:cubicBezTo>
                  <a:cubicBezTo>
                    <a:pt x="32" y="36"/>
                    <a:pt x="34" y="35"/>
                    <a:pt x="36" y="34"/>
                  </a:cubicBezTo>
                  <a:cubicBezTo>
                    <a:pt x="37" y="33"/>
                    <a:pt x="39" y="32"/>
                    <a:pt x="40" y="31"/>
                  </a:cubicBezTo>
                  <a:cubicBezTo>
                    <a:pt x="42" y="30"/>
                    <a:pt x="43" y="28"/>
                    <a:pt x="43" y="26"/>
                  </a:cubicBezTo>
                  <a:cubicBezTo>
                    <a:pt x="44" y="25"/>
                    <a:pt x="45" y="23"/>
                    <a:pt x="45" y="21"/>
                  </a:cubicBezTo>
                  <a:close/>
                  <a:moveTo>
                    <a:pt x="26" y="50"/>
                  </a:moveTo>
                  <a:cubicBezTo>
                    <a:pt x="22" y="51"/>
                    <a:pt x="19" y="54"/>
                    <a:pt x="16" y="56"/>
                  </a:cubicBezTo>
                  <a:cubicBezTo>
                    <a:pt x="13" y="59"/>
                    <a:pt x="12" y="63"/>
                    <a:pt x="12" y="67"/>
                  </a:cubicBezTo>
                  <a:cubicBezTo>
                    <a:pt x="12" y="70"/>
                    <a:pt x="13" y="72"/>
                    <a:pt x="14" y="74"/>
                  </a:cubicBezTo>
                  <a:cubicBezTo>
                    <a:pt x="14" y="76"/>
                    <a:pt x="16" y="77"/>
                    <a:pt x="17" y="79"/>
                  </a:cubicBezTo>
                  <a:cubicBezTo>
                    <a:pt x="19" y="80"/>
                    <a:pt x="21" y="81"/>
                    <a:pt x="23" y="82"/>
                  </a:cubicBezTo>
                  <a:cubicBezTo>
                    <a:pt x="25" y="82"/>
                    <a:pt x="27" y="83"/>
                    <a:pt x="29" y="83"/>
                  </a:cubicBezTo>
                  <a:cubicBezTo>
                    <a:pt x="33" y="83"/>
                    <a:pt x="37" y="82"/>
                    <a:pt x="40" y="80"/>
                  </a:cubicBezTo>
                  <a:cubicBezTo>
                    <a:pt x="42" y="78"/>
                    <a:pt x="45" y="75"/>
                    <a:pt x="48" y="72"/>
                  </a:cubicBezTo>
                  <a:cubicBezTo>
                    <a:pt x="26" y="50"/>
                    <a:pt x="26" y="50"/>
                    <a:pt x="26" y="50"/>
                  </a:cubicBezTo>
                  <a:close/>
                  <a:moveTo>
                    <a:pt x="63" y="70"/>
                  </a:moveTo>
                  <a:cubicBezTo>
                    <a:pt x="83" y="91"/>
                    <a:pt x="83" y="91"/>
                    <a:pt x="83" y="91"/>
                  </a:cubicBezTo>
                  <a:cubicBezTo>
                    <a:pt x="67" y="91"/>
                    <a:pt x="67" y="91"/>
                    <a:pt x="67" y="91"/>
                  </a:cubicBezTo>
                  <a:cubicBezTo>
                    <a:pt x="55" y="79"/>
                    <a:pt x="55" y="79"/>
                    <a:pt x="55" y="79"/>
                  </a:cubicBezTo>
                  <a:cubicBezTo>
                    <a:pt x="52" y="84"/>
                    <a:pt x="48" y="87"/>
                    <a:pt x="44" y="89"/>
                  </a:cubicBezTo>
                  <a:cubicBezTo>
                    <a:pt x="40" y="92"/>
                    <a:pt x="35" y="93"/>
                    <a:pt x="29" y="93"/>
                  </a:cubicBezTo>
                  <a:cubicBezTo>
                    <a:pt x="25" y="93"/>
                    <a:pt x="21" y="92"/>
                    <a:pt x="17" y="91"/>
                  </a:cubicBezTo>
                  <a:cubicBezTo>
                    <a:pt x="14" y="90"/>
                    <a:pt x="11" y="88"/>
                    <a:pt x="8" y="86"/>
                  </a:cubicBezTo>
                  <a:cubicBezTo>
                    <a:pt x="6" y="84"/>
                    <a:pt x="3" y="81"/>
                    <a:pt x="2" y="78"/>
                  </a:cubicBezTo>
                  <a:cubicBezTo>
                    <a:pt x="0" y="75"/>
                    <a:pt x="0" y="72"/>
                    <a:pt x="0" y="68"/>
                  </a:cubicBezTo>
                  <a:cubicBezTo>
                    <a:pt x="0" y="64"/>
                    <a:pt x="0" y="61"/>
                    <a:pt x="1" y="59"/>
                  </a:cubicBezTo>
                  <a:cubicBezTo>
                    <a:pt x="2" y="56"/>
                    <a:pt x="4" y="54"/>
                    <a:pt x="6" y="51"/>
                  </a:cubicBezTo>
                  <a:cubicBezTo>
                    <a:pt x="8" y="49"/>
                    <a:pt x="10" y="48"/>
                    <a:pt x="12" y="46"/>
                  </a:cubicBezTo>
                  <a:cubicBezTo>
                    <a:pt x="15" y="44"/>
                    <a:pt x="17" y="43"/>
                    <a:pt x="20" y="42"/>
                  </a:cubicBezTo>
                  <a:cubicBezTo>
                    <a:pt x="17" y="39"/>
                    <a:pt x="14" y="36"/>
                    <a:pt x="12" y="32"/>
                  </a:cubicBezTo>
                  <a:cubicBezTo>
                    <a:pt x="10" y="29"/>
                    <a:pt x="9" y="25"/>
                    <a:pt x="9" y="21"/>
                  </a:cubicBezTo>
                  <a:cubicBezTo>
                    <a:pt x="9" y="18"/>
                    <a:pt x="10" y="15"/>
                    <a:pt x="11" y="12"/>
                  </a:cubicBezTo>
                  <a:cubicBezTo>
                    <a:pt x="13" y="9"/>
                    <a:pt x="14" y="7"/>
                    <a:pt x="17" y="5"/>
                  </a:cubicBezTo>
                  <a:cubicBezTo>
                    <a:pt x="19" y="4"/>
                    <a:pt x="21" y="2"/>
                    <a:pt x="24" y="1"/>
                  </a:cubicBezTo>
                  <a:cubicBezTo>
                    <a:pt x="27" y="0"/>
                    <a:pt x="30" y="0"/>
                    <a:pt x="33" y="0"/>
                  </a:cubicBezTo>
                  <a:cubicBezTo>
                    <a:pt x="36" y="0"/>
                    <a:pt x="39" y="0"/>
                    <a:pt x="42" y="1"/>
                  </a:cubicBezTo>
                  <a:cubicBezTo>
                    <a:pt x="45" y="2"/>
                    <a:pt x="47" y="4"/>
                    <a:pt x="49" y="5"/>
                  </a:cubicBezTo>
                  <a:cubicBezTo>
                    <a:pt x="51" y="7"/>
                    <a:pt x="53" y="9"/>
                    <a:pt x="54" y="12"/>
                  </a:cubicBezTo>
                  <a:cubicBezTo>
                    <a:pt x="55" y="14"/>
                    <a:pt x="56" y="17"/>
                    <a:pt x="56" y="21"/>
                  </a:cubicBezTo>
                  <a:cubicBezTo>
                    <a:pt x="56" y="24"/>
                    <a:pt x="56" y="26"/>
                    <a:pt x="55" y="29"/>
                  </a:cubicBezTo>
                  <a:cubicBezTo>
                    <a:pt x="53" y="31"/>
                    <a:pt x="52" y="33"/>
                    <a:pt x="50" y="35"/>
                  </a:cubicBezTo>
                  <a:cubicBezTo>
                    <a:pt x="49" y="37"/>
                    <a:pt x="47" y="39"/>
                    <a:pt x="44" y="40"/>
                  </a:cubicBezTo>
                  <a:cubicBezTo>
                    <a:pt x="42" y="42"/>
                    <a:pt x="40" y="43"/>
                    <a:pt x="37" y="44"/>
                  </a:cubicBezTo>
                  <a:cubicBezTo>
                    <a:pt x="55" y="62"/>
                    <a:pt x="55" y="62"/>
                    <a:pt x="55" y="62"/>
                  </a:cubicBezTo>
                  <a:cubicBezTo>
                    <a:pt x="66" y="44"/>
                    <a:pt x="66" y="44"/>
                    <a:pt x="66" y="44"/>
                  </a:cubicBezTo>
                  <a:cubicBezTo>
                    <a:pt x="80" y="44"/>
                    <a:pt x="80" y="44"/>
                    <a:pt x="80" y="44"/>
                  </a:cubicBezTo>
                  <a:cubicBezTo>
                    <a:pt x="63" y="70"/>
                    <a:pt x="63" y="70"/>
                    <a:pt x="63" y="70"/>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noEditPoints="1"/>
            </p:cNvSpPr>
            <p:nvPr userDrawn="1"/>
          </p:nvSpPr>
          <p:spPr bwMode="auto">
            <a:xfrm>
              <a:off x="9447213" y="-741363"/>
              <a:ext cx="371475" cy="342900"/>
            </a:xfrm>
            <a:custGeom>
              <a:avLst/>
              <a:gdLst>
                <a:gd name="T0" fmla="*/ 14 w 99"/>
                <a:gd name="T1" fmla="*/ 46 h 91"/>
                <a:gd name="T2" fmla="*/ 16 w 99"/>
                <a:gd name="T3" fmla="*/ 59 h 91"/>
                <a:gd name="T4" fmla="*/ 23 w 99"/>
                <a:gd name="T5" fmla="*/ 70 h 91"/>
                <a:gd name="T6" fmla="*/ 33 w 99"/>
                <a:gd name="T7" fmla="*/ 77 h 91"/>
                <a:gd name="T8" fmla="*/ 46 w 99"/>
                <a:gd name="T9" fmla="*/ 80 h 91"/>
                <a:gd name="T10" fmla="*/ 60 w 99"/>
                <a:gd name="T11" fmla="*/ 77 h 91"/>
                <a:gd name="T12" fmla="*/ 70 w 99"/>
                <a:gd name="T13" fmla="*/ 70 h 91"/>
                <a:gd name="T14" fmla="*/ 77 w 99"/>
                <a:gd name="T15" fmla="*/ 59 h 91"/>
                <a:gd name="T16" fmla="*/ 79 w 99"/>
                <a:gd name="T17" fmla="*/ 46 h 91"/>
                <a:gd name="T18" fmla="*/ 77 w 99"/>
                <a:gd name="T19" fmla="*/ 32 h 91"/>
                <a:gd name="T20" fmla="*/ 70 w 99"/>
                <a:gd name="T21" fmla="*/ 21 h 91"/>
                <a:gd name="T22" fmla="*/ 60 w 99"/>
                <a:gd name="T23" fmla="*/ 14 h 91"/>
                <a:gd name="T24" fmla="*/ 47 w 99"/>
                <a:gd name="T25" fmla="*/ 11 h 91"/>
                <a:gd name="T26" fmla="*/ 33 w 99"/>
                <a:gd name="T27" fmla="*/ 14 h 91"/>
                <a:gd name="T28" fmla="*/ 23 w 99"/>
                <a:gd name="T29" fmla="*/ 21 h 91"/>
                <a:gd name="T30" fmla="*/ 16 w 99"/>
                <a:gd name="T31" fmla="*/ 32 h 91"/>
                <a:gd name="T32" fmla="*/ 14 w 99"/>
                <a:gd name="T33" fmla="*/ 46 h 91"/>
                <a:gd name="T34" fmla="*/ 99 w 99"/>
                <a:gd name="T35" fmla="*/ 91 h 91"/>
                <a:gd name="T36" fmla="*/ 46 w 99"/>
                <a:gd name="T37" fmla="*/ 91 h 91"/>
                <a:gd name="T38" fmla="*/ 28 w 99"/>
                <a:gd name="T39" fmla="*/ 88 h 91"/>
                <a:gd name="T40" fmla="*/ 13 w 99"/>
                <a:gd name="T41" fmla="*/ 79 h 91"/>
                <a:gd name="T42" fmla="*/ 4 w 99"/>
                <a:gd name="T43" fmla="*/ 64 h 91"/>
                <a:gd name="T44" fmla="*/ 0 w 99"/>
                <a:gd name="T45" fmla="*/ 46 h 91"/>
                <a:gd name="T46" fmla="*/ 4 w 99"/>
                <a:gd name="T47" fmla="*/ 27 h 91"/>
                <a:gd name="T48" fmla="*/ 13 w 99"/>
                <a:gd name="T49" fmla="*/ 13 h 91"/>
                <a:gd name="T50" fmla="*/ 28 w 99"/>
                <a:gd name="T51" fmla="*/ 3 h 91"/>
                <a:gd name="T52" fmla="*/ 47 w 99"/>
                <a:gd name="T53" fmla="*/ 0 h 91"/>
                <a:gd name="T54" fmla="*/ 65 w 99"/>
                <a:gd name="T55" fmla="*/ 3 h 91"/>
                <a:gd name="T56" fmla="*/ 79 w 99"/>
                <a:gd name="T57" fmla="*/ 13 h 91"/>
                <a:gd name="T58" fmla="*/ 89 w 99"/>
                <a:gd name="T59" fmla="*/ 27 h 91"/>
                <a:gd name="T60" fmla="*/ 92 w 99"/>
                <a:gd name="T61" fmla="*/ 46 h 91"/>
                <a:gd name="T62" fmla="*/ 87 w 99"/>
                <a:gd name="T63" fmla="*/ 66 h 91"/>
                <a:gd name="T64" fmla="*/ 74 w 99"/>
                <a:gd name="T65" fmla="*/ 80 h 91"/>
                <a:gd name="T66" fmla="*/ 74 w 99"/>
                <a:gd name="T67" fmla="*/ 81 h 91"/>
                <a:gd name="T68" fmla="*/ 99 w 99"/>
                <a:gd name="T69" fmla="*/ 81 h 91"/>
                <a:gd name="T70" fmla="*/ 99 w 99"/>
                <a:gd name="T7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1">
                  <a:moveTo>
                    <a:pt x="14" y="46"/>
                  </a:moveTo>
                  <a:cubicBezTo>
                    <a:pt x="14" y="50"/>
                    <a:pt x="14" y="55"/>
                    <a:pt x="16" y="59"/>
                  </a:cubicBezTo>
                  <a:cubicBezTo>
                    <a:pt x="18" y="63"/>
                    <a:pt x="20" y="67"/>
                    <a:pt x="23" y="70"/>
                  </a:cubicBezTo>
                  <a:cubicBezTo>
                    <a:pt x="25" y="73"/>
                    <a:pt x="29" y="76"/>
                    <a:pt x="33" y="77"/>
                  </a:cubicBezTo>
                  <a:cubicBezTo>
                    <a:pt x="37" y="79"/>
                    <a:pt x="41" y="80"/>
                    <a:pt x="46" y="80"/>
                  </a:cubicBezTo>
                  <a:cubicBezTo>
                    <a:pt x="51" y="80"/>
                    <a:pt x="56" y="79"/>
                    <a:pt x="60" y="77"/>
                  </a:cubicBezTo>
                  <a:cubicBezTo>
                    <a:pt x="64" y="76"/>
                    <a:pt x="67" y="73"/>
                    <a:pt x="70" y="70"/>
                  </a:cubicBezTo>
                  <a:cubicBezTo>
                    <a:pt x="73" y="67"/>
                    <a:pt x="75" y="63"/>
                    <a:pt x="77" y="59"/>
                  </a:cubicBezTo>
                  <a:cubicBezTo>
                    <a:pt x="78" y="55"/>
                    <a:pt x="79" y="50"/>
                    <a:pt x="79" y="46"/>
                  </a:cubicBezTo>
                  <a:cubicBezTo>
                    <a:pt x="79" y="41"/>
                    <a:pt x="78" y="36"/>
                    <a:pt x="77" y="32"/>
                  </a:cubicBezTo>
                  <a:cubicBezTo>
                    <a:pt x="75" y="28"/>
                    <a:pt x="73" y="24"/>
                    <a:pt x="70" y="21"/>
                  </a:cubicBezTo>
                  <a:cubicBezTo>
                    <a:pt x="68" y="18"/>
                    <a:pt x="64" y="16"/>
                    <a:pt x="60" y="14"/>
                  </a:cubicBezTo>
                  <a:cubicBezTo>
                    <a:pt x="56" y="12"/>
                    <a:pt x="52" y="11"/>
                    <a:pt x="47" y="11"/>
                  </a:cubicBezTo>
                  <a:cubicBezTo>
                    <a:pt x="42" y="11"/>
                    <a:pt x="37" y="12"/>
                    <a:pt x="33" y="14"/>
                  </a:cubicBezTo>
                  <a:cubicBezTo>
                    <a:pt x="29" y="16"/>
                    <a:pt x="26" y="18"/>
                    <a:pt x="23" y="21"/>
                  </a:cubicBezTo>
                  <a:cubicBezTo>
                    <a:pt x="20" y="24"/>
                    <a:pt x="18" y="28"/>
                    <a:pt x="16" y="32"/>
                  </a:cubicBezTo>
                  <a:cubicBezTo>
                    <a:pt x="14" y="36"/>
                    <a:pt x="14" y="41"/>
                    <a:pt x="14" y="46"/>
                  </a:cubicBezTo>
                  <a:close/>
                  <a:moveTo>
                    <a:pt x="99" y="91"/>
                  </a:moveTo>
                  <a:cubicBezTo>
                    <a:pt x="46" y="91"/>
                    <a:pt x="46" y="91"/>
                    <a:pt x="46" y="91"/>
                  </a:cubicBezTo>
                  <a:cubicBezTo>
                    <a:pt x="40" y="91"/>
                    <a:pt x="33" y="90"/>
                    <a:pt x="28" y="88"/>
                  </a:cubicBezTo>
                  <a:cubicBezTo>
                    <a:pt x="22" y="86"/>
                    <a:pt x="17" y="83"/>
                    <a:pt x="13" y="79"/>
                  </a:cubicBezTo>
                  <a:cubicBezTo>
                    <a:pt x="9" y="75"/>
                    <a:pt x="6" y="70"/>
                    <a:pt x="4" y="64"/>
                  </a:cubicBezTo>
                  <a:cubicBezTo>
                    <a:pt x="1" y="59"/>
                    <a:pt x="0" y="52"/>
                    <a:pt x="0" y="46"/>
                  </a:cubicBezTo>
                  <a:cubicBezTo>
                    <a:pt x="0" y="39"/>
                    <a:pt x="1" y="33"/>
                    <a:pt x="4" y="27"/>
                  </a:cubicBezTo>
                  <a:cubicBezTo>
                    <a:pt x="6" y="22"/>
                    <a:pt x="9" y="17"/>
                    <a:pt x="13" y="13"/>
                  </a:cubicBezTo>
                  <a:cubicBezTo>
                    <a:pt x="18" y="9"/>
                    <a:pt x="22" y="6"/>
                    <a:pt x="28" y="3"/>
                  </a:cubicBezTo>
                  <a:cubicBezTo>
                    <a:pt x="34" y="1"/>
                    <a:pt x="40" y="0"/>
                    <a:pt x="47" y="0"/>
                  </a:cubicBezTo>
                  <a:cubicBezTo>
                    <a:pt x="53" y="0"/>
                    <a:pt x="59" y="1"/>
                    <a:pt x="65" y="3"/>
                  </a:cubicBezTo>
                  <a:cubicBezTo>
                    <a:pt x="70" y="6"/>
                    <a:pt x="75" y="9"/>
                    <a:pt x="79" y="13"/>
                  </a:cubicBezTo>
                  <a:cubicBezTo>
                    <a:pt x="84" y="17"/>
                    <a:pt x="87" y="22"/>
                    <a:pt x="89" y="27"/>
                  </a:cubicBezTo>
                  <a:cubicBezTo>
                    <a:pt x="91" y="33"/>
                    <a:pt x="92" y="39"/>
                    <a:pt x="92" y="46"/>
                  </a:cubicBezTo>
                  <a:cubicBezTo>
                    <a:pt x="92" y="53"/>
                    <a:pt x="91" y="60"/>
                    <a:pt x="87" y="66"/>
                  </a:cubicBezTo>
                  <a:cubicBezTo>
                    <a:pt x="84" y="72"/>
                    <a:pt x="80" y="77"/>
                    <a:pt x="74" y="80"/>
                  </a:cubicBezTo>
                  <a:cubicBezTo>
                    <a:pt x="74" y="81"/>
                    <a:pt x="74" y="81"/>
                    <a:pt x="74" y="81"/>
                  </a:cubicBezTo>
                  <a:cubicBezTo>
                    <a:pt x="99" y="81"/>
                    <a:pt x="99" y="81"/>
                    <a:pt x="99" y="81"/>
                  </a:cubicBezTo>
                  <a:cubicBezTo>
                    <a:pt x="99" y="91"/>
                    <a:pt x="99" y="91"/>
                    <a:pt x="99" y="9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userDrawn="1"/>
          </p:nvSpPr>
          <p:spPr bwMode="auto">
            <a:xfrm>
              <a:off x="9848851" y="-620713"/>
              <a:ext cx="203200" cy="230188"/>
            </a:xfrm>
            <a:custGeom>
              <a:avLst/>
              <a:gdLst>
                <a:gd name="T0" fmla="*/ 42 w 54"/>
                <a:gd name="T1" fmla="*/ 59 h 61"/>
                <a:gd name="T2" fmla="*/ 42 w 54"/>
                <a:gd name="T3" fmla="*/ 54 h 61"/>
                <a:gd name="T4" fmla="*/ 42 w 54"/>
                <a:gd name="T5" fmla="*/ 49 h 61"/>
                <a:gd name="T6" fmla="*/ 42 w 54"/>
                <a:gd name="T7" fmla="*/ 49 h 61"/>
                <a:gd name="T8" fmla="*/ 34 w 54"/>
                <a:gd name="T9" fmla="*/ 57 h 61"/>
                <a:gd name="T10" fmla="*/ 22 w 54"/>
                <a:gd name="T11" fmla="*/ 61 h 61"/>
                <a:gd name="T12" fmla="*/ 12 w 54"/>
                <a:gd name="T13" fmla="*/ 59 h 61"/>
                <a:gd name="T14" fmla="*/ 5 w 54"/>
                <a:gd name="T15" fmla="*/ 54 h 61"/>
                <a:gd name="T16" fmla="*/ 1 w 54"/>
                <a:gd name="T17" fmla="*/ 46 h 61"/>
                <a:gd name="T18" fmla="*/ 0 w 54"/>
                <a:gd name="T19" fmla="*/ 37 h 61"/>
                <a:gd name="T20" fmla="*/ 0 w 54"/>
                <a:gd name="T21" fmla="*/ 0 h 61"/>
                <a:gd name="T22" fmla="*/ 12 w 54"/>
                <a:gd name="T23" fmla="*/ 0 h 61"/>
                <a:gd name="T24" fmla="*/ 12 w 54"/>
                <a:gd name="T25" fmla="*/ 32 h 61"/>
                <a:gd name="T26" fmla="*/ 12 w 54"/>
                <a:gd name="T27" fmla="*/ 39 h 61"/>
                <a:gd name="T28" fmla="*/ 14 w 54"/>
                <a:gd name="T29" fmla="*/ 45 h 61"/>
                <a:gd name="T30" fmla="*/ 19 w 54"/>
                <a:gd name="T31" fmla="*/ 49 h 61"/>
                <a:gd name="T32" fmla="*/ 25 w 54"/>
                <a:gd name="T33" fmla="*/ 51 h 61"/>
                <a:gd name="T34" fmla="*/ 37 w 54"/>
                <a:gd name="T35" fmla="*/ 45 h 61"/>
                <a:gd name="T36" fmla="*/ 41 w 54"/>
                <a:gd name="T37" fmla="*/ 31 h 61"/>
                <a:gd name="T38" fmla="*/ 41 w 54"/>
                <a:gd name="T39" fmla="*/ 0 h 61"/>
                <a:gd name="T40" fmla="*/ 53 w 54"/>
                <a:gd name="T41" fmla="*/ 0 h 61"/>
                <a:gd name="T42" fmla="*/ 53 w 54"/>
                <a:gd name="T43" fmla="*/ 46 h 61"/>
                <a:gd name="T44" fmla="*/ 53 w 54"/>
                <a:gd name="T45" fmla="*/ 52 h 61"/>
                <a:gd name="T46" fmla="*/ 54 w 54"/>
                <a:gd name="T47" fmla="*/ 59 h 61"/>
                <a:gd name="T48" fmla="*/ 42 w 54"/>
                <a:gd name="T49"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1">
                  <a:moveTo>
                    <a:pt x="42" y="59"/>
                  </a:moveTo>
                  <a:cubicBezTo>
                    <a:pt x="42" y="58"/>
                    <a:pt x="42" y="56"/>
                    <a:pt x="42" y="54"/>
                  </a:cubicBezTo>
                  <a:cubicBezTo>
                    <a:pt x="42" y="52"/>
                    <a:pt x="42" y="51"/>
                    <a:pt x="42" y="49"/>
                  </a:cubicBezTo>
                  <a:cubicBezTo>
                    <a:pt x="42" y="49"/>
                    <a:pt x="42" y="49"/>
                    <a:pt x="42" y="49"/>
                  </a:cubicBezTo>
                  <a:cubicBezTo>
                    <a:pt x="40" y="52"/>
                    <a:pt x="38" y="55"/>
                    <a:pt x="34" y="57"/>
                  </a:cubicBezTo>
                  <a:cubicBezTo>
                    <a:pt x="31" y="60"/>
                    <a:pt x="27" y="61"/>
                    <a:pt x="22" y="61"/>
                  </a:cubicBezTo>
                  <a:cubicBezTo>
                    <a:pt x="18" y="61"/>
                    <a:pt x="15" y="60"/>
                    <a:pt x="12" y="59"/>
                  </a:cubicBezTo>
                  <a:cubicBezTo>
                    <a:pt x="9" y="58"/>
                    <a:pt x="7" y="56"/>
                    <a:pt x="5" y="54"/>
                  </a:cubicBezTo>
                  <a:cubicBezTo>
                    <a:pt x="4" y="51"/>
                    <a:pt x="2" y="49"/>
                    <a:pt x="1" y="46"/>
                  </a:cubicBezTo>
                  <a:cubicBezTo>
                    <a:pt x="0" y="43"/>
                    <a:pt x="0" y="40"/>
                    <a:pt x="0" y="37"/>
                  </a:cubicBezTo>
                  <a:cubicBezTo>
                    <a:pt x="0" y="0"/>
                    <a:pt x="0" y="0"/>
                    <a:pt x="0" y="0"/>
                  </a:cubicBezTo>
                  <a:cubicBezTo>
                    <a:pt x="12" y="0"/>
                    <a:pt x="12" y="0"/>
                    <a:pt x="12" y="0"/>
                  </a:cubicBezTo>
                  <a:cubicBezTo>
                    <a:pt x="12" y="32"/>
                    <a:pt x="12" y="32"/>
                    <a:pt x="12" y="32"/>
                  </a:cubicBezTo>
                  <a:cubicBezTo>
                    <a:pt x="12" y="35"/>
                    <a:pt x="12" y="37"/>
                    <a:pt x="12" y="39"/>
                  </a:cubicBezTo>
                  <a:cubicBezTo>
                    <a:pt x="13" y="42"/>
                    <a:pt x="13" y="44"/>
                    <a:pt x="14" y="45"/>
                  </a:cubicBezTo>
                  <a:cubicBezTo>
                    <a:pt x="15" y="47"/>
                    <a:pt x="17" y="48"/>
                    <a:pt x="19" y="49"/>
                  </a:cubicBezTo>
                  <a:cubicBezTo>
                    <a:pt x="20" y="50"/>
                    <a:pt x="23" y="51"/>
                    <a:pt x="25" y="51"/>
                  </a:cubicBezTo>
                  <a:cubicBezTo>
                    <a:pt x="30" y="51"/>
                    <a:pt x="34" y="49"/>
                    <a:pt x="37" y="45"/>
                  </a:cubicBezTo>
                  <a:cubicBezTo>
                    <a:pt x="40" y="42"/>
                    <a:pt x="41" y="37"/>
                    <a:pt x="41" y="31"/>
                  </a:cubicBezTo>
                  <a:cubicBezTo>
                    <a:pt x="41" y="0"/>
                    <a:pt x="41" y="0"/>
                    <a:pt x="41" y="0"/>
                  </a:cubicBezTo>
                  <a:cubicBezTo>
                    <a:pt x="53" y="0"/>
                    <a:pt x="53" y="0"/>
                    <a:pt x="53" y="0"/>
                  </a:cubicBezTo>
                  <a:cubicBezTo>
                    <a:pt x="53" y="46"/>
                    <a:pt x="53" y="46"/>
                    <a:pt x="53" y="46"/>
                  </a:cubicBezTo>
                  <a:cubicBezTo>
                    <a:pt x="53" y="48"/>
                    <a:pt x="53" y="50"/>
                    <a:pt x="53" y="52"/>
                  </a:cubicBezTo>
                  <a:cubicBezTo>
                    <a:pt x="53" y="55"/>
                    <a:pt x="53" y="57"/>
                    <a:pt x="54" y="59"/>
                  </a:cubicBezTo>
                  <a:cubicBezTo>
                    <a:pt x="42" y="59"/>
                    <a:pt x="42" y="59"/>
                    <a:pt x="42" y="59"/>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noEditPoints="1"/>
            </p:cNvSpPr>
            <p:nvPr userDrawn="1"/>
          </p:nvSpPr>
          <p:spPr bwMode="auto">
            <a:xfrm>
              <a:off x="10115551" y="-733425"/>
              <a:ext cx="60325" cy="334963"/>
            </a:xfrm>
            <a:custGeom>
              <a:avLst/>
              <a:gdLst>
                <a:gd name="T0" fmla="*/ 14 w 16"/>
                <a:gd name="T1" fmla="*/ 89 h 89"/>
                <a:gd name="T2" fmla="*/ 2 w 16"/>
                <a:gd name="T3" fmla="*/ 89 h 89"/>
                <a:gd name="T4" fmla="*/ 2 w 16"/>
                <a:gd name="T5" fmla="*/ 30 h 89"/>
                <a:gd name="T6" fmla="*/ 14 w 16"/>
                <a:gd name="T7" fmla="*/ 30 h 89"/>
                <a:gd name="T8" fmla="*/ 14 w 16"/>
                <a:gd name="T9" fmla="*/ 89 h 89"/>
                <a:gd name="T10" fmla="*/ 16 w 16"/>
                <a:gd name="T11" fmla="*/ 8 h 89"/>
                <a:gd name="T12" fmla="*/ 13 w 16"/>
                <a:gd name="T13" fmla="*/ 14 h 89"/>
                <a:gd name="T14" fmla="*/ 8 w 16"/>
                <a:gd name="T15" fmla="*/ 16 h 89"/>
                <a:gd name="T16" fmla="*/ 2 w 16"/>
                <a:gd name="T17" fmla="*/ 13 h 89"/>
                <a:gd name="T18" fmla="*/ 0 w 16"/>
                <a:gd name="T19" fmla="*/ 8 h 89"/>
                <a:gd name="T20" fmla="*/ 2 w 16"/>
                <a:gd name="T21" fmla="*/ 3 h 89"/>
                <a:gd name="T22" fmla="*/ 8 w 16"/>
                <a:gd name="T23" fmla="*/ 0 h 89"/>
                <a:gd name="T24" fmla="*/ 13 w 16"/>
                <a:gd name="T25" fmla="*/ 3 h 89"/>
                <a:gd name="T26" fmla="*/ 16 w 16"/>
                <a:gd name="T27"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89">
                  <a:moveTo>
                    <a:pt x="14" y="89"/>
                  </a:moveTo>
                  <a:cubicBezTo>
                    <a:pt x="2" y="89"/>
                    <a:pt x="2" y="89"/>
                    <a:pt x="2" y="89"/>
                  </a:cubicBezTo>
                  <a:cubicBezTo>
                    <a:pt x="2" y="30"/>
                    <a:pt x="2" y="30"/>
                    <a:pt x="2" y="30"/>
                  </a:cubicBezTo>
                  <a:cubicBezTo>
                    <a:pt x="14" y="30"/>
                    <a:pt x="14" y="30"/>
                    <a:pt x="14" y="30"/>
                  </a:cubicBezTo>
                  <a:cubicBezTo>
                    <a:pt x="14" y="89"/>
                    <a:pt x="14" y="89"/>
                    <a:pt x="14" y="89"/>
                  </a:cubicBezTo>
                  <a:close/>
                  <a:moveTo>
                    <a:pt x="16" y="8"/>
                  </a:moveTo>
                  <a:cubicBezTo>
                    <a:pt x="16" y="10"/>
                    <a:pt x="15" y="12"/>
                    <a:pt x="13" y="14"/>
                  </a:cubicBezTo>
                  <a:cubicBezTo>
                    <a:pt x="12" y="15"/>
                    <a:pt x="10" y="16"/>
                    <a:pt x="8" y="16"/>
                  </a:cubicBezTo>
                  <a:cubicBezTo>
                    <a:pt x="6" y="16"/>
                    <a:pt x="4" y="15"/>
                    <a:pt x="2" y="13"/>
                  </a:cubicBezTo>
                  <a:cubicBezTo>
                    <a:pt x="1" y="12"/>
                    <a:pt x="0" y="10"/>
                    <a:pt x="0" y="8"/>
                  </a:cubicBezTo>
                  <a:cubicBezTo>
                    <a:pt x="0" y="6"/>
                    <a:pt x="1" y="4"/>
                    <a:pt x="2" y="3"/>
                  </a:cubicBezTo>
                  <a:cubicBezTo>
                    <a:pt x="4" y="1"/>
                    <a:pt x="6" y="0"/>
                    <a:pt x="8" y="0"/>
                  </a:cubicBezTo>
                  <a:cubicBezTo>
                    <a:pt x="10" y="0"/>
                    <a:pt x="12" y="1"/>
                    <a:pt x="13" y="3"/>
                  </a:cubicBezTo>
                  <a:cubicBezTo>
                    <a:pt x="15" y="4"/>
                    <a:pt x="16" y="6"/>
                    <a:pt x="16" y="8"/>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userDrawn="1"/>
          </p:nvSpPr>
          <p:spPr bwMode="auto">
            <a:xfrm>
              <a:off x="10239376" y="-627063"/>
              <a:ext cx="203200" cy="228600"/>
            </a:xfrm>
            <a:custGeom>
              <a:avLst/>
              <a:gdLst>
                <a:gd name="T0" fmla="*/ 12 w 54"/>
                <a:gd name="T1" fmla="*/ 2 h 61"/>
                <a:gd name="T2" fmla="*/ 12 w 54"/>
                <a:gd name="T3" fmla="*/ 7 h 61"/>
                <a:gd name="T4" fmla="*/ 12 w 54"/>
                <a:gd name="T5" fmla="*/ 11 h 61"/>
                <a:gd name="T6" fmla="*/ 12 w 54"/>
                <a:gd name="T7" fmla="*/ 11 h 61"/>
                <a:gd name="T8" fmla="*/ 16 w 54"/>
                <a:gd name="T9" fmla="*/ 7 h 61"/>
                <a:gd name="T10" fmla="*/ 20 w 54"/>
                <a:gd name="T11" fmla="*/ 3 h 61"/>
                <a:gd name="T12" fmla="*/ 26 w 54"/>
                <a:gd name="T13" fmla="*/ 1 h 61"/>
                <a:gd name="T14" fmla="*/ 32 w 54"/>
                <a:gd name="T15" fmla="*/ 0 h 61"/>
                <a:gd name="T16" fmla="*/ 42 w 54"/>
                <a:gd name="T17" fmla="*/ 2 h 61"/>
                <a:gd name="T18" fmla="*/ 49 w 54"/>
                <a:gd name="T19" fmla="*/ 7 h 61"/>
                <a:gd name="T20" fmla="*/ 53 w 54"/>
                <a:gd name="T21" fmla="*/ 15 h 61"/>
                <a:gd name="T22" fmla="*/ 54 w 54"/>
                <a:gd name="T23" fmla="*/ 24 h 61"/>
                <a:gd name="T24" fmla="*/ 54 w 54"/>
                <a:gd name="T25" fmla="*/ 61 h 61"/>
                <a:gd name="T26" fmla="*/ 42 w 54"/>
                <a:gd name="T27" fmla="*/ 61 h 61"/>
                <a:gd name="T28" fmla="*/ 42 w 54"/>
                <a:gd name="T29" fmla="*/ 28 h 61"/>
                <a:gd name="T30" fmla="*/ 42 w 54"/>
                <a:gd name="T31" fmla="*/ 21 h 61"/>
                <a:gd name="T32" fmla="*/ 40 w 54"/>
                <a:gd name="T33" fmla="*/ 15 h 61"/>
                <a:gd name="T34" fmla="*/ 35 w 54"/>
                <a:gd name="T35" fmla="*/ 11 h 61"/>
                <a:gd name="T36" fmla="*/ 29 w 54"/>
                <a:gd name="T37" fmla="*/ 10 h 61"/>
                <a:gd name="T38" fmla="*/ 17 w 54"/>
                <a:gd name="T39" fmla="*/ 15 h 61"/>
                <a:gd name="T40" fmla="*/ 13 w 54"/>
                <a:gd name="T41" fmla="*/ 29 h 61"/>
                <a:gd name="T42" fmla="*/ 13 w 54"/>
                <a:gd name="T43" fmla="*/ 61 h 61"/>
                <a:gd name="T44" fmla="*/ 1 w 54"/>
                <a:gd name="T45" fmla="*/ 61 h 61"/>
                <a:gd name="T46" fmla="*/ 1 w 54"/>
                <a:gd name="T47" fmla="*/ 14 h 61"/>
                <a:gd name="T48" fmla="*/ 1 w 54"/>
                <a:gd name="T49" fmla="*/ 8 h 61"/>
                <a:gd name="T50" fmla="*/ 0 w 54"/>
                <a:gd name="T51" fmla="*/ 2 h 61"/>
                <a:gd name="T52" fmla="*/ 12 w 54"/>
                <a:gd name="T53"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61">
                  <a:moveTo>
                    <a:pt x="12" y="2"/>
                  </a:moveTo>
                  <a:cubicBezTo>
                    <a:pt x="12" y="3"/>
                    <a:pt x="12" y="5"/>
                    <a:pt x="12" y="7"/>
                  </a:cubicBezTo>
                  <a:cubicBezTo>
                    <a:pt x="12" y="9"/>
                    <a:pt x="12" y="10"/>
                    <a:pt x="12" y="11"/>
                  </a:cubicBezTo>
                  <a:cubicBezTo>
                    <a:pt x="12" y="11"/>
                    <a:pt x="12" y="11"/>
                    <a:pt x="12" y="11"/>
                  </a:cubicBezTo>
                  <a:cubicBezTo>
                    <a:pt x="13" y="10"/>
                    <a:pt x="14" y="8"/>
                    <a:pt x="16" y="7"/>
                  </a:cubicBezTo>
                  <a:cubicBezTo>
                    <a:pt x="17" y="6"/>
                    <a:pt x="18" y="4"/>
                    <a:pt x="20" y="3"/>
                  </a:cubicBezTo>
                  <a:cubicBezTo>
                    <a:pt x="22" y="2"/>
                    <a:pt x="24" y="1"/>
                    <a:pt x="26" y="1"/>
                  </a:cubicBezTo>
                  <a:cubicBezTo>
                    <a:pt x="28" y="0"/>
                    <a:pt x="30" y="0"/>
                    <a:pt x="32" y="0"/>
                  </a:cubicBezTo>
                  <a:cubicBezTo>
                    <a:pt x="36" y="0"/>
                    <a:pt x="39" y="1"/>
                    <a:pt x="42" y="2"/>
                  </a:cubicBezTo>
                  <a:cubicBezTo>
                    <a:pt x="44" y="3"/>
                    <a:pt x="47" y="5"/>
                    <a:pt x="49" y="7"/>
                  </a:cubicBezTo>
                  <a:cubicBezTo>
                    <a:pt x="50" y="9"/>
                    <a:pt x="52" y="12"/>
                    <a:pt x="53" y="15"/>
                  </a:cubicBezTo>
                  <a:cubicBezTo>
                    <a:pt x="54" y="18"/>
                    <a:pt x="54" y="21"/>
                    <a:pt x="54" y="24"/>
                  </a:cubicBezTo>
                  <a:cubicBezTo>
                    <a:pt x="54" y="61"/>
                    <a:pt x="54" y="61"/>
                    <a:pt x="54" y="61"/>
                  </a:cubicBezTo>
                  <a:cubicBezTo>
                    <a:pt x="42" y="61"/>
                    <a:pt x="42" y="61"/>
                    <a:pt x="42" y="61"/>
                  </a:cubicBezTo>
                  <a:cubicBezTo>
                    <a:pt x="42" y="28"/>
                    <a:pt x="42" y="28"/>
                    <a:pt x="42" y="28"/>
                  </a:cubicBezTo>
                  <a:cubicBezTo>
                    <a:pt x="42" y="26"/>
                    <a:pt x="42" y="23"/>
                    <a:pt x="42" y="21"/>
                  </a:cubicBezTo>
                  <a:cubicBezTo>
                    <a:pt x="41" y="19"/>
                    <a:pt x="41" y="17"/>
                    <a:pt x="40" y="15"/>
                  </a:cubicBezTo>
                  <a:cubicBezTo>
                    <a:pt x="39" y="14"/>
                    <a:pt x="37" y="12"/>
                    <a:pt x="35" y="11"/>
                  </a:cubicBezTo>
                  <a:cubicBezTo>
                    <a:pt x="34" y="10"/>
                    <a:pt x="31" y="10"/>
                    <a:pt x="29" y="10"/>
                  </a:cubicBezTo>
                  <a:cubicBezTo>
                    <a:pt x="24" y="10"/>
                    <a:pt x="20" y="12"/>
                    <a:pt x="17" y="15"/>
                  </a:cubicBezTo>
                  <a:cubicBezTo>
                    <a:pt x="14" y="19"/>
                    <a:pt x="13" y="24"/>
                    <a:pt x="13" y="29"/>
                  </a:cubicBezTo>
                  <a:cubicBezTo>
                    <a:pt x="13" y="61"/>
                    <a:pt x="13" y="61"/>
                    <a:pt x="13" y="61"/>
                  </a:cubicBezTo>
                  <a:cubicBezTo>
                    <a:pt x="1" y="61"/>
                    <a:pt x="1" y="61"/>
                    <a:pt x="1" y="61"/>
                  </a:cubicBezTo>
                  <a:cubicBezTo>
                    <a:pt x="1" y="14"/>
                    <a:pt x="1" y="14"/>
                    <a:pt x="1" y="14"/>
                  </a:cubicBezTo>
                  <a:cubicBezTo>
                    <a:pt x="1" y="13"/>
                    <a:pt x="1" y="11"/>
                    <a:pt x="1" y="8"/>
                  </a:cubicBezTo>
                  <a:cubicBezTo>
                    <a:pt x="1" y="6"/>
                    <a:pt x="1" y="4"/>
                    <a:pt x="0" y="2"/>
                  </a:cubicBezTo>
                  <a:cubicBezTo>
                    <a:pt x="12" y="2"/>
                    <a:pt x="12" y="2"/>
                    <a:pt x="12" y="2"/>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userDrawn="1"/>
          </p:nvSpPr>
          <p:spPr bwMode="auto">
            <a:xfrm>
              <a:off x="10480676" y="-684213"/>
              <a:ext cx="146050" cy="290513"/>
            </a:xfrm>
            <a:custGeom>
              <a:avLst/>
              <a:gdLst>
                <a:gd name="T0" fmla="*/ 39 w 39"/>
                <a:gd name="T1" fmla="*/ 26 h 77"/>
                <a:gd name="T2" fmla="*/ 23 w 39"/>
                <a:gd name="T3" fmla="*/ 26 h 77"/>
                <a:gd name="T4" fmla="*/ 23 w 39"/>
                <a:gd name="T5" fmla="*/ 57 h 77"/>
                <a:gd name="T6" fmla="*/ 25 w 39"/>
                <a:gd name="T7" fmla="*/ 65 h 77"/>
                <a:gd name="T8" fmla="*/ 31 w 39"/>
                <a:gd name="T9" fmla="*/ 67 h 77"/>
                <a:gd name="T10" fmla="*/ 35 w 39"/>
                <a:gd name="T11" fmla="*/ 67 h 77"/>
                <a:gd name="T12" fmla="*/ 38 w 39"/>
                <a:gd name="T13" fmla="*/ 66 h 77"/>
                <a:gd name="T14" fmla="*/ 39 w 39"/>
                <a:gd name="T15" fmla="*/ 75 h 77"/>
                <a:gd name="T16" fmla="*/ 34 w 39"/>
                <a:gd name="T17" fmla="*/ 77 h 77"/>
                <a:gd name="T18" fmla="*/ 29 w 39"/>
                <a:gd name="T19" fmla="*/ 77 h 77"/>
                <a:gd name="T20" fmla="*/ 16 w 39"/>
                <a:gd name="T21" fmla="*/ 72 h 77"/>
                <a:gd name="T22" fmla="*/ 11 w 39"/>
                <a:gd name="T23" fmla="*/ 59 h 77"/>
                <a:gd name="T24" fmla="*/ 11 w 39"/>
                <a:gd name="T25" fmla="*/ 26 h 77"/>
                <a:gd name="T26" fmla="*/ 0 w 39"/>
                <a:gd name="T27" fmla="*/ 26 h 77"/>
                <a:gd name="T28" fmla="*/ 0 w 39"/>
                <a:gd name="T29" fmla="*/ 17 h 77"/>
                <a:gd name="T30" fmla="*/ 11 w 39"/>
                <a:gd name="T31" fmla="*/ 17 h 77"/>
                <a:gd name="T32" fmla="*/ 11 w 39"/>
                <a:gd name="T33" fmla="*/ 0 h 77"/>
                <a:gd name="T34" fmla="*/ 23 w 39"/>
                <a:gd name="T35" fmla="*/ 0 h 77"/>
                <a:gd name="T36" fmla="*/ 23 w 39"/>
                <a:gd name="T37" fmla="*/ 17 h 77"/>
                <a:gd name="T38" fmla="*/ 39 w 39"/>
                <a:gd name="T39" fmla="*/ 17 h 77"/>
                <a:gd name="T40" fmla="*/ 39 w 39"/>
                <a:gd name="T41"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77">
                  <a:moveTo>
                    <a:pt x="39" y="26"/>
                  </a:moveTo>
                  <a:cubicBezTo>
                    <a:pt x="23" y="26"/>
                    <a:pt x="23" y="26"/>
                    <a:pt x="23" y="26"/>
                  </a:cubicBezTo>
                  <a:cubicBezTo>
                    <a:pt x="23" y="57"/>
                    <a:pt x="23" y="57"/>
                    <a:pt x="23" y="57"/>
                  </a:cubicBezTo>
                  <a:cubicBezTo>
                    <a:pt x="23" y="61"/>
                    <a:pt x="24" y="63"/>
                    <a:pt x="25" y="65"/>
                  </a:cubicBezTo>
                  <a:cubicBezTo>
                    <a:pt x="26" y="66"/>
                    <a:pt x="28" y="67"/>
                    <a:pt x="31" y="67"/>
                  </a:cubicBezTo>
                  <a:cubicBezTo>
                    <a:pt x="32" y="67"/>
                    <a:pt x="34" y="67"/>
                    <a:pt x="35" y="67"/>
                  </a:cubicBezTo>
                  <a:cubicBezTo>
                    <a:pt x="36" y="67"/>
                    <a:pt x="37" y="66"/>
                    <a:pt x="38" y="66"/>
                  </a:cubicBezTo>
                  <a:cubicBezTo>
                    <a:pt x="39" y="75"/>
                    <a:pt x="39" y="75"/>
                    <a:pt x="39" y="75"/>
                  </a:cubicBezTo>
                  <a:cubicBezTo>
                    <a:pt x="37" y="76"/>
                    <a:pt x="36" y="76"/>
                    <a:pt x="34" y="77"/>
                  </a:cubicBezTo>
                  <a:cubicBezTo>
                    <a:pt x="32" y="77"/>
                    <a:pt x="30" y="77"/>
                    <a:pt x="29" y="77"/>
                  </a:cubicBezTo>
                  <a:cubicBezTo>
                    <a:pt x="23" y="77"/>
                    <a:pt x="19" y="76"/>
                    <a:pt x="16" y="72"/>
                  </a:cubicBezTo>
                  <a:cubicBezTo>
                    <a:pt x="13" y="69"/>
                    <a:pt x="11" y="65"/>
                    <a:pt x="11" y="59"/>
                  </a:cubicBezTo>
                  <a:cubicBezTo>
                    <a:pt x="11" y="26"/>
                    <a:pt x="11" y="26"/>
                    <a:pt x="11" y="26"/>
                  </a:cubicBezTo>
                  <a:cubicBezTo>
                    <a:pt x="0" y="26"/>
                    <a:pt x="0" y="26"/>
                    <a:pt x="0" y="26"/>
                  </a:cubicBezTo>
                  <a:cubicBezTo>
                    <a:pt x="0" y="17"/>
                    <a:pt x="0" y="17"/>
                    <a:pt x="0" y="17"/>
                  </a:cubicBezTo>
                  <a:cubicBezTo>
                    <a:pt x="11" y="17"/>
                    <a:pt x="11" y="17"/>
                    <a:pt x="11" y="17"/>
                  </a:cubicBezTo>
                  <a:cubicBezTo>
                    <a:pt x="11" y="0"/>
                    <a:pt x="11" y="0"/>
                    <a:pt x="11" y="0"/>
                  </a:cubicBezTo>
                  <a:cubicBezTo>
                    <a:pt x="23" y="0"/>
                    <a:pt x="23" y="0"/>
                    <a:pt x="23" y="0"/>
                  </a:cubicBezTo>
                  <a:cubicBezTo>
                    <a:pt x="23" y="17"/>
                    <a:pt x="23" y="17"/>
                    <a:pt x="23" y="17"/>
                  </a:cubicBezTo>
                  <a:cubicBezTo>
                    <a:pt x="39" y="17"/>
                    <a:pt x="39" y="17"/>
                    <a:pt x="39" y="17"/>
                  </a:cubicBezTo>
                  <a:cubicBezTo>
                    <a:pt x="39" y="26"/>
                    <a:pt x="39" y="26"/>
                    <a:pt x="39" y="26"/>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noEditPoints="1"/>
            </p:cNvSpPr>
            <p:nvPr userDrawn="1"/>
          </p:nvSpPr>
          <p:spPr bwMode="auto">
            <a:xfrm>
              <a:off x="10660063" y="-733425"/>
              <a:ext cx="60325" cy="334963"/>
            </a:xfrm>
            <a:custGeom>
              <a:avLst/>
              <a:gdLst>
                <a:gd name="T0" fmla="*/ 14 w 16"/>
                <a:gd name="T1" fmla="*/ 89 h 89"/>
                <a:gd name="T2" fmla="*/ 2 w 16"/>
                <a:gd name="T3" fmla="*/ 89 h 89"/>
                <a:gd name="T4" fmla="*/ 2 w 16"/>
                <a:gd name="T5" fmla="*/ 30 h 89"/>
                <a:gd name="T6" fmla="*/ 14 w 16"/>
                <a:gd name="T7" fmla="*/ 30 h 89"/>
                <a:gd name="T8" fmla="*/ 14 w 16"/>
                <a:gd name="T9" fmla="*/ 89 h 89"/>
                <a:gd name="T10" fmla="*/ 16 w 16"/>
                <a:gd name="T11" fmla="*/ 8 h 89"/>
                <a:gd name="T12" fmla="*/ 14 w 16"/>
                <a:gd name="T13" fmla="*/ 14 h 89"/>
                <a:gd name="T14" fmla="*/ 8 w 16"/>
                <a:gd name="T15" fmla="*/ 16 h 89"/>
                <a:gd name="T16" fmla="*/ 2 w 16"/>
                <a:gd name="T17" fmla="*/ 13 h 89"/>
                <a:gd name="T18" fmla="*/ 0 w 16"/>
                <a:gd name="T19" fmla="*/ 8 h 89"/>
                <a:gd name="T20" fmla="*/ 2 w 16"/>
                <a:gd name="T21" fmla="*/ 3 h 89"/>
                <a:gd name="T22" fmla="*/ 8 w 16"/>
                <a:gd name="T23" fmla="*/ 0 h 89"/>
                <a:gd name="T24" fmla="*/ 14 w 16"/>
                <a:gd name="T25" fmla="*/ 3 h 89"/>
                <a:gd name="T26" fmla="*/ 16 w 16"/>
                <a:gd name="T27"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89">
                  <a:moveTo>
                    <a:pt x="14" y="89"/>
                  </a:moveTo>
                  <a:cubicBezTo>
                    <a:pt x="2" y="89"/>
                    <a:pt x="2" y="89"/>
                    <a:pt x="2" y="89"/>
                  </a:cubicBezTo>
                  <a:cubicBezTo>
                    <a:pt x="2" y="30"/>
                    <a:pt x="2" y="30"/>
                    <a:pt x="2" y="30"/>
                  </a:cubicBezTo>
                  <a:cubicBezTo>
                    <a:pt x="14" y="30"/>
                    <a:pt x="14" y="30"/>
                    <a:pt x="14" y="30"/>
                  </a:cubicBezTo>
                  <a:cubicBezTo>
                    <a:pt x="14" y="89"/>
                    <a:pt x="14" y="89"/>
                    <a:pt x="14" y="89"/>
                  </a:cubicBezTo>
                  <a:close/>
                  <a:moveTo>
                    <a:pt x="16" y="8"/>
                  </a:moveTo>
                  <a:cubicBezTo>
                    <a:pt x="16" y="10"/>
                    <a:pt x="15" y="12"/>
                    <a:pt x="14" y="14"/>
                  </a:cubicBezTo>
                  <a:cubicBezTo>
                    <a:pt x="12" y="15"/>
                    <a:pt x="10" y="16"/>
                    <a:pt x="8" y="16"/>
                  </a:cubicBezTo>
                  <a:cubicBezTo>
                    <a:pt x="6" y="16"/>
                    <a:pt x="4" y="15"/>
                    <a:pt x="2" y="13"/>
                  </a:cubicBezTo>
                  <a:cubicBezTo>
                    <a:pt x="1" y="12"/>
                    <a:pt x="0" y="10"/>
                    <a:pt x="0" y="8"/>
                  </a:cubicBezTo>
                  <a:cubicBezTo>
                    <a:pt x="0" y="6"/>
                    <a:pt x="1" y="4"/>
                    <a:pt x="2" y="3"/>
                  </a:cubicBezTo>
                  <a:cubicBezTo>
                    <a:pt x="4" y="1"/>
                    <a:pt x="6" y="0"/>
                    <a:pt x="8" y="0"/>
                  </a:cubicBezTo>
                  <a:cubicBezTo>
                    <a:pt x="10" y="0"/>
                    <a:pt x="12" y="1"/>
                    <a:pt x="14" y="3"/>
                  </a:cubicBezTo>
                  <a:cubicBezTo>
                    <a:pt x="15" y="4"/>
                    <a:pt x="16" y="6"/>
                    <a:pt x="16" y="8"/>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userDrawn="1"/>
          </p:nvSpPr>
          <p:spPr bwMode="auto">
            <a:xfrm>
              <a:off x="10788651" y="-755650"/>
              <a:ext cx="44450" cy="357188"/>
            </a:xfrm>
            <a:custGeom>
              <a:avLst/>
              <a:gdLst>
                <a:gd name="T0" fmla="*/ 28 w 28"/>
                <a:gd name="T1" fmla="*/ 225 h 225"/>
                <a:gd name="T2" fmla="*/ 0 w 28"/>
                <a:gd name="T3" fmla="*/ 225 h 225"/>
                <a:gd name="T4" fmla="*/ 0 w 28"/>
                <a:gd name="T5" fmla="*/ 0 h 225"/>
                <a:gd name="T6" fmla="*/ 28 w 28"/>
                <a:gd name="T7" fmla="*/ 0 h 225"/>
                <a:gd name="T8" fmla="*/ 28 w 28"/>
                <a:gd name="T9" fmla="*/ 225 h 225"/>
                <a:gd name="T10" fmla="*/ 28 w 28"/>
                <a:gd name="T11" fmla="*/ 225 h 225"/>
              </a:gdLst>
              <a:ahLst/>
              <a:cxnLst>
                <a:cxn ang="0">
                  <a:pos x="T0" y="T1"/>
                </a:cxn>
                <a:cxn ang="0">
                  <a:pos x="T2" y="T3"/>
                </a:cxn>
                <a:cxn ang="0">
                  <a:pos x="T4" y="T5"/>
                </a:cxn>
                <a:cxn ang="0">
                  <a:pos x="T6" y="T7"/>
                </a:cxn>
                <a:cxn ang="0">
                  <a:pos x="T8" y="T9"/>
                </a:cxn>
                <a:cxn ang="0">
                  <a:pos x="T10" y="T11"/>
                </a:cxn>
              </a:cxnLst>
              <a:rect l="0" t="0" r="r" b="b"/>
              <a:pathLst>
                <a:path w="28" h="225">
                  <a:moveTo>
                    <a:pt x="28" y="225"/>
                  </a:moveTo>
                  <a:lnTo>
                    <a:pt x="0" y="225"/>
                  </a:lnTo>
                  <a:lnTo>
                    <a:pt x="0" y="0"/>
                  </a:lnTo>
                  <a:lnTo>
                    <a:pt x="28" y="0"/>
                  </a:lnTo>
                  <a:lnTo>
                    <a:pt x="28" y="225"/>
                  </a:lnTo>
                  <a:lnTo>
                    <a:pt x="28" y="225"/>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noEditPoints="1"/>
            </p:cNvSpPr>
            <p:nvPr userDrawn="1"/>
          </p:nvSpPr>
          <p:spPr bwMode="auto">
            <a:xfrm>
              <a:off x="10885488" y="-627063"/>
              <a:ext cx="222250" cy="236538"/>
            </a:xfrm>
            <a:custGeom>
              <a:avLst/>
              <a:gdLst>
                <a:gd name="T0" fmla="*/ 47 w 59"/>
                <a:gd name="T1" fmla="*/ 26 h 63"/>
                <a:gd name="T2" fmla="*/ 46 w 59"/>
                <a:gd name="T3" fmla="*/ 19 h 63"/>
                <a:gd name="T4" fmla="*/ 43 w 59"/>
                <a:gd name="T5" fmla="*/ 14 h 63"/>
                <a:gd name="T6" fmla="*/ 38 w 59"/>
                <a:gd name="T7" fmla="*/ 11 h 63"/>
                <a:gd name="T8" fmla="*/ 31 w 59"/>
                <a:gd name="T9" fmla="*/ 9 h 63"/>
                <a:gd name="T10" fmla="*/ 24 w 59"/>
                <a:gd name="T11" fmla="*/ 11 h 63"/>
                <a:gd name="T12" fmla="*/ 18 w 59"/>
                <a:gd name="T13" fmla="*/ 14 h 63"/>
                <a:gd name="T14" fmla="*/ 14 w 59"/>
                <a:gd name="T15" fmla="*/ 19 h 63"/>
                <a:gd name="T16" fmla="*/ 12 w 59"/>
                <a:gd name="T17" fmla="*/ 26 h 63"/>
                <a:gd name="T18" fmla="*/ 47 w 59"/>
                <a:gd name="T19" fmla="*/ 26 h 63"/>
                <a:gd name="T20" fmla="*/ 59 w 59"/>
                <a:gd name="T21" fmla="*/ 31 h 63"/>
                <a:gd name="T22" fmla="*/ 59 w 59"/>
                <a:gd name="T23" fmla="*/ 33 h 63"/>
                <a:gd name="T24" fmla="*/ 59 w 59"/>
                <a:gd name="T25" fmla="*/ 35 h 63"/>
                <a:gd name="T26" fmla="*/ 12 w 59"/>
                <a:gd name="T27" fmla="*/ 35 h 63"/>
                <a:gd name="T28" fmla="*/ 14 w 59"/>
                <a:gd name="T29" fmla="*/ 42 h 63"/>
                <a:gd name="T30" fmla="*/ 18 w 59"/>
                <a:gd name="T31" fmla="*/ 48 h 63"/>
                <a:gd name="T32" fmla="*/ 24 w 59"/>
                <a:gd name="T33" fmla="*/ 51 h 63"/>
                <a:gd name="T34" fmla="*/ 31 w 59"/>
                <a:gd name="T35" fmla="*/ 53 h 63"/>
                <a:gd name="T36" fmla="*/ 42 w 59"/>
                <a:gd name="T37" fmla="*/ 50 h 63"/>
                <a:gd name="T38" fmla="*/ 49 w 59"/>
                <a:gd name="T39" fmla="*/ 44 h 63"/>
                <a:gd name="T40" fmla="*/ 57 w 59"/>
                <a:gd name="T41" fmla="*/ 50 h 63"/>
                <a:gd name="T42" fmla="*/ 46 w 59"/>
                <a:gd name="T43" fmla="*/ 60 h 63"/>
                <a:gd name="T44" fmla="*/ 31 w 59"/>
                <a:gd name="T45" fmla="*/ 63 h 63"/>
                <a:gd name="T46" fmla="*/ 19 w 59"/>
                <a:gd name="T47" fmla="*/ 60 h 63"/>
                <a:gd name="T48" fmla="*/ 9 w 59"/>
                <a:gd name="T49" fmla="*/ 54 h 63"/>
                <a:gd name="T50" fmla="*/ 2 w 59"/>
                <a:gd name="T51" fmla="*/ 44 h 63"/>
                <a:gd name="T52" fmla="*/ 0 w 59"/>
                <a:gd name="T53" fmla="*/ 31 h 63"/>
                <a:gd name="T54" fmla="*/ 2 w 59"/>
                <a:gd name="T55" fmla="*/ 19 h 63"/>
                <a:gd name="T56" fmla="*/ 9 w 59"/>
                <a:gd name="T57" fmla="*/ 9 h 63"/>
                <a:gd name="T58" fmla="*/ 18 w 59"/>
                <a:gd name="T59" fmla="*/ 2 h 63"/>
                <a:gd name="T60" fmla="*/ 31 w 59"/>
                <a:gd name="T61" fmla="*/ 0 h 63"/>
                <a:gd name="T62" fmla="*/ 43 w 59"/>
                <a:gd name="T63" fmla="*/ 2 h 63"/>
                <a:gd name="T64" fmla="*/ 52 w 59"/>
                <a:gd name="T65" fmla="*/ 8 h 63"/>
                <a:gd name="T66" fmla="*/ 57 w 59"/>
                <a:gd name="T67" fmla="*/ 18 h 63"/>
                <a:gd name="T68" fmla="*/ 59 w 59"/>
                <a:gd name="T69"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63">
                  <a:moveTo>
                    <a:pt x="47" y="26"/>
                  </a:moveTo>
                  <a:cubicBezTo>
                    <a:pt x="47" y="24"/>
                    <a:pt x="47" y="22"/>
                    <a:pt x="46" y="19"/>
                  </a:cubicBezTo>
                  <a:cubicBezTo>
                    <a:pt x="45" y="17"/>
                    <a:pt x="44" y="16"/>
                    <a:pt x="43" y="14"/>
                  </a:cubicBezTo>
                  <a:cubicBezTo>
                    <a:pt x="42" y="13"/>
                    <a:pt x="40" y="11"/>
                    <a:pt x="38" y="11"/>
                  </a:cubicBezTo>
                  <a:cubicBezTo>
                    <a:pt x="36" y="10"/>
                    <a:pt x="33" y="9"/>
                    <a:pt x="31" y="9"/>
                  </a:cubicBezTo>
                  <a:cubicBezTo>
                    <a:pt x="28" y="9"/>
                    <a:pt x="26" y="10"/>
                    <a:pt x="24" y="11"/>
                  </a:cubicBezTo>
                  <a:cubicBezTo>
                    <a:pt x="21" y="11"/>
                    <a:pt x="19" y="13"/>
                    <a:pt x="18" y="14"/>
                  </a:cubicBezTo>
                  <a:cubicBezTo>
                    <a:pt x="16" y="16"/>
                    <a:pt x="15" y="17"/>
                    <a:pt x="14" y="19"/>
                  </a:cubicBezTo>
                  <a:cubicBezTo>
                    <a:pt x="13" y="22"/>
                    <a:pt x="12" y="24"/>
                    <a:pt x="12" y="26"/>
                  </a:cubicBezTo>
                  <a:cubicBezTo>
                    <a:pt x="47" y="26"/>
                    <a:pt x="47" y="26"/>
                    <a:pt x="47" y="26"/>
                  </a:cubicBezTo>
                  <a:close/>
                  <a:moveTo>
                    <a:pt x="59" y="31"/>
                  </a:moveTo>
                  <a:cubicBezTo>
                    <a:pt x="59" y="32"/>
                    <a:pt x="59" y="32"/>
                    <a:pt x="59" y="33"/>
                  </a:cubicBezTo>
                  <a:cubicBezTo>
                    <a:pt x="59" y="34"/>
                    <a:pt x="59" y="34"/>
                    <a:pt x="59" y="35"/>
                  </a:cubicBezTo>
                  <a:cubicBezTo>
                    <a:pt x="12" y="35"/>
                    <a:pt x="12" y="35"/>
                    <a:pt x="12" y="35"/>
                  </a:cubicBezTo>
                  <a:cubicBezTo>
                    <a:pt x="12" y="37"/>
                    <a:pt x="13" y="40"/>
                    <a:pt x="14" y="42"/>
                  </a:cubicBezTo>
                  <a:cubicBezTo>
                    <a:pt x="15" y="44"/>
                    <a:pt x="16" y="46"/>
                    <a:pt x="18" y="48"/>
                  </a:cubicBezTo>
                  <a:cubicBezTo>
                    <a:pt x="20" y="49"/>
                    <a:pt x="22" y="51"/>
                    <a:pt x="24" y="51"/>
                  </a:cubicBezTo>
                  <a:cubicBezTo>
                    <a:pt x="26" y="52"/>
                    <a:pt x="29" y="53"/>
                    <a:pt x="31" y="53"/>
                  </a:cubicBezTo>
                  <a:cubicBezTo>
                    <a:pt x="35" y="53"/>
                    <a:pt x="39" y="52"/>
                    <a:pt x="42" y="50"/>
                  </a:cubicBezTo>
                  <a:cubicBezTo>
                    <a:pt x="45" y="48"/>
                    <a:pt x="47" y="46"/>
                    <a:pt x="49" y="44"/>
                  </a:cubicBezTo>
                  <a:cubicBezTo>
                    <a:pt x="57" y="50"/>
                    <a:pt x="57" y="50"/>
                    <a:pt x="57" y="50"/>
                  </a:cubicBezTo>
                  <a:cubicBezTo>
                    <a:pt x="54" y="55"/>
                    <a:pt x="50" y="58"/>
                    <a:pt x="46" y="60"/>
                  </a:cubicBezTo>
                  <a:cubicBezTo>
                    <a:pt x="41" y="62"/>
                    <a:pt x="37" y="63"/>
                    <a:pt x="31" y="63"/>
                  </a:cubicBezTo>
                  <a:cubicBezTo>
                    <a:pt x="27" y="63"/>
                    <a:pt x="23" y="62"/>
                    <a:pt x="19" y="60"/>
                  </a:cubicBezTo>
                  <a:cubicBezTo>
                    <a:pt x="15" y="59"/>
                    <a:pt x="12" y="57"/>
                    <a:pt x="9" y="54"/>
                  </a:cubicBezTo>
                  <a:cubicBezTo>
                    <a:pt x="6" y="51"/>
                    <a:pt x="4" y="48"/>
                    <a:pt x="2" y="44"/>
                  </a:cubicBezTo>
                  <a:cubicBezTo>
                    <a:pt x="1" y="40"/>
                    <a:pt x="0" y="36"/>
                    <a:pt x="0" y="31"/>
                  </a:cubicBezTo>
                  <a:cubicBezTo>
                    <a:pt x="0" y="27"/>
                    <a:pt x="1" y="23"/>
                    <a:pt x="2" y="19"/>
                  </a:cubicBezTo>
                  <a:cubicBezTo>
                    <a:pt x="4" y="15"/>
                    <a:pt x="6" y="12"/>
                    <a:pt x="9" y="9"/>
                  </a:cubicBezTo>
                  <a:cubicBezTo>
                    <a:pt x="11" y="6"/>
                    <a:pt x="15" y="4"/>
                    <a:pt x="18" y="2"/>
                  </a:cubicBezTo>
                  <a:cubicBezTo>
                    <a:pt x="22" y="1"/>
                    <a:pt x="26" y="0"/>
                    <a:pt x="31" y="0"/>
                  </a:cubicBezTo>
                  <a:cubicBezTo>
                    <a:pt x="35" y="0"/>
                    <a:pt x="39" y="1"/>
                    <a:pt x="43" y="2"/>
                  </a:cubicBezTo>
                  <a:cubicBezTo>
                    <a:pt x="46" y="4"/>
                    <a:pt x="49" y="6"/>
                    <a:pt x="52" y="8"/>
                  </a:cubicBezTo>
                  <a:cubicBezTo>
                    <a:pt x="54" y="11"/>
                    <a:pt x="56" y="14"/>
                    <a:pt x="57" y="18"/>
                  </a:cubicBezTo>
                  <a:cubicBezTo>
                    <a:pt x="59" y="22"/>
                    <a:pt x="59" y="26"/>
                    <a:pt x="59" y="3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userDrawn="1"/>
          </p:nvSpPr>
          <p:spPr bwMode="auto">
            <a:xfrm>
              <a:off x="11141076" y="-627063"/>
              <a:ext cx="180975" cy="236538"/>
            </a:xfrm>
            <a:custGeom>
              <a:avLst/>
              <a:gdLst>
                <a:gd name="T0" fmla="*/ 39 w 48"/>
                <a:gd name="T1" fmla="*/ 17 h 63"/>
                <a:gd name="T2" fmla="*/ 34 w 48"/>
                <a:gd name="T3" fmla="*/ 11 h 63"/>
                <a:gd name="T4" fmla="*/ 25 w 48"/>
                <a:gd name="T5" fmla="*/ 9 h 63"/>
                <a:gd name="T6" fmla="*/ 21 w 48"/>
                <a:gd name="T7" fmla="*/ 10 h 63"/>
                <a:gd name="T8" fmla="*/ 18 w 48"/>
                <a:gd name="T9" fmla="*/ 11 h 63"/>
                <a:gd name="T10" fmla="*/ 15 w 48"/>
                <a:gd name="T11" fmla="*/ 13 h 63"/>
                <a:gd name="T12" fmla="*/ 14 w 48"/>
                <a:gd name="T13" fmla="*/ 17 h 63"/>
                <a:gd name="T14" fmla="*/ 18 w 48"/>
                <a:gd name="T15" fmla="*/ 23 h 63"/>
                <a:gd name="T16" fmla="*/ 28 w 48"/>
                <a:gd name="T17" fmla="*/ 26 h 63"/>
                <a:gd name="T18" fmla="*/ 36 w 48"/>
                <a:gd name="T19" fmla="*/ 28 h 63"/>
                <a:gd name="T20" fmla="*/ 42 w 48"/>
                <a:gd name="T21" fmla="*/ 32 h 63"/>
                <a:gd name="T22" fmla="*/ 46 w 48"/>
                <a:gd name="T23" fmla="*/ 37 h 63"/>
                <a:gd name="T24" fmla="*/ 48 w 48"/>
                <a:gd name="T25" fmla="*/ 44 h 63"/>
                <a:gd name="T26" fmla="*/ 46 w 48"/>
                <a:gd name="T27" fmla="*/ 52 h 63"/>
                <a:gd name="T28" fmla="*/ 41 w 48"/>
                <a:gd name="T29" fmla="*/ 58 h 63"/>
                <a:gd name="T30" fmla="*/ 33 w 48"/>
                <a:gd name="T31" fmla="*/ 62 h 63"/>
                <a:gd name="T32" fmla="*/ 24 w 48"/>
                <a:gd name="T33" fmla="*/ 63 h 63"/>
                <a:gd name="T34" fmla="*/ 11 w 48"/>
                <a:gd name="T35" fmla="*/ 60 h 63"/>
                <a:gd name="T36" fmla="*/ 0 w 48"/>
                <a:gd name="T37" fmla="*/ 52 h 63"/>
                <a:gd name="T38" fmla="*/ 9 w 48"/>
                <a:gd name="T39" fmla="*/ 45 h 63"/>
                <a:gd name="T40" fmla="*/ 15 w 48"/>
                <a:gd name="T41" fmla="*/ 51 h 63"/>
                <a:gd name="T42" fmla="*/ 24 w 48"/>
                <a:gd name="T43" fmla="*/ 53 h 63"/>
                <a:gd name="T44" fmla="*/ 29 w 48"/>
                <a:gd name="T45" fmla="*/ 53 h 63"/>
                <a:gd name="T46" fmla="*/ 33 w 48"/>
                <a:gd name="T47" fmla="*/ 51 h 63"/>
                <a:gd name="T48" fmla="*/ 35 w 48"/>
                <a:gd name="T49" fmla="*/ 49 h 63"/>
                <a:gd name="T50" fmla="*/ 36 w 48"/>
                <a:gd name="T51" fmla="*/ 45 h 63"/>
                <a:gd name="T52" fmla="*/ 32 w 48"/>
                <a:gd name="T53" fmla="*/ 38 h 63"/>
                <a:gd name="T54" fmla="*/ 21 w 48"/>
                <a:gd name="T55" fmla="*/ 35 h 63"/>
                <a:gd name="T56" fmla="*/ 15 w 48"/>
                <a:gd name="T57" fmla="*/ 33 h 63"/>
                <a:gd name="T58" fmla="*/ 9 w 48"/>
                <a:gd name="T59" fmla="*/ 30 h 63"/>
                <a:gd name="T60" fmla="*/ 5 w 48"/>
                <a:gd name="T61" fmla="*/ 25 h 63"/>
                <a:gd name="T62" fmla="*/ 3 w 48"/>
                <a:gd name="T63" fmla="*/ 18 h 63"/>
                <a:gd name="T64" fmla="*/ 5 w 48"/>
                <a:gd name="T65" fmla="*/ 10 h 63"/>
                <a:gd name="T66" fmla="*/ 10 w 48"/>
                <a:gd name="T67" fmla="*/ 4 h 63"/>
                <a:gd name="T68" fmla="*/ 18 w 48"/>
                <a:gd name="T69" fmla="*/ 1 h 63"/>
                <a:gd name="T70" fmla="*/ 26 w 48"/>
                <a:gd name="T71" fmla="*/ 0 h 63"/>
                <a:gd name="T72" fmla="*/ 38 w 48"/>
                <a:gd name="T73" fmla="*/ 2 h 63"/>
                <a:gd name="T74" fmla="*/ 47 w 48"/>
                <a:gd name="T75" fmla="*/ 10 h 63"/>
                <a:gd name="T76" fmla="*/ 39 w 48"/>
                <a:gd name="T77"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 h="63">
                  <a:moveTo>
                    <a:pt x="39" y="17"/>
                  </a:moveTo>
                  <a:cubicBezTo>
                    <a:pt x="38" y="14"/>
                    <a:pt x="36" y="13"/>
                    <a:pt x="34" y="11"/>
                  </a:cubicBezTo>
                  <a:cubicBezTo>
                    <a:pt x="31" y="10"/>
                    <a:pt x="28" y="9"/>
                    <a:pt x="25" y="9"/>
                  </a:cubicBezTo>
                  <a:cubicBezTo>
                    <a:pt x="24" y="9"/>
                    <a:pt x="23" y="9"/>
                    <a:pt x="21" y="10"/>
                  </a:cubicBezTo>
                  <a:cubicBezTo>
                    <a:pt x="20" y="10"/>
                    <a:pt x="19" y="10"/>
                    <a:pt x="18" y="11"/>
                  </a:cubicBezTo>
                  <a:cubicBezTo>
                    <a:pt x="17" y="12"/>
                    <a:pt x="16" y="13"/>
                    <a:pt x="15" y="13"/>
                  </a:cubicBezTo>
                  <a:cubicBezTo>
                    <a:pt x="15" y="14"/>
                    <a:pt x="14" y="16"/>
                    <a:pt x="14" y="17"/>
                  </a:cubicBezTo>
                  <a:cubicBezTo>
                    <a:pt x="14" y="20"/>
                    <a:pt x="16" y="21"/>
                    <a:pt x="18" y="23"/>
                  </a:cubicBezTo>
                  <a:cubicBezTo>
                    <a:pt x="20" y="24"/>
                    <a:pt x="23" y="25"/>
                    <a:pt x="28" y="26"/>
                  </a:cubicBezTo>
                  <a:cubicBezTo>
                    <a:pt x="31" y="27"/>
                    <a:pt x="33" y="27"/>
                    <a:pt x="36" y="28"/>
                  </a:cubicBezTo>
                  <a:cubicBezTo>
                    <a:pt x="38" y="29"/>
                    <a:pt x="40" y="30"/>
                    <a:pt x="42" y="32"/>
                  </a:cubicBezTo>
                  <a:cubicBezTo>
                    <a:pt x="44" y="33"/>
                    <a:pt x="45" y="35"/>
                    <a:pt x="46" y="37"/>
                  </a:cubicBezTo>
                  <a:cubicBezTo>
                    <a:pt x="47" y="39"/>
                    <a:pt x="48" y="41"/>
                    <a:pt x="48" y="44"/>
                  </a:cubicBezTo>
                  <a:cubicBezTo>
                    <a:pt x="48" y="47"/>
                    <a:pt x="47" y="50"/>
                    <a:pt x="46" y="52"/>
                  </a:cubicBezTo>
                  <a:cubicBezTo>
                    <a:pt x="45" y="55"/>
                    <a:pt x="43" y="57"/>
                    <a:pt x="41" y="58"/>
                  </a:cubicBezTo>
                  <a:cubicBezTo>
                    <a:pt x="38" y="60"/>
                    <a:pt x="36" y="61"/>
                    <a:pt x="33" y="62"/>
                  </a:cubicBezTo>
                  <a:cubicBezTo>
                    <a:pt x="30" y="62"/>
                    <a:pt x="27" y="63"/>
                    <a:pt x="24" y="63"/>
                  </a:cubicBezTo>
                  <a:cubicBezTo>
                    <a:pt x="20" y="63"/>
                    <a:pt x="15" y="62"/>
                    <a:pt x="11" y="60"/>
                  </a:cubicBezTo>
                  <a:cubicBezTo>
                    <a:pt x="7" y="58"/>
                    <a:pt x="3" y="56"/>
                    <a:pt x="0" y="52"/>
                  </a:cubicBezTo>
                  <a:cubicBezTo>
                    <a:pt x="9" y="45"/>
                    <a:pt x="9" y="45"/>
                    <a:pt x="9" y="45"/>
                  </a:cubicBezTo>
                  <a:cubicBezTo>
                    <a:pt x="10" y="47"/>
                    <a:pt x="12" y="49"/>
                    <a:pt x="15" y="51"/>
                  </a:cubicBezTo>
                  <a:cubicBezTo>
                    <a:pt x="18" y="52"/>
                    <a:pt x="21" y="53"/>
                    <a:pt x="24" y="53"/>
                  </a:cubicBezTo>
                  <a:cubicBezTo>
                    <a:pt x="26" y="53"/>
                    <a:pt x="27" y="53"/>
                    <a:pt x="29" y="53"/>
                  </a:cubicBezTo>
                  <a:cubicBezTo>
                    <a:pt x="30" y="52"/>
                    <a:pt x="31" y="52"/>
                    <a:pt x="33" y="51"/>
                  </a:cubicBezTo>
                  <a:cubicBezTo>
                    <a:pt x="34" y="51"/>
                    <a:pt x="35" y="50"/>
                    <a:pt x="35" y="49"/>
                  </a:cubicBezTo>
                  <a:cubicBezTo>
                    <a:pt x="36" y="48"/>
                    <a:pt x="36" y="46"/>
                    <a:pt x="36" y="45"/>
                  </a:cubicBezTo>
                  <a:cubicBezTo>
                    <a:pt x="36" y="42"/>
                    <a:pt x="35" y="40"/>
                    <a:pt x="32" y="38"/>
                  </a:cubicBezTo>
                  <a:cubicBezTo>
                    <a:pt x="30" y="37"/>
                    <a:pt x="26" y="36"/>
                    <a:pt x="21" y="35"/>
                  </a:cubicBezTo>
                  <a:cubicBezTo>
                    <a:pt x="19" y="34"/>
                    <a:pt x="17" y="34"/>
                    <a:pt x="15" y="33"/>
                  </a:cubicBezTo>
                  <a:cubicBezTo>
                    <a:pt x="13" y="32"/>
                    <a:pt x="11" y="31"/>
                    <a:pt x="9" y="30"/>
                  </a:cubicBezTo>
                  <a:cubicBezTo>
                    <a:pt x="7" y="29"/>
                    <a:pt x="6" y="27"/>
                    <a:pt x="5" y="25"/>
                  </a:cubicBezTo>
                  <a:cubicBezTo>
                    <a:pt x="4" y="23"/>
                    <a:pt x="3" y="21"/>
                    <a:pt x="3" y="18"/>
                  </a:cubicBezTo>
                  <a:cubicBezTo>
                    <a:pt x="3" y="15"/>
                    <a:pt x="4" y="12"/>
                    <a:pt x="5" y="10"/>
                  </a:cubicBezTo>
                  <a:cubicBezTo>
                    <a:pt x="7" y="8"/>
                    <a:pt x="8" y="6"/>
                    <a:pt x="10" y="4"/>
                  </a:cubicBezTo>
                  <a:cubicBezTo>
                    <a:pt x="13" y="3"/>
                    <a:pt x="15" y="2"/>
                    <a:pt x="18" y="1"/>
                  </a:cubicBezTo>
                  <a:cubicBezTo>
                    <a:pt x="20" y="0"/>
                    <a:pt x="23" y="0"/>
                    <a:pt x="26" y="0"/>
                  </a:cubicBezTo>
                  <a:cubicBezTo>
                    <a:pt x="30" y="0"/>
                    <a:pt x="34" y="1"/>
                    <a:pt x="38" y="2"/>
                  </a:cubicBezTo>
                  <a:cubicBezTo>
                    <a:pt x="42" y="4"/>
                    <a:pt x="45" y="7"/>
                    <a:pt x="47" y="10"/>
                  </a:cubicBezTo>
                  <a:cubicBezTo>
                    <a:pt x="39" y="17"/>
                    <a:pt x="39" y="17"/>
                    <a:pt x="39" y="17"/>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noEditPoints="1"/>
            </p:cNvSpPr>
            <p:nvPr userDrawn="1"/>
          </p:nvSpPr>
          <p:spPr bwMode="auto">
            <a:xfrm>
              <a:off x="11476038" y="-627063"/>
              <a:ext cx="198438" cy="236538"/>
            </a:xfrm>
            <a:custGeom>
              <a:avLst/>
              <a:gdLst>
                <a:gd name="T0" fmla="*/ 38 w 53"/>
                <a:gd name="T1" fmla="*/ 33 h 63"/>
                <a:gd name="T2" fmla="*/ 29 w 53"/>
                <a:gd name="T3" fmla="*/ 33 h 63"/>
                <a:gd name="T4" fmla="*/ 21 w 53"/>
                <a:gd name="T5" fmla="*/ 35 h 63"/>
                <a:gd name="T6" fmla="*/ 14 w 53"/>
                <a:gd name="T7" fmla="*/ 38 h 63"/>
                <a:gd name="T8" fmla="*/ 12 w 53"/>
                <a:gd name="T9" fmla="*/ 44 h 63"/>
                <a:gd name="T10" fmla="*/ 13 w 53"/>
                <a:gd name="T11" fmla="*/ 48 h 63"/>
                <a:gd name="T12" fmla="*/ 16 w 53"/>
                <a:gd name="T13" fmla="*/ 51 h 63"/>
                <a:gd name="T14" fmla="*/ 20 w 53"/>
                <a:gd name="T15" fmla="*/ 53 h 63"/>
                <a:gd name="T16" fmla="*/ 24 w 53"/>
                <a:gd name="T17" fmla="*/ 53 h 63"/>
                <a:gd name="T18" fmla="*/ 37 w 53"/>
                <a:gd name="T19" fmla="*/ 48 h 63"/>
                <a:gd name="T20" fmla="*/ 41 w 53"/>
                <a:gd name="T21" fmla="*/ 36 h 63"/>
                <a:gd name="T22" fmla="*/ 41 w 53"/>
                <a:gd name="T23" fmla="*/ 33 h 63"/>
                <a:gd name="T24" fmla="*/ 38 w 53"/>
                <a:gd name="T25" fmla="*/ 33 h 63"/>
                <a:gd name="T26" fmla="*/ 41 w 53"/>
                <a:gd name="T27" fmla="*/ 23 h 63"/>
                <a:gd name="T28" fmla="*/ 37 w 53"/>
                <a:gd name="T29" fmla="*/ 13 h 63"/>
                <a:gd name="T30" fmla="*/ 27 w 53"/>
                <a:gd name="T31" fmla="*/ 10 h 63"/>
                <a:gd name="T32" fmla="*/ 17 w 53"/>
                <a:gd name="T33" fmla="*/ 11 h 63"/>
                <a:gd name="T34" fmla="*/ 10 w 53"/>
                <a:gd name="T35" fmla="*/ 16 h 63"/>
                <a:gd name="T36" fmla="*/ 3 w 53"/>
                <a:gd name="T37" fmla="*/ 9 h 63"/>
                <a:gd name="T38" fmla="*/ 14 w 53"/>
                <a:gd name="T39" fmla="*/ 2 h 63"/>
                <a:gd name="T40" fmla="*/ 28 w 53"/>
                <a:gd name="T41" fmla="*/ 0 h 63"/>
                <a:gd name="T42" fmla="*/ 39 w 53"/>
                <a:gd name="T43" fmla="*/ 2 h 63"/>
                <a:gd name="T44" fmla="*/ 47 w 53"/>
                <a:gd name="T45" fmla="*/ 7 h 63"/>
                <a:gd name="T46" fmla="*/ 51 w 53"/>
                <a:gd name="T47" fmla="*/ 14 h 63"/>
                <a:gd name="T48" fmla="*/ 53 w 53"/>
                <a:gd name="T49" fmla="*/ 23 h 63"/>
                <a:gd name="T50" fmla="*/ 53 w 53"/>
                <a:gd name="T51" fmla="*/ 49 h 63"/>
                <a:gd name="T52" fmla="*/ 53 w 53"/>
                <a:gd name="T53" fmla="*/ 56 h 63"/>
                <a:gd name="T54" fmla="*/ 53 w 53"/>
                <a:gd name="T55" fmla="*/ 61 h 63"/>
                <a:gd name="T56" fmla="*/ 43 w 53"/>
                <a:gd name="T57" fmla="*/ 61 h 63"/>
                <a:gd name="T58" fmla="*/ 42 w 53"/>
                <a:gd name="T59" fmla="*/ 53 h 63"/>
                <a:gd name="T60" fmla="*/ 41 w 53"/>
                <a:gd name="T61" fmla="*/ 53 h 63"/>
                <a:gd name="T62" fmla="*/ 33 w 53"/>
                <a:gd name="T63" fmla="*/ 60 h 63"/>
                <a:gd name="T64" fmla="*/ 21 w 53"/>
                <a:gd name="T65" fmla="*/ 63 h 63"/>
                <a:gd name="T66" fmla="*/ 14 w 53"/>
                <a:gd name="T67" fmla="*/ 62 h 63"/>
                <a:gd name="T68" fmla="*/ 7 w 53"/>
                <a:gd name="T69" fmla="*/ 59 h 63"/>
                <a:gd name="T70" fmla="*/ 2 w 53"/>
                <a:gd name="T71" fmla="*/ 53 h 63"/>
                <a:gd name="T72" fmla="*/ 0 w 53"/>
                <a:gd name="T73" fmla="*/ 44 h 63"/>
                <a:gd name="T74" fmla="*/ 3 w 53"/>
                <a:gd name="T75" fmla="*/ 34 h 63"/>
                <a:gd name="T76" fmla="*/ 13 w 53"/>
                <a:gd name="T77" fmla="*/ 28 h 63"/>
                <a:gd name="T78" fmla="*/ 26 w 53"/>
                <a:gd name="T79" fmla="*/ 25 h 63"/>
                <a:gd name="T80" fmla="*/ 41 w 53"/>
                <a:gd name="T81" fmla="*/ 24 h 63"/>
                <a:gd name="T82" fmla="*/ 41 w 53"/>
                <a:gd name="T83"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63">
                  <a:moveTo>
                    <a:pt x="38" y="33"/>
                  </a:moveTo>
                  <a:cubicBezTo>
                    <a:pt x="35" y="33"/>
                    <a:pt x="32" y="33"/>
                    <a:pt x="29" y="33"/>
                  </a:cubicBezTo>
                  <a:cubicBezTo>
                    <a:pt x="26" y="33"/>
                    <a:pt x="23" y="34"/>
                    <a:pt x="21" y="35"/>
                  </a:cubicBezTo>
                  <a:cubicBezTo>
                    <a:pt x="18" y="35"/>
                    <a:pt x="16" y="37"/>
                    <a:pt x="14" y="38"/>
                  </a:cubicBezTo>
                  <a:cubicBezTo>
                    <a:pt x="13" y="40"/>
                    <a:pt x="12" y="42"/>
                    <a:pt x="12" y="44"/>
                  </a:cubicBezTo>
                  <a:cubicBezTo>
                    <a:pt x="12" y="46"/>
                    <a:pt x="12" y="47"/>
                    <a:pt x="13" y="48"/>
                  </a:cubicBezTo>
                  <a:cubicBezTo>
                    <a:pt x="14" y="50"/>
                    <a:pt x="15" y="51"/>
                    <a:pt x="16" y="51"/>
                  </a:cubicBezTo>
                  <a:cubicBezTo>
                    <a:pt x="17" y="52"/>
                    <a:pt x="18" y="53"/>
                    <a:pt x="20" y="53"/>
                  </a:cubicBezTo>
                  <a:cubicBezTo>
                    <a:pt x="21" y="53"/>
                    <a:pt x="23" y="53"/>
                    <a:pt x="24" y="53"/>
                  </a:cubicBezTo>
                  <a:cubicBezTo>
                    <a:pt x="30" y="53"/>
                    <a:pt x="34" y="52"/>
                    <a:pt x="37" y="48"/>
                  </a:cubicBezTo>
                  <a:cubicBezTo>
                    <a:pt x="40" y="45"/>
                    <a:pt x="41" y="41"/>
                    <a:pt x="41" y="36"/>
                  </a:cubicBezTo>
                  <a:cubicBezTo>
                    <a:pt x="41" y="33"/>
                    <a:pt x="41" y="33"/>
                    <a:pt x="41" y="33"/>
                  </a:cubicBezTo>
                  <a:cubicBezTo>
                    <a:pt x="38" y="33"/>
                    <a:pt x="38" y="33"/>
                    <a:pt x="38" y="33"/>
                  </a:cubicBezTo>
                  <a:close/>
                  <a:moveTo>
                    <a:pt x="41" y="23"/>
                  </a:moveTo>
                  <a:cubicBezTo>
                    <a:pt x="41" y="18"/>
                    <a:pt x="40" y="15"/>
                    <a:pt x="37" y="13"/>
                  </a:cubicBezTo>
                  <a:cubicBezTo>
                    <a:pt x="35" y="11"/>
                    <a:pt x="31" y="10"/>
                    <a:pt x="27" y="10"/>
                  </a:cubicBezTo>
                  <a:cubicBezTo>
                    <a:pt x="23" y="10"/>
                    <a:pt x="20" y="10"/>
                    <a:pt x="17" y="11"/>
                  </a:cubicBezTo>
                  <a:cubicBezTo>
                    <a:pt x="14" y="13"/>
                    <a:pt x="12" y="14"/>
                    <a:pt x="10" y="16"/>
                  </a:cubicBezTo>
                  <a:cubicBezTo>
                    <a:pt x="3" y="9"/>
                    <a:pt x="3" y="9"/>
                    <a:pt x="3" y="9"/>
                  </a:cubicBezTo>
                  <a:cubicBezTo>
                    <a:pt x="6" y="6"/>
                    <a:pt x="10" y="4"/>
                    <a:pt x="14" y="2"/>
                  </a:cubicBezTo>
                  <a:cubicBezTo>
                    <a:pt x="18" y="1"/>
                    <a:pt x="23" y="0"/>
                    <a:pt x="28" y="0"/>
                  </a:cubicBezTo>
                  <a:cubicBezTo>
                    <a:pt x="32" y="0"/>
                    <a:pt x="36" y="1"/>
                    <a:pt x="39" y="2"/>
                  </a:cubicBezTo>
                  <a:cubicBezTo>
                    <a:pt x="42" y="3"/>
                    <a:pt x="45" y="5"/>
                    <a:pt x="47" y="7"/>
                  </a:cubicBezTo>
                  <a:cubicBezTo>
                    <a:pt x="49" y="9"/>
                    <a:pt x="50" y="11"/>
                    <a:pt x="51" y="14"/>
                  </a:cubicBezTo>
                  <a:cubicBezTo>
                    <a:pt x="52" y="17"/>
                    <a:pt x="53" y="20"/>
                    <a:pt x="53" y="23"/>
                  </a:cubicBezTo>
                  <a:cubicBezTo>
                    <a:pt x="53" y="49"/>
                    <a:pt x="53" y="49"/>
                    <a:pt x="53" y="49"/>
                  </a:cubicBezTo>
                  <a:cubicBezTo>
                    <a:pt x="53" y="51"/>
                    <a:pt x="53" y="53"/>
                    <a:pt x="53" y="56"/>
                  </a:cubicBezTo>
                  <a:cubicBezTo>
                    <a:pt x="53" y="58"/>
                    <a:pt x="53" y="60"/>
                    <a:pt x="53" y="61"/>
                  </a:cubicBezTo>
                  <a:cubicBezTo>
                    <a:pt x="43" y="61"/>
                    <a:pt x="43" y="61"/>
                    <a:pt x="43" y="61"/>
                  </a:cubicBezTo>
                  <a:cubicBezTo>
                    <a:pt x="42" y="58"/>
                    <a:pt x="42" y="55"/>
                    <a:pt x="42" y="53"/>
                  </a:cubicBezTo>
                  <a:cubicBezTo>
                    <a:pt x="41" y="53"/>
                    <a:pt x="41" y="53"/>
                    <a:pt x="41" y="53"/>
                  </a:cubicBezTo>
                  <a:cubicBezTo>
                    <a:pt x="39" y="56"/>
                    <a:pt x="36" y="58"/>
                    <a:pt x="33" y="60"/>
                  </a:cubicBezTo>
                  <a:cubicBezTo>
                    <a:pt x="30" y="62"/>
                    <a:pt x="26" y="63"/>
                    <a:pt x="21" y="63"/>
                  </a:cubicBezTo>
                  <a:cubicBezTo>
                    <a:pt x="19" y="63"/>
                    <a:pt x="17" y="62"/>
                    <a:pt x="14" y="62"/>
                  </a:cubicBezTo>
                  <a:cubicBezTo>
                    <a:pt x="12" y="61"/>
                    <a:pt x="9" y="60"/>
                    <a:pt x="7" y="59"/>
                  </a:cubicBezTo>
                  <a:cubicBezTo>
                    <a:pt x="5" y="57"/>
                    <a:pt x="3" y="55"/>
                    <a:pt x="2" y="53"/>
                  </a:cubicBezTo>
                  <a:cubicBezTo>
                    <a:pt x="1" y="51"/>
                    <a:pt x="0" y="48"/>
                    <a:pt x="0" y="44"/>
                  </a:cubicBezTo>
                  <a:cubicBezTo>
                    <a:pt x="0" y="40"/>
                    <a:pt x="1" y="36"/>
                    <a:pt x="3" y="34"/>
                  </a:cubicBezTo>
                  <a:cubicBezTo>
                    <a:pt x="6" y="31"/>
                    <a:pt x="9" y="29"/>
                    <a:pt x="13" y="28"/>
                  </a:cubicBezTo>
                  <a:cubicBezTo>
                    <a:pt x="17" y="26"/>
                    <a:pt x="21" y="25"/>
                    <a:pt x="26" y="25"/>
                  </a:cubicBezTo>
                  <a:cubicBezTo>
                    <a:pt x="31" y="24"/>
                    <a:pt x="36" y="24"/>
                    <a:pt x="41" y="24"/>
                  </a:cubicBezTo>
                  <a:cubicBezTo>
                    <a:pt x="41" y="23"/>
                    <a:pt x="41" y="23"/>
                    <a:pt x="41" y="23"/>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userDrawn="1"/>
          </p:nvSpPr>
          <p:spPr bwMode="auto">
            <a:xfrm>
              <a:off x="11734801" y="-627063"/>
              <a:ext cx="131763" cy="228600"/>
            </a:xfrm>
            <a:custGeom>
              <a:avLst/>
              <a:gdLst>
                <a:gd name="T0" fmla="*/ 0 w 35"/>
                <a:gd name="T1" fmla="*/ 8 h 61"/>
                <a:gd name="T2" fmla="*/ 0 w 35"/>
                <a:gd name="T3" fmla="*/ 2 h 61"/>
                <a:gd name="T4" fmla="*/ 11 w 35"/>
                <a:gd name="T5" fmla="*/ 2 h 61"/>
                <a:gd name="T6" fmla="*/ 11 w 35"/>
                <a:gd name="T7" fmla="*/ 7 h 61"/>
                <a:gd name="T8" fmla="*/ 11 w 35"/>
                <a:gd name="T9" fmla="*/ 12 h 61"/>
                <a:gd name="T10" fmla="*/ 12 w 35"/>
                <a:gd name="T11" fmla="*/ 12 h 61"/>
                <a:gd name="T12" fmla="*/ 19 w 35"/>
                <a:gd name="T13" fmla="*/ 3 h 61"/>
                <a:gd name="T14" fmla="*/ 30 w 35"/>
                <a:gd name="T15" fmla="*/ 0 h 61"/>
                <a:gd name="T16" fmla="*/ 35 w 35"/>
                <a:gd name="T17" fmla="*/ 0 h 61"/>
                <a:gd name="T18" fmla="*/ 34 w 35"/>
                <a:gd name="T19" fmla="*/ 11 h 61"/>
                <a:gd name="T20" fmla="*/ 29 w 35"/>
                <a:gd name="T21" fmla="*/ 11 h 61"/>
                <a:gd name="T22" fmla="*/ 21 w 35"/>
                <a:gd name="T23" fmla="*/ 12 h 61"/>
                <a:gd name="T24" fmla="*/ 16 w 35"/>
                <a:gd name="T25" fmla="*/ 17 h 61"/>
                <a:gd name="T26" fmla="*/ 13 w 35"/>
                <a:gd name="T27" fmla="*/ 23 h 61"/>
                <a:gd name="T28" fmla="*/ 12 w 35"/>
                <a:gd name="T29" fmla="*/ 30 h 61"/>
                <a:gd name="T30" fmla="*/ 12 w 35"/>
                <a:gd name="T31" fmla="*/ 61 h 61"/>
                <a:gd name="T32" fmla="*/ 0 w 35"/>
                <a:gd name="T33" fmla="*/ 61 h 61"/>
                <a:gd name="T34" fmla="*/ 0 w 35"/>
                <a:gd name="T35" fmla="*/ 14 h 61"/>
                <a:gd name="T36" fmla="*/ 0 w 35"/>
                <a:gd name="T3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61">
                  <a:moveTo>
                    <a:pt x="0" y="8"/>
                  </a:moveTo>
                  <a:cubicBezTo>
                    <a:pt x="0" y="6"/>
                    <a:pt x="0" y="4"/>
                    <a:pt x="0" y="2"/>
                  </a:cubicBezTo>
                  <a:cubicBezTo>
                    <a:pt x="11" y="2"/>
                    <a:pt x="11" y="2"/>
                    <a:pt x="11" y="2"/>
                  </a:cubicBezTo>
                  <a:cubicBezTo>
                    <a:pt x="11" y="3"/>
                    <a:pt x="11" y="5"/>
                    <a:pt x="11" y="7"/>
                  </a:cubicBezTo>
                  <a:cubicBezTo>
                    <a:pt x="11" y="9"/>
                    <a:pt x="11" y="10"/>
                    <a:pt x="11" y="12"/>
                  </a:cubicBezTo>
                  <a:cubicBezTo>
                    <a:pt x="12" y="12"/>
                    <a:pt x="12" y="12"/>
                    <a:pt x="12" y="12"/>
                  </a:cubicBezTo>
                  <a:cubicBezTo>
                    <a:pt x="13" y="8"/>
                    <a:pt x="16" y="5"/>
                    <a:pt x="19" y="3"/>
                  </a:cubicBezTo>
                  <a:cubicBezTo>
                    <a:pt x="22" y="1"/>
                    <a:pt x="26" y="0"/>
                    <a:pt x="30" y="0"/>
                  </a:cubicBezTo>
                  <a:cubicBezTo>
                    <a:pt x="32" y="0"/>
                    <a:pt x="33" y="0"/>
                    <a:pt x="35" y="0"/>
                  </a:cubicBezTo>
                  <a:cubicBezTo>
                    <a:pt x="34" y="11"/>
                    <a:pt x="34" y="11"/>
                    <a:pt x="34" y="11"/>
                  </a:cubicBezTo>
                  <a:cubicBezTo>
                    <a:pt x="32" y="11"/>
                    <a:pt x="31" y="11"/>
                    <a:pt x="29" y="11"/>
                  </a:cubicBezTo>
                  <a:cubicBezTo>
                    <a:pt x="26" y="11"/>
                    <a:pt x="23" y="11"/>
                    <a:pt x="21" y="12"/>
                  </a:cubicBezTo>
                  <a:cubicBezTo>
                    <a:pt x="19" y="13"/>
                    <a:pt x="17" y="15"/>
                    <a:pt x="16" y="17"/>
                  </a:cubicBezTo>
                  <a:cubicBezTo>
                    <a:pt x="15" y="18"/>
                    <a:pt x="14" y="20"/>
                    <a:pt x="13" y="23"/>
                  </a:cubicBezTo>
                  <a:cubicBezTo>
                    <a:pt x="12" y="25"/>
                    <a:pt x="12" y="27"/>
                    <a:pt x="12" y="30"/>
                  </a:cubicBezTo>
                  <a:cubicBezTo>
                    <a:pt x="12" y="61"/>
                    <a:pt x="12" y="61"/>
                    <a:pt x="12" y="61"/>
                  </a:cubicBezTo>
                  <a:cubicBezTo>
                    <a:pt x="0" y="61"/>
                    <a:pt x="0" y="61"/>
                    <a:pt x="0" y="61"/>
                  </a:cubicBezTo>
                  <a:cubicBezTo>
                    <a:pt x="0" y="14"/>
                    <a:pt x="0" y="14"/>
                    <a:pt x="0" y="14"/>
                  </a:cubicBezTo>
                  <a:cubicBezTo>
                    <a:pt x="0" y="13"/>
                    <a:pt x="0" y="11"/>
                    <a:pt x="0" y="8"/>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userDrawn="1"/>
          </p:nvSpPr>
          <p:spPr bwMode="auto">
            <a:xfrm>
              <a:off x="11880851" y="-627063"/>
              <a:ext cx="225425" cy="236538"/>
            </a:xfrm>
            <a:custGeom>
              <a:avLst/>
              <a:gdLst>
                <a:gd name="T0" fmla="*/ 47 w 60"/>
                <a:gd name="T1" fmla="*/ 26 h 63"/>
                <a:gd name="T2" fmla="*/ 46 w 60"/>
                <a:gd name="T3" fmla="*/ 19 h 63"/>
                <a:gd name="T4" fmla="*/ 43 w 60"/>
                <a:gd name="T5" fmla="*/ 14 h 63"/>
                <a:gd name="T6" fmla="*/ 38 w 60"/>
                <a:gd name="T7" fmla="*/ 11 h 63"/>
                <a:gd name="T8" fmla="*/ 31 w 60"/>
                <a:gd name="T9" fmla="*/ 9 h 63"/>
                <a:gd name="T10" fmla="*/ 24 w 60"/>
                <a:gd name="T11" fmla="*/ 11 h 63"/>
                <a:gd name="T12" fmla="*/ 18 w 60"/>
                <a:gd name="T13" fmla="*/ 14 h 63"/>
                <a:gd name="T14" fmla="*/ 14 w 60"/>
                <a:gd name="T15" fmla="*/ 19 h 63"/>
                <a:gd name="T16" fmla="*/ 12 w 60"/>
                <a:gd name="T17" fmla="*/ 26 h 63"/>
                <a:gd name="T18" fmla="*/ 47 w 60"/>
                <a:gd name="T19" fmla="*/ 26 h 63"/>
                <a:gd name="T20" fmla="*/ 60 w 60"/>
                <a:gd name="T21" fmla="*/ 31 h 63"/>
                <a:gd name="T22" fmla="*/ 60 w 60"/>
                <a:gd name="T23" fmla="*/ 33 h 63"/>
                <a:gd name="T24" fmla="*/ 59 w 60"/>
                <a:gd name="T25" fmla="*/ 35 h 63"/>
                <a:gd name="T26" fmla="*/ 12 w 60"/>
                <a:gd name="T27" fmla="*/ 35 h 63"/>
                <a:gd name="T28" fmla="*/ 14 w 60"/>
                <a:gd name="T29" fmla="*/ 42 h 63"/>
                <a:gd name="T30" fmla="*/ 18 w 60"/>
                <a:gd name="T31" fmla="*/ 48 h 63"/>
                <a:gd name="T32" fmla="*/ 24 w 60"/>
                <a:gd name="T33" fmla="*/ 51 h 63"/>
                <a:gd name="T34" fmla="*/ 31 w 60"/>
                <a:gd name="T35" fmla="*/ 53 h 63"/>
                <a:gd name="T36" fmla="*/ 42 w 60"/>
                <a:gd name="T37" fmla="*/ 50 h 63"/>
                <a:gd name="T38" fmla="*/ 49 w 60"/>
                <a:gd name="T39" fmla="*/ 44 h 63"/>
                <a:gd name="T40" fmla="*/ 57 w 60"/>
                <a:gd name="T41" fmla="*/ 50 h 63"/>
                <a:gd name="T42" fmla="*/ 46 w 60"/>
                <a:gd name="T43" fmla="*/ 60 h 63"/>
                <a:gd name="T44" fmla="*/ 31 w 60"/>
                <a:gd name="T45" fmla="*/ 63 h 63"/>
                <a:gd name="T46" fmla="*/ 19 w 60"/>
                <a:gd name="T47" fmla="*/ 60 h 63"/>
                <a:gd name="T48" fmla="*/ 9 w 60"/>
                <a:gd name="T49" fmla="*/ 54 h 63"/>
                <a:gd name="T50" fmla="*/ 2 w 60"/>
                <a:gd name="T51" fmla="*/ 44 h 63"/>
                <a:gd name="T52" fmla="*/ 0 w 60"/>
                <a:gd name="T53" fmla="*/ 31 h 63"/>
                <a:gd name="T54" fmla="*/ 2 w 60"/>
                <a:gd name="T55" fmla="*/ 19 h 63"/>
                <a:gd name="T56" fmla="*/ 9 w 60"/>
                <a:gd name="T57" fmla="*/ 9 h 63"/>
                <a:gd name="T58" fmla="*/ 19 w 60"/>
                <a:gd name="T59" fmla="*/ 2 h 63"/>
                <a:gd name="T60" fmla="*/ 31 w 60"/>
                <a:gd name="T61" fmla="*/ 0 h 63"/>
                <a:gd name="T62" fmla="*/ 43 w 60"/>
                <a:gd name="T63" fmla="*/ 2 h 63"/>
                <a:gd name="T64" fmla="*/ 52 w 60"/>
                <a:gd name="T65" fmla="*/ 8 h 63"/>
                <a:gd name="T66" fmla="*/ 58 w 60"/>
                <a:gd name="T67" fmla="*/ 18 h 63"/>
                <a:gd name="T68" fmla="*/ 60 w 60"/>
                <a:gd name="T69"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63">
                  <a:moveTo>
                    <a:pt x="47" y="26"/>
                  </a:moveTo>
                  <a:cubicBezTo>
                    <a:pt x="47" y="24"/>
                    <a:pt x="47" y="22"/>
                    <a:pt x="46" y="19"/>
                  </a:cubicBezTo>
                  <a:cubicBezTo>
                    <a:pt x="46" y="17"/>
                    <a:pt x="45" y="16"/>
                    <a:pt x="43" y="14"/>
                  </a:cubicBezTo>
                  <a:cubicBezTo>
                    <a:pt x="42" y="13"/>
                    <a:pt x="40" y="11"/>
                    <a:pt x="38" y="11"/>
                  </a:cubicBezTo>
                  <a:cubicBezTo>
                    <a:pt x="36" y="10"/>
                    <a:pt x="34" y="9"/>
                    <a:pt x="31" y="9"/>
                  </a:cubicBezTo>
                  <a:cubicBezTo>
                    <a:pt x="28" y="9"/>
                    <a:pt x="26" y="10"/>
                    <a:pt x="24" y="11"/>
                  </a:cubicBezTo>
                  <a:cubicBezTo>
                    <a:pt x="21" y="11"/>
                    <a:pt x="20" y="13"/>
                    <a:pt x="18" y="14"/>
                  </a:cubicBezTo>
                  <a:cubicBezTo>
                    <a:pt x="16" y="16"/>
                    <a:pt x="15" y="17"/>
                    <a:pt x="14" y="19"/>
                  </a:cubicBezTo>
                  <a:cubicBezTo>
                    <a:pt x="13" y="22"/>
                    <a:pt x="12" y="24"/>
                    <a:pt x="12" y="26"/>
                  </a:cubicBezTo>
                  <a:cubicBezTo>
                    <a:pt x="47" y="26"/>
                    <a:pt x="47" y="26"/>
                    <a:pt x="47" y="26"/>
                  </a:cubicBezTo>
                  <a:close/>
                  <a:moveTo>
                    <a:pt x="60" y="31"/>
                  </a:moveTo>
                  <a:cubicBezTo>
                    <a:pt x="60" y="32"/>
                    <a:pt x="60" y="32"/>
                    <a:pt x="60" y="33"/>
                  </a:cubicBezTo>
                  <a:cubicBezTo>
                    <a:pt x="60" y="34"/>
                    <a:pt x="59" y="34"/>
                    <a:pt x="59" y="35"/>
                  </a:cubicBezTo>
                  <a:cubicBezTo>
                    <a:pt x="12" y="35"/>
                    <a:pt x="12" y="35"/>
                    <a:pt x="12" y="35"/>
                  </a:cubicBezTo>
                  <a:cubicBezTo>
                    <a:pt x="12" y="37"/>
                    <a:pt x="13" y="40"/>
                    <a:pt x="14" y="42"/>
                  </a:cubicBezTo>
                  <a:cubicBezTo>
                    <a:pt x="15" y="44"/>
                    <a:pt x="16" y="46"/>
                    <a:pt x="18" y="48"/>
                  </a:cubicBezTo>
                  <a:cubicBezTo>
                    <a:pt x="20" y="49"/>
                    <a:pt x="22" y="51"/>
                    <a:pt x="24" y="51"/>
                  </a:cubicBezTo>
                  <a:cubicBezTo>
                    <a:pt x="26" y="52"/>
                    <a:pt x="29" y="53"/>
                    <a:pt x="31" y="53"/>
                  </a:cubicBezTo>
                  <a:cubicBezTo>
                    <a:pt x="35" y="53"/>
                    <a:pt x="39" y="52"/>
                    <a:pt x="42" y="50"/>
                  </a:cubicBezTo>
                  <a:cubicBezTo>
                    <a:pt x="45" y="48"/>
                    <a:pt x="47" y="46"/>
                    <a:pt x="49" y="44"/>
                  </a:cubicBezTo>
                  <a:cubicBezTo>
                    <a:pt x="57" y="50"/>
                    <a:pt x="57" y="50"/>
                    <a:pt x="57" y="50"/>
                  </a:cubicBezTo>
                  <a:cubicBezTo>
                    <a:pt x="54" y="55"/>
                    <a:pt x="50" y="58"/>
                    <a:pt x="46" y="60"/>
                  </a:cubicBezTo>
                  <a:cubicBezTo>
                    <a:pt x="41" y="62"/>
                    <a:pt x="37" y="63"/>
                    <a:pt x="31" y="63"/>
                  </a:cubicBezTo>
                  <a:cubicBezTo>
                    <a:pt x="27" y="63"/>
                    <a:pt x="23" y="62"/>
                    <a:pt x="19" y="60"/>
                  </a:cubicBezTo>
                  <a:cubicBezTo>
                    <a:pt x="15" y="59"/>
                    <a:pt x="12" y="57"/>
                    <a:pt x="9" y="54"/>
                  </a:cubicBezTo>
                  <a:cubicBezTo>
                    <a:pt x="6" y="51"/>
                    <a:pt x="4" y="48"/>
                    <a:pt x="2" y="44"/>
                  </a:cubicBezTo>
                  <a:cubicBezTo>
                    <a:pt x="1" y="40"/>
                    <a:pt x="0" y="36"/>
                    <a:pt x="0" y="31"/>
                  </a:cubicBezTo>
                  <a:cubicBezTo>
                    <a:pt x="0" y="27"/>
                    <a:pt x="1" y="23"/>
                    <a:pt x="2" y="19"/>
                  </a:cubicBezTo>
                  <a:cubicBezTo>
                    <a:pt x="4" y="15"/>
                    <a:pt x="6" y="12"/>
                    <a:pt x="9" y="9"/>
                  </a:cubicBezTo>
                  <a:cubicBezTo>
                    <a:pt x="12" y="6"/>
                    <a:pt x="15" y="4"/>
                    <a:pt x="19" y="2"/>
                  </a:cubicBezTo>
                  <a:cubicBezTo>
                    <a:pt x="22" y="1"/>
                    <a:pt x="26" y="0"/>
                    <a:pt x="31" y="0"/>
                  </a:cubicBezTo>
                  <a:cubicBezTo>
                    <a:pt x="35" y="0"/>
                    <a:pt x="39" y="1"/>
                    <a:pt x="43" y="2"/>
                  </a:cubicBezTo>
                  <a:cubicBezTo>
                    <a:pt x="46" y="4"/>
                    <a:pt x="49" y="6"/>
                    <a:pt x="52" y="8"/>
                  </a:cubicBezTo>
                  <a:cubicBezTo>
                    <a:pt x="54" y="11"/>
                    <a:pt x="56" y="14"/>
                    <a:pt x="58" y="18"/>
                  </a:cubicBezTo>
                  <a:cubicBezTo>
                    <a:pt x="59" y="22"/>
                    <a:pt x="60" y="26"/>
                    <a:pt x="60" y="3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userDrawn="1"/>
          </p:nvSpPr>
          <p:spPr bwMode="auto">
            <a:xfrm>
              <a:off x="12260263" y="-627063"/>
              <a:ext cx="198438" cy="228600"/>
            </a:xfrm>
            <a:custGeom>
              <a:avLst/>
              <a:gdLst>
                <a:gd name="T0" fmla="*/ 11 w 53"/>
                <a:gd name="T1" fmla="*/ 2 h 61"/>
                <a:gd name="T2" fmla="*/ 11 w 53"/>
                <a:gd name="T3" fmla="*/ 7 h 61"/>
                <a:gd name="T4" fmla="*/ 11 w 53"/>
                <a:gd name="T5" fmla="*/ 11 h 61"/>
                <a:gd name="T6" fmla="*/ 12 w 53"/>
                <a:gd name="T7" fmla="*/ 11 h 61"/>
                <a:gd name="T8" fmla="*/ 15 w 53"/>
                <a:gd name="T9" fmla="*/ 7 h 61"/>
                <a:gd name="T10" fmla="*/ 19 w 53"/>
                <a:gd name="T11" fmla="*/ 3 h 61"/>
                <a:gd name="T12" fmla="*/ 25 w 53"/>
                <a:gd name="T13" fmla="*/ 1 h 61"/>
                <a:gd name="T14" fmla="*/ 31 w 53"/>
                <a:gd name="T15" fmla="*/ 0 h 61"/>
                <a:gd name="T16" fmla="*/ 41 w 53"/>
                <a:gd name="T17" fmla="*/ 2 h 61"/>
                <a:gd name="T18" fmla="*/ 48 w 53"/>
                <a:gd name="T19" fmla="*/ 7 h 61"/>
                <a:gd name="T20" fmla="*/ 52 w 53"/>
                <a:gd name="T21" fmla="*/ 15 h 61"/>
                <a:gd name="T22" fmla="*/ 53 w 53"/>
                <a:gd name="T23" fmla="*/ 24 h 61"/>
                <a:gd name="T24" fmla="*/ 53 w 53"/>
                <a:gd name="T25" fmla="*/ 61 h 61"/>
                <a:gd name="T26" fmla="*/ 41 w 53"/>
                <a:gd name="T27" fmla="*/ 61 h 61"/>
                <a:gd name="T28" fmla="*/ 41 w 53"/>
                <a:gd name="T29" fmla="*/ 28 h 61"/>
                <a:gd name="T30" fmla="*/ 41 w 53"/>
                <a:gd name="T31" fmla="*/ 21 h 61"/>
                <a:gd name="T32" fmla="*/ 39 w 53"/>
                <a:gd name="T33" fmla="*/ 15 h 61"/>
                <a:gd name="T34" fmla="*/ 35 w 53"/>
                <a:gd name="T35" fmla="*/ 11 h 61"/>
                <a:gd name="T36" fmla="*/ 28 w 53"/>
                <a:gd name="T37" fmla="*/ 10 h 61"/>
                <a:gd name="T38" fmla="*/ 16 w 53"/>
                <a:gd name="T39" fmla="*/ 15 h 61"/>
                <a:gd name="T40" fmla="*/ 12 w 53"/>
                <a:gd name="T41" fmla="*/ 29 h 61"/>
                <a:gd name="T42" fmla="*/ 12 w 53"/>
                <a:gd name="T43" fmla="*/ 61 h 61"/>
                <a:gd name="T44" fmla="*/ 0 w 53"/>
                <a:gd name="T45" fmla="*/ 61 h 61"/>
                <a:gd name="T46" fmla="*/ 0 w 53"/>
                <a:gd name="T47" fmla="*/ 14 h 61"/>
                <a:gd name="T48" fmla="*/ 0 w 53"/>
                <a:gd name="T49" fmla="*/ 8 h 61"/>
                <a:gd name="T50" fmla="*/ 0 w 53"/>
                <a:gd name="T51" fmla="*/ 2 h 61"/>
                <a:gd name="T52" fmla="*/ 11 w 53"/>
                <a:gd name="T53"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61">
                  <a:moveTo>
                    <a:pt x="11" y="2"/>
                  </a:moveTo>
                  <a:cubicBezTo>
                    <a:pt x="11" y="3"/>
                    <a:pt x="11" y="5"/>
                    <a:pt x="11" y="7"/>
                  </a:cubicBezTo>
                  <a:cubicBezTo>
                    <a:pt x="11" y="9"/>
                    <a:pt x="11" y="10"/>
                    <a:pt x="11" y="11"/>
                  </a:cubicBezTo>
                  <a:cubicBezTo>
                    <a:pt x="12" y="11"/>
                    <a:pt x="12" y="11"/>
                    <a:pt x="12" y="11"/>
                  </a:cubicBezTo>
                  <a:cubicBezTo>
                    <a:pt x="12" y="10"/>
                    <a:pt x="14" y="8"/>
                    <a:pt x="15" y="7"/>
                  </a:cubicBezTo>
                  <a:cubicBezTo>
                    <a:pt x="16" y="6"/>
                    <a:pt x="18" y="4"/>
                    <a:pt x="19" y="3"/>
                  </a:cubicBezTo>
                  <a:cubicBezTo>
                    <a:pt x="21" y="2"/>
                    <a:pt x="23" y="1"/>
                    <a:pt x="25" y="1"/>
                  </a:cubicBezTo>
                  <a:cubicBezTo>
                    <a:pt x="27" y="0"/>
                    <a:pt x="29" y="0"/>
                    <a:pt x="31" y="0"/>
                  </a:cubicBezTo>
                  <a:cubicBezTo>
                    <a:pt x="35" y="0"/>
                    <a:pt x="38" y="1"/>
                    <a:pt x="41" y="2"/>
                  </a:cubicBezTo>
                  <a:cubicBezTo>
                    <a:pt x="44" y="3"/>
                    <a:pt x="46" y="5"/>
                    <a:pt x="48" y="7"/>
                  </a:cubicBezTo>
                  <a:cubicBezTo>
                    <a:pt x="50" y="9"/>
                    <a:pt x="51" y="12"/>
                    <a:pt x="52" y="15"/>
                  </a:cubicBezTo>
                  <a:cubicBezTo>
                    <a:pt x="53" y="18"/>
                    <a:pt x="53" y="21"/>
                    <a:pt x="53" y="24"/>
                  </a:cubicBezTo>
                  <a:cubicBezTo>
                    <a:pt x="53" y="61"/>
                    <a:pt x="53" y="61"/>
                    <a:pt x="53" y="61"/>
                  </a:cubicBezTo>
                  <a:cubicBezTo>
                    <a:pt x="41" y="61"/>
                    <a:pt x="41" y="61"/>
                    <a:pt x="41" y="61"/>
                  </a:cubicBezTo>
                  <a:cubicBezTo>
                    <a:pt x="41" y="28"/>
                    <a:pt x="41" y="28"/>
                    <a:pt x="41" y="28"/>
                  </a:cubicBezTo>
                  <a:cubicBezTo>
                    <a:pt x="41" y="26"/>
                    <a:pt x="41" y="23"/>
                    <a:pt x="41" y="21"/>
                  </a:cubicBezTo>
                  <a:cubicBezTo>
                    <a:pt x="41" y="19"/>
                    <a:pt x="40" y="17"/>
                    <a:pt x="39" y="15"/>
                  </a:cubicBezTo>
                  <a:cubicBezTo>
                    <a:pt x="38" y="14"/>
                    <a:pt x="36" y="12"/>
                    <a:pt x="35" y="11"/>
                  </a:cubicBezTo>
                  <a:cubicBezTo>
                    <a:pt x="33" y="10"/>
                    <a:pt x="31" y="10"/>
                    <a:pt x="28" y="10"/>
                  </a:cubicBezTo>
                  <a:cubicBezTo>
                    <a:pt x="23" y="10"/>
                    <a:pt x="19" y="12"/>
                    <a:pt x="16" y="15"/>
                  </a:cubicBezTo>
                  <a:cubicBezTo>
                    <a:pt x="13" y="19"/>
                    <a:pt x="12" y="24"/>
                    <a:pt x="12" y="29"/>
                  </a:cubicBezTo>
                  <a:cubicBezTo>
                    <a:pt x="12" y="61"/>
                    <a:pt x="12" y="61"/>
                    <a:pt x="12" y="61"/>
                  </a:cubicBezTo>
                  <a:cubicBezTo>
                    <a:pt x="0" y="61"/>
                    <a:pt x="0" y="61"/>
                    <a:pt x="0" y="61"/>
                  </a:cubicBezTo>
                  <a:cubicBezTo>
                    <a:pt x="0" y="14"/>
                    <a:pt x="0" y="14"/>
                    <a:pt x="0" y="14"/>
                  </a:cubicBezTo>
                  <a:cubicBezTo>
                    <a:pt x="0" y="13"/>
                    <a:pt x="0" y="11"/>
                    <a:pt x="0" y="8"/>
                  </a:cubicBezTo>
                  <a:cubicBezTo>
                    <a:pt x="0" y="6"/>
                    <a:pt x="0" y="4"/>
                    <a:pt x="0" y="2"/>
                  </a:cubicBezTo>
                  <a:cubicBezTo>
                    <a:pt x="11" y="2"/>
                    <a:pt x="11" y="2"/>
                    <a:pt x="11" y="2"/>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noEditPoints="1"/>
            </p:cNvSpPr>
            <p:nvPr userDrawn="1"/>
          </p:nvSpPr>
          <p:spPr bwMode="auto">
            <a:xfrm>
              <a:off x="12507913" y="-627063"/>
              <a:ext cx="239713" cy="236538"/>
            </a:xfrm>
            <a:custGeom>
              <a:avLst/>
              <a:gdLst>
                <a:gd name="T0" fmla="*/ 52 w 64"/>
                <a:gd name="T1" fmla="*/ 31 h 63"/>
                <a:gd name="T2" fmla="*/ 51 w 64"/>
                <a:gd name="T3" fmla="*/ 23 h 63"/>
                <a:gd name="T4" fmla="*/ 47 w 64"/>
                <a:gd name="T5" fmla="*/ 16 h 63"/>
                <a:gd name="T6" fmla="*/ 41 w 64"/>
                <a:gd name="T7" fmla="*/ 12 h 63"/>
                <a:gd name="T8" fmla="*/ 32 w 64"/>
                <a:gd name="T9" fmla="*/ 10 h 63"/>
                <a:gd name="T10" fmla="*/ 24 w 64"/>
                <a:gd name="T11" fmla="*/ 12 h 63"/>
                <a:gd name="T12" fmla="*/ 18 w 64"/>
                <a:gd name="T13" fmla="*/ 16 h 63"/>
                <a:gd name="T14" fmla="*/ 14 w 64"/>
                <a:gd name="T15" fmla="*/ 23 h 63"/>
                <a:gd name="T16" fmla="*/ 12 w 64"/>
                <a:gd name="T17" fmla="*/ 31 h 63"/>
                <a:gd name="T18" fmla="*/ 14 w 64"/>
                <a:gd name="T19" fmla="*/ 39 h 63"/>
                <a:gd name="T20" fmla="*/ 18 w 64"/>
                <a:gd name="T21" fmla="*/ 46 h 63"/>
                <a:gd name="T22" fmla="*/ 24 w 64"/>
                <a:gd name="T23" fmla="*/ 51 h 63"/>
                <a:gd name="T24" fmla="*/ 32 w 64"/>
                <a:gd name="T25" fmla="*/ 53 h 63"/>
                <a:gd name="T26" fmla="*/ 41 w 64"/>
                <a:gd name="T27" fmla="*/ 51 h 63"/>
                <a:gd name="T28" fmla="*/ 47 w 64"/>
                <a:gd name="T29" fmla="*/ 46 h 63"/>
                <a:gd name="T30" fmla="*/ 51 w 64"/>
                <a:gd name="T31" fmla="*/ 39 h 63"/>
                <a:gd name="T32" fmla="*/ 52 w 64"/>
                <a:gd name="T33" fmla="*/ 31 h 63"/>
                <a:gd name="T34" fmla="*/ 64 w 64"/>
                <a:gd name="T35" fmla="*/ 31 h 63"/>
                <a:gd name="T36" fmla="*/ 62 w 64"/>
                <a:gd name="T37" fmla="*/ 44 h 63"/>
                <a:gd name="T38" fmla="*/ 55 w 64"/>
                <a:gd name="T39" fmla="*/ 54 h 63"/>
                <a:gd name="T40" fmla="*/ 45 w 64"/>
                <a:gd name="T41" fmla="*/ 60 h 63"/>
                <a:gd name="T42" fmla="*/ 32 w 64"/>
                <a:gd name="T43" fmla="*/ 63 h 63"/>
                <a:gd name="T44" fmla="*/ 20 w 64"/>
                <a:gd name="T45" fmla="*/ 60 h 63"/>
                <a:gd name="T46" fmla="*/ 9 w 64"/>
                <a:gd name="T47" fmla="*/ 54 h 63"/>
                <a:gd name="T48" fmla="*/ 3 w 64"/>
                <a:gd name="T49" fmla="*/ 44 h 63"/>
                <a:gd name="T50" fmla="*/ 0 w 64"/>
                <a:gd name="T51" fmla="*/ 31 h 63"/>
                <a:gd name="T52" fmla="*/ 3 w 64"/>
                <a:gd name="T53" fmla="*/ 19 h 63"/>
                <a:gd name="T54" fmla="*/ 9 w 64"/>
                <a:gd name="T55" fmla="*/ 9 h 63"/>
                <a:gd name="T56" fmla="*/ 20 w 64"/>
                <a:gd name="T57" fmla="*/ 2 h 63"/>
                <a:gd name="T58" fmla="*/ 32 w 64"/>
                <a:gd name="T59" fmla="*/ 0 h 63"/>
                <a:gd name="T60" fmla="*/ 45 w 64"/>
                <a:gd name="T61" fmla="*/ 2 h 63"/>
                <a:gd name="T62" fmla="*/ 55 w 64"/>
                <a:gd name="T63" fmla="*/ 9 h 63"/>
                <a:gd name="T64" fmla="*/ 62 w 64"/>
                <a:gd name="T65" fmla="*/ 19 h 63"/>
                <a:gd name="T66" fmla="*/ 64 w 64"/>
                <a:gd name="T6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3">
                  <a:moveTo>
                    <a:pt x="52" y="31"/>
                  </a:moveTo>
                  <a:cubicBezTo>
                    <a:pt x="52" y="28"/>
                    <a:pt x="52" y="26"/>
                    <a:pt x="51" y="23"/>
                  </a:cubicBezTo>
                  <a:cubicBezTo>
                    <a:pt x="50" y="21"/>
                    <a:pt x="49" y="18"/>
                    <a:pt x="47" y="16"/>
                  </a:cubicBezTo>
                  <a:cubicBezTo>
                    <a:pt x="45" y="14"/>
                    <a:pt x="43" y="13"/>
                    <a:pt x="41" y="12"/>
                  </a:cubicBezTo>
                  <a:cubicBezTo>
                    <a:pt x="38" y="10"/>
                    <a:pt x="35" y="10"/>
                    <a:pt x="32" y="10"/>
                  </a:cubicBezTo>
                  <a:cubicBezTo>
                    <a:pt x="29" y="10"/>
                    <a:pt x="26" y="10"/>
                    <a:pt x="24" y="12"/>
                  </a:cubicBezTo>
                  <a:cubicBezTo>
                    <a:pt x="21" y="13"/>
                    <a:pt x="19" y="14"/>
                    <a:pt x="18" y="16"/>
                  </a:cubicBezTo>
                  <a:cubicBezTo>
                    <a:pt x="16" y="18"/>
                    <a:pt x="15" y="21"/>
                    <a:pt x="14" y="23"/>
                  </a:cubicBezTo>
                  <a:cubicBezTo>
                    <a:pt x="13" y="26"/>
                    <a:pt x="12" y="28"/>
                    <a:pt x="12" y="31"/>
                  </a:cubicBezTo>
                  <a:cubicBezTo>
                    <a:pt x="12" y="34"/>
                    <a:pt x="13" y="37"/>
                    <a:pt x="14" y="39"/>
                  </a:cubicBezTo>
                  <a:cubicBezTo>
                    <a:pt x="15" y="42"/>
                    <a:pt x="16" y="44"/>
                    <a:pt x="18" y="46"/>
                  </a:cubicBezTo>
                  <a:cubicBezTo>
                    <a:pt x="19" y="48"/>
                    <a:pt x="21" y="50"/>
                    <a:pt x="24" y="51"/>
                  </a:cubicBezTo>
                  <a:cubicBezTo>
                    <a:pt x="26" y="52"/>
                    <a:pt x="29" y="53"/>
                    <a:pt x="32" y="53"/>
                  </a:cubicBezTo>
                  <a:cubicBezTo>
                    <a:pt x="35" y="53"/>
                    <a:pt x="38" y="52"/>
                    <a:pt x="41" y="51"/>
                  </a:cubicBezTo>
                  <a:cubicBezTo>
                    <a:pt x="43" y="50"/>
                    <a:pt x="45" y="48"/>
                    <a:pt x="47" y="46"/>
                  </a:cubicBezTo>
                  <a:cubicBezTo>
                    <a:pt x="49" y="44"/>
                    <a:pt x="50" y="42"/>
                    <a:pt x="51" y="39"/>
                  </a:cubicBezTo>
                  <a:cubicBezTo>
                    <a:pt x="52" y="37"/>
                    <a:pt x="52" y="34"/>
                    <a:pt x="52" y="31"/>
                  </a:cubicBezTo>
                  <a:close/>
                  <a:moveTo>
                    <a:pt x="64" y="31"/>
                  </a:moveTo>
                  <a:cubicBezTo>
                    <a:pt x="64" y="36"/>
                    <a:pt x="64" y="40"/>
                    <a:pt x="62" y="44"/>
                  </a:cubicBezTo>
                  <a:cubicBezTo>
                    <a:pt x="60" y="48"/>
                    <a:pt x="58" y="51"/>
                    <a:pt x="55" y="54"/>
                  </a:cubicBezTo>
                  <a:cubicBezTo>
                    <a:pt x="52" y="57"/>
                    <a:pt x="49" y="59"/>
                    <a:pt x="45" y="60"/>
                  </a:cubicBezTo>
                  <a:cubicBezTo>
                    <a:pt x="41" y="62"/>
                    <a:pt x="37" y="63"/>
                    <a:pt x="32" y="63"/>
                  </a:cubicBezTo>
                  <a:cubicBezTo>
                    <a:pt x="28" y="63"/>
                    <a:pt x="24" y="62"/>
                    <a:pt x="20" y="60"/>
                  </a:cubicBezTo>
                  <a:cubicBezTo>
                    <a:pt x="16" y="59"/>
                    <a:pt x="12" y="57"/>
                    <a:pt x="9" y="54"/>
                  </a:cubicBezTo>
                  <a:cubicBezTo>
                    <a:pt x="7" y="51"/>
                    <a:pt x="4" y="48"/>
                    <a:pt x="3" y="44"/>
                  </a:cubicBezTo>
                  <a:cubicBezTo>
                    <a:pt x="1" y="40"/>
                    <a:pt x="0" y="36"/>
                    <a:pt x="0" y="31"/>
                  </a:cubicBezTo>
                  <a:cubicBezTo>
                    <a:pt x="0" y="27"/>
                    <a:pt x="1" y="22"/>
                    <a:pt x="3" y="19"/>
                  </a:cubicBezTo>
                  <a:cubicBezTo>
                    <a:pt x="4" y="15"/>
                    <a:pt x="7" y="12"/>
                    <a:pt x="9" y="9"/>
                  </a:cubicBezTo>
                  <a:cubicBezTo>
                    <a:pt x="12" y="6"/>
                    <a:pt x="16" y="4"/>
                    <a:pt x="20" y="2"/>
                  </a:cubicBezTo>
                  <a:cubicBezTo>
                    <a:pt x="24" y="1"/>
                    <a:pt x="28" y="0"/>
                    <a:pt x="32" y="0"/>
                  </a:cubicBezTo>
                  <a:cubicBezTo>
                    <a:pt x="37" y="0"/>
                    <a:pt x="41" y="1"/>
                    <a:pt x="45" y="2"/>
                  </a:cubicBezTo>
                  <a:cubicBezTo>
                    <a:pt x="49" y="4"/>
                    <a:pt x="52" y="6"/>
                    <a:pt x="55" y="9"/>
                  </a:cubicBezTo>
                  <a:cubicBezTo>
                    <a:pt x="58" y="12"/>
                    <a:pt x="60" y="15"/>
                    <a:pt x="62" y="19"/>
                  </a:cubicBezTo>
                  <a:cubicBezTo>
                    <a:pt x="64" y="22"/>
                    <a:pt x="64" y="27"/>
                    <a:pt x="64" y="31"/>
                  </a:cubicBez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p:cNvSpPr>
            <p:nvPr userDrawn="1"/>
          </p:nvSpPr>
          <p:spPr bwMode="auto">
            <a:xfrm>
              <a:off x="12777788" y="-620713"/>
              <a:ext cx="349250" cy="222250"/>
            </a:xfrm>
            <a:custGeom>
              <a:avLst/>
              <a:gdLst>
                <a:gd name="T0" fmla="*/ 31 w 220"/>
                <a:gd name="T1" fmla="*/ 0 h 140"/>
                <a:gd name="T2" fmla="*/ 62 w 220"/>
                <a:gd name="T3" fmla="*/ 107 h 140"/>
                <a:gd name="T4" fmla="*/ 62 w 220"/>
                <a:gd name="T5" fmla="*/ 107 h 140"/>
                <a:gd name="T6" fmla="*/ 95 w 220"/>
                <a:gd name="T7" fmla="*/ 0 h 140"/>
                <a:gd name="T8" fmla="*/ 126 w 220"/>
                <a:gd name="T9" fmla="*/ 0 h 140"/>
                <a:gd name="T10" fmla="*/ 159 w 220"/>
                <a:gd name="T11" fmla="*/ 107 h 140"/>
                <a:gd name="T12" fmla="*/ 161 w 220"/>
                <a:gd name="T13" fmla="*/ 107 h 140"/>
                <a:gd name="T14" fmla="*/ 192 w 220"/>
                <a:gd name="T15" fmla="*/ 0 h 140"/>
                <a:gd name="T16" fmla="*/ 220 w 220"/>
                <a:gd name="T17" fmla="*/ 0 h 140"/>
                <a:gd name="T18" fmla="*/ 175 w 220"/>
                <a:gd name="T19" fmla="*/ 140 h 140"/>
                <a:gd name="T20" fmla="*/ 145 w 220"/>
                <a:gd name="T21" fmla="*/ 140 h 140"/>
                <a:gd name="T22" fmla="*/ 111 w 220"/>
                <a:gd name="T23" fmla="*/ 34 h 140"/>
                <a:gd name="T24" fmla="*/ 109 w 220"/>
                <a:gd name="T25" fmla="*/ 34 h 140"/>
                <a:gd name="T26" fmla="*/ 76 w 220"/>
                <a:gd name="T27" fmla="*/ 140 h 140"/>
                <a:gd name="T28" fmla="*/ 48 w 220"/>
                <a:gd name="T29" fmla="*/ 140 h 140"/>
                <a:gd name="T30" fmla="*/ 0 w 220"/>
                <a:gd name="T31" fmla="*/ 0 h 140"/>
                <a:gd name="T32" fmla="*/ 31 w 220"/>
                <a:gd name="T33" fmla="*/ 0 h 140"/>
                <a:gd name="T34" fmla="*/ 31 w 220"/>
                <a:gd name="T35"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0" h="140">
                  <a:moveTo>
                    <a:pt x="31" y="0"/>
                  </a:moveTo>
                  <a:lnTo>
                    <a:pt x="62" y="107"/>
                  </a:lnTo>
                  <a:lnTo>
                    <a:pt x="62" y="107"/>
                  </a:lnTo>
                  <a:lnTo>
                    <a:pt x="95" y="0"/>
                  </a:lnTo>
                  <a:lnTo>
                    <a:pt x="126" y="0"/>
                  </a:lnTo>
                  <a:lnTo>
                    <a:pt x="159" y="107"/>
                  </a:lnTo>
                  <a:lnTo>
                    <a:pt x="161" y="107"/>
                  </a:lnTo>
                  <a:lnTo>
                    <a:pt x="192" y="0"/>
                  </a:lnTo>
                  <a:lnTo>
                    <a:pt x="220" y="0"/>
                  </a:lnTo>
                  <a:lnTo>
                    <a:pt x="175" y="140"/>
                  </a:lnTo>
                  <a:lnTo>
                    <a:pt x="145" y="140"/>
                  </a:lnTo>
                  <a:lnTo>
                    <a:pt x="111" y="34"/>
                  </a:lnTo>
                  <a:lnTo>
                    <a:pt x="109" y="34"/>
                  </a:lnTo>
                  <a:lnTo>
                    <a:pt x="76" y="140"/>
                  </a:lnTo>
                  <a:lnTo>
                    <a:pt x="48" y="140"/>
                  </a:lnTo>
                  <a:lnTo>
                    <a:pt x="0" y="0"/>
                  </a:lnTo>
                  <a:lnTo>
                    <a:pt x="31" y="0"/>
                  </a:lnTo>
                  <a:lnTo>
                    <a:pt x="31" y="0"/>
                  </a:lnTo>
                  <a:close/>
                </a:path>
              </a:pathLst>
            </a:custGeom>
            <a:solidFill>
              <a:srgbClr val="004A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82299678"/>
      </p:ext>
    </p:extLst>
  </p:cSld>
  <p:clrMap bg1="lt1" tx1="dk1" bg2="lt2" tx2="dk2" accent1="accent1" accent2="accent2" accent3="accent3" accent4="accent4" accent5="accent5" accent6="accent6" hlink="hlink" folHlink="folHlink"/>
  <p:hf dt="0"/>
  <p:notesStyle>
    <a:lvl1pPr marL="117475" indent="-11747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1pPr>
    <a:lvl2pPr marL="228600" indent="-11112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2pPr>
    <a:lvl3pPr marL="346075" indent="-11747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3pPr>
    <a:lvl4pPr marL="512763" indent="-166688"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4pPr>
    <a:lvl5pPr marL="630238" indent="-117475" algn="l" defTabSz="914400" rtl="0" eaLnBrk="1" latinLnBrk="0" hangingPunct="1">
      <a:spcBef>
        <a:spcPts val="400"/>
      </a:spcBef>
      <a:buSzPct val="75000"/>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co.org.uk/for-organisations/guide-to-the-general-data-protection-regulation-gdpr/personal-data-breach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uturehealthindex.com/2017/10/23/challenges-wearable-data-health-record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gdpr-info.eu/art-17-gdpr/"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uturehealthindex.com/report/2017/"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bbc.co.uk/news/technology-4050744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girp.eu/conference-big-data"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ec.europa.eu/health/rare_diseases/european_reference_networks_e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HTA was identified as one of the topics of interest from the results of the most recent New Professional Interest Survey.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40E71-3CA3-844C-B29F-8718A8EDFA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695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Healthcare systems stakeholders are looking to reduce inefficiencies, remove redundancies, personalize treatments, improve healthcare quality, and patient access, whilst trying to reduce healthcare costs.</a:t>
            </a:r>
          </a:p>
          <a:p>
            <a:pPr algn="just"/>
            <a:endParaRPr lang="en-US" dirty="0"/>
          </a:p>
          <a:p>
            <a:pPr algn="just"/>
            <a:r>
              <a:rPr lang="en-US" dirty="0"/>
              <a:t>As of May 2018, European patients are protected by General Data Protection Regulation (GDPR), which entitles patient with the right to delete their full personal medical record. Other geographic regions are following GDPR closely and may follow the European lead.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009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General Data Protection Regulation (GDPR) is the first comprehensive overhaul of European Union data protection rules in 20 years - it repeals and replaces Directive 95/46/EC </a:t>
            </a:r>
          </a:p>
          <a:p>
            <a:endParaRPr lang="en-US" sz="1200" dirty="0"/>
          </a:p>
          <a:p>
            <a:r>
              <a:rPr lang="en-US" sz="1200" dirty="0"/>
              <a:t>GDPR is directly applicable in all EU Member States, adopted in EEA, and will replace existing national law implementations of the Directive </a:t>
            </a: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974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Worldwide territorial scope: GDPR applies to data controllers that process the personal data of EU residents, regardless of location </a:t>
            </a:r>
          </a:p>
          <a:p>
            <a:endParaRPr lang="en-US" sz="1200" dirty="0">
              <a:solidFill>
                <a:srgbClr val="FFFFFF"/>
              </a:solidFill>
              <a:effectLst/>
            </a:endParaRPr>
          </a:p>
          <a:p>
            <a:r>
              <a:rPr lang="en-US" sz="1200" dirty="0">
                <a:solidFill>
                  <a:srgbClr val="FFFFFF"/>
                </a:solidFill>
              </a:rPr>
              <a:t>Enhanced rights, additional obligations: new rules on consent, access rights, profiling, impact assessments, data transfers, and much more</a:t>
            </a:r>
          </a:p>
          <a:p>
            <a:endParaRPr lang="en-US" sz="1200" dirty="0">
              <a:solidFill>
                <a:srgbClr val="FFFFFF"/>
              </a:solidFill>
            </a:endParaRPr>
          </a:p>
          <a:p>
            <a:r>
              <a:rPr lang="en-US" sz="1200" dirty="0">
                <a:solidFill>
                  <a:srgbClr val="FFFFFF"/>
                </a:solidFill>
              </a:rPr>
              <a:t>One-stop shop: lead authority model, multilateral approach to transnational cases, new European Data Protection Board </a:t>
            </a:r>
          </a:p>
          <a:p>
            <a:endParaRPr lang="en-US" sz="1200" dirty="0">
              <a:solidFill>
                <a:srgbClr val="FFFFFF"/>
              </a:solidFill>
              <a:effectLst/>
            </a:endParaRPr>
          </a:p>
          <a:p>
            <a:r>
              <a:rPr lang="en-US" sz="1200" dirty="0">
                <a:solidFill>
                  <a:srgbClr val="FFFFFF"/>
                </a:solidFill>
              </a:rPr>
              <a:t>Enhanced sanctions: maximum fine levels likely to be between 2% and 5% of global turnover </a:t>
            </a:r>
            <a:endParaRPr lang="en-US" sz="1200" dirty="0">
              <a:solidFill>
                <a:srgbClr val="FFFFFF"/>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853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073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GDPR mandates that data breaches must be reported </a:t>
            </a:r>
            <a:r>
              <a:rPr lang="en-US" dirty="0">
                <a:hlinkClick r:id="rId3"/>
              </a:rPr>
              <a:t>within 72 hours</a:t>
            </a:r>
            <a:r>
              <a:rPr lang="en-US" dirty="0"/>
              <a:t>. Naturally, this will drive healthcare professionals and organizations to take better care of the data they hold and, of course, the higher fines in play will act as another incentive to dramatically improve data security.“</a:t>
            </a:r>
          </a:p>
          <a:p>
            <a:endParaRPr lang="en-US" dirty="0"/>
          </a:p>
          <a:p>
            <a:r>
              <a:rPr lang="en-US" dirty="0"/>
              <a:t>Many companies are concerned that GDPR will severely impact their ability to engage with customers and prospects, owing to the new restrictions on right to erasure, right to be informed and right to object.</a:t>
            </a:r>
          </a:p>
          <a:p>
            <a:endParaRPr lang="en-US" dirty="0"/>
          </a:p>
          <a:p>
            <a:r>
              <a:rPr lang="en-US" dirty="0"/>
              <a:t>However, given the backdrop of hackers, data breaches from multiple household names and concern about how social media companies use our personal information, GDPR presents a great opportunity to reset relationships and build trust between companies, staff and customers or patients.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79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data collected at points ranging from doctor’s surgeries to specialized healthcare organizations, the data footprint of an individual is </a:t>
            </a:r>
            <a:r>
              <a:rPr lang="en-US" dirty="0">
                <a:hlinkClick r:id="rId3"/>
              </a:rPr>
              <a:t>usually highly fragmented</a:t>
            </a:r>
            <a:r>
              <a:rPr lang="en-US" dirty="0"/>
              <a:t>.</a:t>
            </a:r>
          </a:p>
          <a:p>
            <a:endParaRPr lang="en-US" dirty="0"/>
          </a:p>
          <a:p>
            <a:r>
              <a:rPr lang="en-US" dirty="0"/>
              <a:t>One of the core components of the GDPR is ensuring that there’s more available information about the purpose and location of any data that’s collected. This means healthcare providers will have a more detailed view of their patients, which could lead to better and more accurate diagnosis, as well as more targeted treatments at lower cost.</a:t>
            </a:r>
          </a:p>
          <a:p>
            <a:endParaRPr lang="en-US" dirty="0"/>
          </a:p>
          <a:p>
            <a:r>
              <a:rPr lang="en-US" dirty="0"/>
              <a:t>The counterpoint, though is that the GDPR enshrines the </a:t>
            </a:r>
            <a:r>
              <a:rPr lang="en-US" dirty="0">
                <a:hlinkClick r:id="rId4"/>
              </a:rPr>
              <a:t>right to be forgotten</a:t>
            </a:r>
            <a:r>
              <a:rPr lang="en-US" dirty="0"/>
              <a:t>, which could emerge as a barrier to improved diagnosis.</a:t>
            </a:r>
          </a:p>
          <a:p>
            <a:endParaRPr lang="en-US" dirty="0"/>
          </a:p>
          <a:p>
            <a:r>
              <a:rPr lang="en-US" dirty="0"/>
              <a:t>“It is a legal requirement for all healthcare providers to retain records for a prescribed period in case of query. This will need to be tracked closely to both ensure the record is not disposed of prematurely or the subject is denied a disposal when it is valid to do so.”</a:t>
            </a:r>
          </a:p>
          <a:p>
            <a:endParaRPr lang="en-US" dirty="0"/>
          </a:p>
          <a:p>
            <a:r>
              <a:rPr lang="en-US" dirty="0"/>
              <a:t>Mandating that patient data has more structure could be hugely beneficial to HCPs. The GDPR places a framework around how this data can be collected, used and in which scenarios it must be deleted, but individual patient care should benefit from reduced fragmentation.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821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is the one area of our lives that has remained highly sensitive and private. But test results are often shared widely to reach a diagnosis, with the patient having little insight into how this information is collected, who has access to it and how it is stored. GDPR places individuals firmly in charge of their data.</a:t>
            </a:r>
          </a:p>
          <a:p>
            <a:endParaRPr lang="en-US" dirty="0"/>
          </a:p>
          <a:p>
            <a:r>
              <a:rPr lang="en-US" dirty="0"/>
              <a:t>“Some of the new data-subject rights also help customers feel in control – for example, they have stronger rights to stop how their data is to be used if they change their mind about consent. Demonstrating that you have thought about how you use data and have put appropriate protection in place can definitely help, even where the customer has no choice.”</a:t>
            </a:r>
          </a:p>
          <a:p>
            <a:endParaRPr lang="en-US" dirty="0"/>
          </a:p>
          <a:p>
            <a:r>
              <a:rPr lang="en-US" dirty="0"/>
              <a:t>“The framework is there to give the user control but how? How are people going to be educated? How will this be facilitated? GDPR goes part of the way in definition but there is no easy way for the individual to control their data. In short the potential is there but how successful it will be is yet to be seen.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54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t>
            </a:r>
            <a:r>
              <a:rPr lang="en-US" dirty="0">
                <a:hlinkClick r:id="rId3"/>
              </a:rPr>
              <a:t>Future Health Index data</a:t>
            </a:r>
            <a:r>
              <a:rPr lang="en-US" dirty="0"/>
              <a:t>, research found that healthcare is the industry the general public most trusts with its personal data. There is, therefore, a strong foundation from which to make health data collection part of more peoples’ lives.</a:t>
            </a:r>
          </a:p>
          <a:p>
            <a:endParaRPr lang="en-US" dirty="0"/>
          </a:p>
          <a:p>
            <a:r>
              <a:rPr lang="en-US" dirty="0"/>
              <a:t>On the HCP side, technologies from social networking are increasingly being used to deliver patient care and support. Healthcare professionals </a:t>
            </a:r>
            <a:r>
              <a:rPr lang="en-US" dirty="0">
                <a:hlinkClick r:id="rId4"/>
              </a:rPr>
              <a:t>regularly use networks such as Whatsapp</a:t>
            </a:r>
            <a:r>
              <a:rPr lang="en-US" dirty="0"/>
              <a:t> to send patient data to each other. As this information moves across the network, this could mean sensitive data is held outside of the EU, breaching GDPR regulations.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83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at the ‘</a:t>
            </a:r>
            <a:r>
              <a:rPr lang="en-US" dirty="0">
                <a:hlinkClick r:id="rId3"/>
              </a:rPr>
              <a:t>Big data: Connected solutions for better healthcare</a:t>
            </a:r>
            <a:r>
              <a:rPr lang="en-US" dirty="0"/>
              <a:t>’ conference held in Brussels last year, EU health commissioner Vytenis Andriukaitis referred to the </a:t>
            </a:r>
            <a:r>
              <a:rPr lang="en-US" dirty="0">
                <a:hlinkClick r:id="rId4"/>
              </a:rPr>
              <a:t>European Reference Networks</a:t>
            </a:r>
            <a:r>
              <a:rPr lang="en-US" dirty="0"/>
              <a:t> (ERNs) that aim to promote cross-border healthcare: “The success of ERNs also depends on big data: they will compile fragmented health data sets, generate new clinical, genetic, </a:t>
            </a:r>
            <a:r>
              <a:rPr lang="en-US" dirty="0" err="1"/>
              <a:t>behavioural</a:t>
            </a:r>
            <a:r>
              <a:rPr lang="en-US" dirty="0"/>
              <a:t> and environmental data, and make use of these data.”</a:t>
            </a:r>
          </a:p>
          <a:p>
            <a:endParaRPr lang="en-US" dirty="0"/>
          </a:p>
          <a:p>
            <a:r>
              <a:rPr lang="en-US" dirty="0"/>
              <a:t>The masses of data that healthcare organizations have been collecting for decades is still often unstructured and inaccessible. The ideas behind big data and how it can unlock the insights contained with healthcare information is a major reason why GDPR could offer the healthcare industry a huge opportunity. The insights that come from the drive to structure and integrate data could accelerate new therapies and bolster moves to improve prevention.</a:t>
            </a:r>
          </a:p>
          <a:p>
            <a:endParaRPr lang="en-US" dirty="0"/>
          </a:p>
          <a:p>
            <a:r>
              <a:rPr lang="en-US" dirty="0"/>
              <a:t>Overall, the GDPR is a reason for the health sector to be excited – it could help unlock the potential in huge stores of data that have remained dormant for decades.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134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87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40E71-3CA3-844C-B29F-8718A8EDFA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755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621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039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126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247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363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43484" eaLnBrk="0" hangingPunct="0">
              <a:defRPr sz="2400">
                <a:solidFill>
                  <a:schemeClr val="tx1"/>
                </a:solidFill>
                <a:latin typeface="Times" charset="0"/>
              </a:defRPr>
            </a:lvl1pPr>
            <a:lvl2pPr marL="737146" indent="-283517" defTabSz="943484" eaLnBrk="0" hangingPunct="0">
              <a:defRPr sz="2400">
                <a:solidFill>
                  <a:schemeClr val="tx1"/>
                </a:solidFill>
                <a:latin typeface="Times" charset="0"/>
              </a:defRPr>
            </a:lvl2pPr>
            <a:lvl3pPr marL="1134071" indent="-226814" defTabSz="943484" eaLnBrk="0" hangingPunct="0">
              <a:defRPr sz="2400">
                <a:solidFill>
                  <a:schemeClr val="tx1"/>
                </a:solidFill>
                <a:latin typeface="Times" charset="0"/>
              </a:defRPr>
            </a:lvl3pPr>
            <a:lvl4pPr marL="1587699" indent="-226814" defTabSz="943484" eaLnBrk="0" hangingPunct="0">
              <a:defRPr sz="2400">
                <a:solidFill>
                  <a:schemeClr val="tx1"/>
                </a:solidFill>
                <a:latin typeface="Times" charset="0"/>
              </a:defRPr>
            </a:lvl4pPr>
            <a:lvl5pPr marL="2041328" indent="-226814" defTabSz="943484" eaLnBrk="0" hangingPunct="0">
              <a:defRPr sz="2400">
                <a:solidFill>
                  <a:schemeClr val="tx1"/>
                </a:solidFill>
                <a:latin typeface="Times" charset="0"/>
              </a:defRPr>
            </a:lvl5pPr>
            <a:lvl6pPr marL="2494956" indent="-226814" defTabSz="943484" eaLnBrk="0" fontAlgn="base" hangingPunct="0">
              <a:spcBef>
                <a:spcPct val="0"/>
              </a:spcBef>
              <a:spcAft>
                <a:spcPct val="0"/>
              </a:spcAft>
              <a:defRPr sz="2400">
                <a:solidFill>
                  <a:schemeClr val="tx1"/>
                </a:solidFill>
                <a:latin typeface="Times" charset="0"/>
              </a:defRPr>
            </a:lvl6pPr>
            <a:lvl7pPr marL="2948584" indent="-226814" defTabSz="943484" eaLnBrk="0" fontAlgn="base" hangingPunct="0">
              <a:spcBef>
                <a:spcPct val="0"/>
              </a:spcBef>
              <a:spcAft>
                <a:spcPct val="0"/>
              </a:spcAft>
              <a:defRPr sz="2400">
                <a:solidFill>
                  <a:schemeClr val="tx1"/>
                </a:solidFill>
                <a:latin typeface="Times" charset="0"/>
              </a:defRPr>
            </a:lvl7pPr>
            <a:lvl8pPr marL="3402214" indent="-226814" defTabSz="943484" eaLnBrk="0" fontAlgn="base" hangingPunct="0">
              <a:spcBef>
                <a:spcPct val="0"/>
              </a:spcBef>
              <a:spcAft>
                <a:spcPct val="0"/>
              </a:spcAft>
              <a:defRPr sz="2400">
                <a:solidFill>
                  <a:schemeClr val="tx1"/>
                </a:solidFill>
                <a:latin typeface="Times" charset="0"/>
              </a:defRPr>
            </a:lvl8pPr>
            <a:lvl9pPr marL="3855842" indent="-226814" defTabSz="943484" eaLnBrk="0" fontAlgn="base" hangingPunct="0">
              <a:spcBef>
                <a:spcPct val="0"/>
              </a:spcBef>
              <a:spcAft>
                <a:spcPct val="0"/>
              </a:spcAft>
              <a:defRPr sz="2400">
                <a:solidFill>
                  <a:schemeClr val="tx1"/>
                </a:solidFill>
                <a:latin typeface="Times" charset="0"/>
              </a:defRPr>
            </a:lvl9pPr>
          </a:lstStyle>
          <a:p>
            <a:pPr marL="0" marR="0" lvl="0" indent="0" algn="r" defTabSz="943484" rtl="0" eaLnBrk="1" fontAlgn="auto" latinLnBrk="0" hangingPunct="1">
              <a:lnSpc>
                <a:spcPct val="100000"/>
              </a:lnSpc>
              <a:spcBef>
                <a:spcPts val="0"/>
              </a:spcBef>
              <a:spcAft>
                <a:spcPts val="0"/>
              </a:spcAft>
              <a:buClrTx/>
              <a:buSzTx/>
              <a:buFontTx/>
              <a:buNone/>
              <a:tabLst/>
              <a:defRPr/>
            </a:pPr>
            <a:fld id="{DFCE7C0A-F454-488D-8CD2-1C38A7297F0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3484"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666599" y="4714876"/>
            <a:ext cx="5335893" cy="4467225"/>
          </a:xfrm>
          <a:noFill/>
        </p:spPr>
        <p:txBody>
          <a:bodyPr/>
          <a:lstStyle/>
          <a:p>
            <a:pPr eaLnBrk="1" hangingPunct="1"/>
            <a:r>
              <a:rPr lang="nl-NL" altLang="en-US" dirty="0"/>
              <a:t>Source:</a:t>
            </a:r>
            <a:r>
              <a:rPr lang="nl-NL" altLang="en-US" baseline="0" dirty="0"/>
              <a:t> </a:t>
            </a:r>
            <a:r>
              <a:rPr lang="nl-NL" altLang="en-US" dirty="0"/>
              <a:t>https://www.healthpopuli.com/2018/09/27/sicker-consumers-are-more-willing-to-share-tracked-health-data/</a:t>
            </a:r>
          </a:p>
          <a:p>
            <a:pPr eaLnBrk="1" hangingPunct="1"/>
            <a:endParaRPr lang="nl-NL" altLang="en-US" dirty="0"/>
          </a:p>
          <a:p>
            <a:pPr eaLnBrk="1" hangingPunct="1"/>
            <a:r>
              <a:rPr lang="nl-NL" altLang="en-US" dirty="0"/>
              <a:t>Three points</a:t>
            </a:r>
            <a:r>
              <a:rPr lang="nl-NL" altLang="en-US" baseline="0" dirty="0"/>
              <a:t>:</a:t>
            </a:r>
          </a:p>
          <a:p>
            <a:pPr eaLnBrk="1" hangingPunct="1"/>
            <a:r>
              <a:rPr lang="nl-NL" altLang="en-US" baseline="0" dirty="0"/>
              <a:t>1. I can’t judge the veracity of the findings, but its face validity is good.</a:t>
            </a:r>
          </a:p>
          <a:p>
            <a:pPr eaLnBrk="1" hangingPunct="1"/>
            <a:r>
              <a:rPr lang="nl-NL" altLang="en-US" baseline="0" dirty="0"/>
              <a:t>2. People with a chronic condition are more often willing to share their data than others, though the diffs aren’t big.</a:t>
            </a:r>
          </a:p>
          <a:p>
            <a:pPr eaLnBrk="1" hangingPunct="1"/>
            <a:r>
              <a:rPr lang="nl-NL" altLang="en-US" baseline="0" dirty="0"/>
              <a:t>3. While people with a chronic condition are more likely to be willing to share their data, that percentage is nowhere near 100%, not even if their own health can be improved!</a:t>
            </a:r>
          </a:p>
          <a:p>
            <a:pPr eaLnBrk="1" hangingPunct="1"/>
            <a:r>
              <a:rPr lang="nl-NL" altLang="en-US" baseline="0" dirty="0"/>
              <a:t>4. Look at the last line: many people are NOT willing to share data with their own doctor even when the aim is to get better care!!!!!!</a:t>
            </a:r>
            <a:endParaRPr lang="nl-NL" altLang="en-US" dirty="0"/>
          </a:p>
        </p:txBody>
      </p:sp>
    </p:spTree>
    <p:extLst>
      <p:ext uri="{BB962C8B-B14F-4D97-AF65-F5344CB8AC3E}">
        <p14:creationId xmlns:p14="http://schemas.microsoft.com/office/powerpoint/2010/main" val="478620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1B5BC-F207-7645-A388-8C7F58FC5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625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43484" eaLnBrk="0" hangingPunct="0">
              <a:defRPr sz="2400">
                <a:solidFill>
                  <a:schemeClr val="tx1"/>
                </a:solidFill>
                <a:latin typeface="Times" charset="0"/>
              </a:defRPr>
            </a:lvl1pPr>
            <a:lvl2pPr marL="737146" indent="-283517" defTabSz="943484" eaLnBrk="0" hangingPunct="0">
              <a:defRPr sz="2400">
                <a:solidFill>
                  <a:schemeClr val="tx1"/>
                </a:solidFill>
                <a:latin typeface="Times" charset="0"/>
              </a:defRPr>
            </a:lvl2pPr>
            <a:lvl3pPr marL="1134071" indent="-226814" defTabSz="943484" eaLnBrk="0" hangingPunct="0">
              <a:defRPr sz="2400">
                <a:solidFill>
                  <a:schemeClr val="tx1"/>
                </a:solidFill>
                <a:latin typeface="Times" charset="0"/>
              </a:defRPr>
            </a:lvl3pPr>
            <a:lvl4pPr marL="1587699" indent="-226814" defTabSz="943484" eaLnBrk="0" hangingPunct="0">
              <a:defRPr sz="2400">
                <a:solidFill>
                  <a:schemeClr val="tx1"/>
                </a:solidFill>
                <a:latin typeface="Times" charset="0"/>
              </a:defRPr>
            </a:lvl4pPr>
            <a:lvl5pPr marL="2041328" indent="-226814" defTabSz="943484" eaLnBrk="0" hangingPunct="0">
              <a:defRPr sz="2400">
                <a:solidFill>
                  <a:schemeClr val="tx1"/>
                </a:solidFill>
                <a:latin typeface="Times" charset="0"/>
              </a:defRPr>
            </a:lvl5pPr>
            <a:lvl6pPr marL="2494956" indent="-226814" defTabSz="943484" eaLnBrk="0" fontAlgn="base" hangingPunct="0">
              <a:spcBef>
                <a:spcPct val="0"/>
              </a:spcBef>
              <a:spcAft>
                <a:spcPct val="0"/>
              </a:spcAft>
              <a:defRPr sz="2400">
                <a:solidFill>
                  <a:schemeClr val="tx1"/>
                </a:solidFill>
                <a:latin typeface="Times" charset="0"/>
              </a:defRPr>
            </a:lvl6pPr>
            <a:lvl7pPr marL="2948584" indent="-226814" defTabSz="943484" eaLnBrk="0" fontAlgn="base" hangingPunct="0">
              <a:spcBef>
                <a:spcPct val="0"/>
              </a:spcBef>
              <a:spcAft>
                <a:spcPct val="0"/>
              </a:spcAft>
              <a:defRPr sz="2400">
                <a:solidFill>
                  <a:schemeClr val="tx1"/>
                </a:solidFill>
                <a:latin typeface="Times" charset="0"/>
              </a:defRPr>
            </a:lvl7pPr>
            <a:lvl8pPr marL="3402214" indent="-226814" defTabSz="943484" eaLnBrk="0" fontAlgn="base" hangingPunct="0">
              <a:spcBef>
                <a:spcPct val="0"/>
              </a:spcBef>
              <a:spcAft>
                <a:spcPct val="0"/>
              </a:spcAft>
              <a:defRPr sz="2400">
                <a:solidFill>
                  <a:schemeClr val="tx1"/>
                </a:solidFill>
                <a:latin typeface="Times" charset="0"/>
              </a:defRPr>
            </a:lvl8pPr>
            <a:lvl9pPr marL="3855842" indent="-226814" defTabSz="943484" eaLnBrk="0" fontAlgn="base" hangingPunct="0">
              <a:spcBef>
                <a:spcPct val="0"/>
              </a:spcBef>
              <a:spcAft>
                <a:spcPct val="0"/>
              </a:spcAft>
              <a:defRPr sz="2400">
                <a:solidFill>
                  <a:schemeClr val="tx1"/>
                </a:solidFill>
                <a:latin typeface="Times" charset="0"/>
              </a:defRPr>
            </a:lvl9pPr>
          </a:lstStyle>
          <a:p>
            <a:pPr marL="0" marR="0" lvl="0" indent="0" algn="r" defTabSz="943484" rtl="0" eaLnBrk="1" fontAlgn="auto" latinLnBrk="0" hangingPunct="1">
              <a:lnSpc>
                <a:spcPct val="100000"/>
              </a:lnSpc>
              <a:spcBef>
                <a:spcPts val="0"/>
              </a:spcBef>
              <a:spcAft>
                <a:spcPts val="0"/>
              </a:spcAft>
              <a:buClrTx/>
              <a:buSzTx/>
              <a:buFontTx/>
              <a:buNone/>
              <a:tabLst/>
              <a:defRPr/>
            </a:pPr>
            <a:fld id="{DFCE7C0A-F454-488D-8CD2-1C38A7297F0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3484"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666599" y="4714876"/>
            <a:ext cx="5335893" cy="4467225"/>
          </a:xfrm>
          <a:noFill/>
        </p:spPr>
        <p:txBody>
          <a:bodyPr/>
          <a:lstStyle/>
          <a:p>
            <a:pPr eaLnBrk="1" hangingPunct="1"/>
            <a:endParaRPr lang="nl-NL" altLang="en-US"/>
          </a:p>
        </p:txBody>
      </p:sp>
    </p:spTree>
    <p:extLst>
      <p:ext uri="{BB962C8B-B14F-4D97-AF65-F5344CB8AC3E}">
        <p14:creationId xmlns:p14="http://schemas.microsoft.com/office/powerpoint/2010/main" val="195737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43484" eaLnBrk="0" hangingPunct="0">
              <a:defRPr sz="2400">
                <a:solidFill>
                  <a:schemeClr val="tx1"/>
                </a:solidFill>
                <a:latin typeface="Times" charset="0"/>
              </a:defRPr>
            </a:lvl1pPr>
            <a:lvl2pPr marL="737146" indent="-283517" defTabSz="943484" eaLnBrk="0" hangingPunct="0">
              <a:defRPr sz="2400">
                <a:solidFill>
                  <a:schemeClr val="tx1"/>
                </a:solidFill>
                <a:latin typeface="Times" charset="0"/>
              </a:defRPr>
            </a:lvl2pPr>
            <a:lvl3pPr marL="1134071" indent="-226814" defTabSz="943484" eaLnBrk="0" hangingPunct="0">
              <a:defRPr sz="2400">
                <a:solidFill>
                  <a:schemeClr val="tx1"/>
                </a:solidFill>
                <a:latin typeface="Times" charset="0"/>
              </a:defRPr>
            </a:lvl3pPr>
            <a:lvl4pPr marL="1587699" indent="-226814" defTabSz="943484" eaLnBrk="0" hangingPunct="0">
              <a:defRPr sz="2400">
                <a:solidFill>
                  <a:schemeClr val="tx1"/>
                </a:solidFill>
                <a:latin typeface="Times" charset="0"/>
              </a:defRPr>
            </a:lvl4pPr>
            <a:lvl5pPr marL="2041328" indent="-226814" defTabSz="943484" eaLnBrk="0" hangingPunct="0">
              <a:defRPr sz="2400">
                <a:solidFill>
                  <a:schemeClr val="tx1"/>
                </a:solidFill>
                <a:latin typeface="Times" charset="0"/>
              </a:defRPr>
            </a:lvl5pPr>
            <a:lvl6pPr marL="2494956" indent="-226814" defTabSz="943484" eaLnBrk="0" fontAlgn="base" hangingPunct="0">
              <a:spcBef>
                <a:spcPct val="0"/>
              </a:spcBef>
              <a:spcAft>
                <a:spcPct val="0"/>
              </a:spcAft>
              <a:defRPr sz="2400">
                <a:solidFill>
                  <a:schemeClr val="tx1"/>
                </a:solidFill>
                <a:latin typeface="Times" charset="0"/>
              </a:defRPr>
            </a:lvl6pPr>
            <a:lvl7pPr marL="2948584" indent="-226814" defTabSz="943484" eaLnBrk="0" fontAlgn="base" hangingPunct="0">
              <a:spcBef>
                <a:spcPct val="0"/>
              </a:spcBef>
              <a:spcAft>
                <a:spcPct val="0"/>
              </a:spcAft>
              <a:defRPr sz="2400">
                <a:solidFill>
                  <a:schemeClr val="tx1"/>
                </a:solidFill>
                <a:latin typeface="Times" charset="0"/>
              </a:defRPr>
            </a:lvl7pPr>
            <a:lvl8pPr marL="3402214" indent="-226814" defTabSz="943484" eaLnBrk="0" fontAlgn="base" hangingPunct="0">
              <a:spcBef>
                <a:spcPct val="0"/>
              </a:spcBef>
              <a:spcAft>
                <a:spcPct val="0"/>
              </a:spcAft>
              <a:defRPr sz="2400">
                <a:solidFill>
                  <a:schemeClr val="tx1"/>
                </a:solidFill>
                <a:latin typeface="Times" charset="0"/>
              </a:defRPr>
            </a:lvl8pPr>
            <a:lvl9pPr marL="3855842" indent="-226814" defTabSz="943484" eaLnBrk="0" fontAlgn="base" hangingPunct="0">
              <a:spcBef>
                <a:spcPct val="0"/>
              </a:spcBef>
              <a:spcAft>
                <a:spcPct val="0"/>
              </a:spcAft>
              <a:defRPr sz="2400">
                <a:solidFill>
                  <a:schemeClr val="tx1"/>
                </a:solidFill>
                <a:latin typeface="Times" charset="0"/>
              </a:defRPr>
            </a:lvl9pPr>
          </a:lstStyle>
          <a:p>
            <a:pPr marL="0" marR="0" lvl="0" indent="0" algn="r" defTabSz="943484" rtl="0" eaLnBrk="1" fontAlgn="auto" latinLnBrk="0" hangingPunct="1">
              <a:lnSpc>
                <a:spcPct val="100000"/>
              </a:lnSpc>
              <a:spcBef>
                <a:spcPts val="0"/>
              </a:spcBef>
              <a:spcAft>
                <a:spcPts val="0"/>
              </a:spcAft>
              <a:buClrTx/>
              <a:buSzTx/>
              <a:buFontTx/>
              <a:buNone/>
              <a:tabLst/>
              <a:defRPr/>
            </a:pPr>
            <a:fld id="{DFCE7C0A-F454-488D-8CD2-1C38A7297F0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3484"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666599" y="4714876"/>
            <a:ext cx="5335893" cy="4467225"/>
          </a:xfrm>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altLang="en-US" dirty="0"/>
              <a:t>Picture: Segregated lines for Salk polio vaccine (1944)</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altLang="en-US" dirty="0"/>
          </a:p>
          <a:p>
            <a:pPr marL="0" indent="0" eaLnBrk="0" hangingPunct="0">
              <a:spcBef>
                <a:spcPct val="20000"/>
              </a:spcBef>
              <a:buFont typeface="Wingdings" panose="05000000000000000000" pitchFamily="2" charset="2"/>
              <a:buNone/>
              <a:defRPr/>
            </a:pPr>
            <a:r>
              <a:rPr lang="en-CA" dirty="0">
                <a:solidFill>
                  <a:srgbClr val="000000"/>
                </a:solidFill>
                <a:latin typeface="Arial" pitchFamily="34" charset="0"/>
              </a:rPr>
              <a:t>Policy options: </a:t>
            </a:r>
          </a:p>
          <a:p>
            <a:pPr marL="914400" lvl="1" indent="-457200" eaLnBrk="0" hangingPunct="0">
              <a:spcBef>
                <a:spcPct val="20000"/>
              </a:spcBef>
              <a:buAutoNum type="arabicParenR"/>
              <a:defRPr/>
            </a:pPr>
            <a:r>
              <a:rPr lang="en-CA" sz="2200" dirty="0">
                <a:solidFill>
                  <a:srgbClr val="000000"/>
                </a:solidFill>
                <a:latin typeface="Arial" pitchFamily="34" charset="0"/>
              </a:rPr>
              <a:t>Mandatory vaccination</a:t>
            </a:r>
          </a:p>
          <a:p>
            <a:pPr marL="914400" lvl="1" indent="-457200" eaLnBrk="0" hangingPunct="0">
              <a:spcBef>
                <a:spcPct val="20000"/>
              </a:spcBef>
              <a:buAutoNum type="arabicParenR"/>
              <a:defRPr/>
            </a:pPr>
            <a:r>
              <a:rPr lang="en-CA" sz="2200" dirty="0">
                <a:solidFill>
                  <a:srgbClr val="000000"/>
                </a:solidFill>
                <a:latin typeface="Arial" pitchFamily="34" charset="0"/>
              </a:rPr>
              <a:t>Incentives/disincentives to promote vaccinations (e.g., make refusers ineligible for other societal benefits)</a:t>
            </a:r>
          </a:p>
          <a:p>
            <a:pPr marL="914400" lvl="1" indent="-457200" eaLnBrk="0" hangingPunct="0">
              <a:spcBef>
                <a:spcPct val="20000"/>
              </a:spcBef>
              <a:buFontTx/>
              <a:buAutoNum type="arabicParenR"/>
              <a:defRPr/>
            </a:pPr>
            <a:r>
              <a:rPr lang="en-CA" sz="2200" dirty="0">
                <a:solidFill>
                  <a:srgbClr val="000000"/>
                </a:solidFill>
                <a:latin typeface="Arial" pitchFamily="34" charset="0"/>
              </a:rPr>
              <a:t>B</a:t>
            </a:r>
            <a:r>
              <a:rPr lang="en-CA" sz="2200" u="sng" dirty="0">
                <a:solidFill>
                  <a:srgbClr val="000000"/>
                </a:solidFill>
                <a:latin typeface="Arial" pitchFamily="34" charset="0"/>
              </a:rPr>
              <a:t>etter health education</a:t>
            </a:r>
            <a:endParaRPr lang="en-CA" sz="2200" dirty="0">
              <a:solidFill>
                <a:srgbClr val="000000"/>
              </a:solidFill>
              <a:latin typeface="Arial" pitchFamily="34" charset="0"/>
            </a:endParaRPr>
          </a:p>
          <a:p>
            <a:pPr marL="914400" lvl="1" indent="-457200" eaLnBrk="0" hangingPunct="0">
              <a:spcBef>
                <a:spcPct val="20000"/>
              </a:spcBef>
              <a:buAutoNum type="arabicParenR"/>
              <a:defRPr/>
            </a:pPr>
            <a:endParaRPr lang="en-CA" dirty="0">
              <a:solidFill>
                <a:srgbClr val="000000"/>
              </a:solidFill>
              <a:latin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altLang="en-US" dirty="0"/>
          </a:p>
          <a:p>
            <a:pPr eaLnBrk="1" hangingPunct="1"/>
            <a:endParaRPr lang="nl-NL" altLang="en-US" dirty="0"/>
          </a:p>
        </p:txBody>
      </p:sp>
    </p:spTree>
    <p:extLst>
      <p:ext uri="{BB962C8B-B14F-4D97-AF65-F5344CB8AC3E}">
        <p14:creationId xmlns:p14="http://schemas.microsoft.com/office/powerpoint/2010/main" val="11374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076EDEEE-B409-B94B-AA75-7510059A24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1F96E-C744-BA44-8A2B-1BF9492E2AE9}" type="slidenum">
              <a:rPr kumimoji="0" lang="da-DK" altLang="da-DK"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a-DK" altLang="da-DK"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410" name="Rectangle 2">
            <a:extLst>
              <a:ext uri="{FF2B5EF4-FFF2-40B4-BE49-F238E27FC236}">
                <a16:creationId xmlns:a16="http://schemas.microsoft.com/office/drawing/2014/main" id="{76207725-5F73-6045-8A59-41CBBD023B72}"/>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92D58B4D-00E3-6E49-B16C-1A85FA9031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Tree>
    <p:extLst>
      <p:ext uri="{BB962C8B-B14F-4D97-AF65-F5344CB8AC3E}">
        <p14:creationId xmlns:p14="http://schemas.microsoft.com/office/powerpoint/2010/main" val="1195227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1085850"/>
            <a:ext cx="5837238" cy="3282950"/>
          </a:xfrm>
        </p:spPr>
      </p:sp>
      <p:sp>
        <p:nvSpPr>
          <p:cNvPr id="3" name="Notes Placeholder 2"/>
          <p:cNvSpPr>
            <a:spLocks noGrp="1"/>
          </p:cNvSpPr>
          <p:nvPr>
            <p:ph type="body" idx="1"/>
          </p:nvPr>
        </p:nvSpPr>
        <p:spPr/>
        <p:txBody>
          <a:bodyPr/>
          <a:lstStyle/>
          <a:p>
            <a:endParaRPr lang="es-E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A61E296-9532-40C3-9174-581AD2B7748B}" type="slidenum">
              <a:rPr lang="en-US" smtClean="0"/>
              <a:pPr/>
              <a:t>46</a:t>
            </a:fld>
            <a:endParaRPr lang="en-US" dirty="0"/>
          </a:p>
        </p:txBody>
      </p:sp>
    </p:spTree>
    <p:extLst>
      <p:ext uri="{BB962C8B-B14F-4D97-AF65-F5344CB8AC3E}">
        <p14:creationId xmlns:p14="http://schemas.microsoft.com/office/powerpoint/2010/main" val="131993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95650" y="6577013"/>
            <a:ext cx="3613150" cy="2033587"/>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9C9132-6661-4A7C-9177-8B9CF253FC13}" type="slidenum">
              <a:rPr lang="en-US" smtClean="0">
                <a:solidFill>
                  <a:srgbClr val="1A1A1A"/>
                </a:solidFill>
              </a:rPr>
              <a:pPr/>
              <a:t>56</a:t>
            </a:fld>
            <a:endParaRPr lang="en-US" dirty="0">
              <a:solidFill>
                <a:srgbClr val="1A1A1A"/>
              </a:solidFill>
            </a:endParaRPr>
          </a:p>
        </p:txBody>
      </p:sp>
    </p:spTree>
    <p:extLst>
      <p:ext uri="{BB962C8B-B14F-4D97-AF65-F5344CB8AC3E}">
        <p14:creationId xmlns:p14="http://schemas.microsoft.com/office/powerpoint/2010/main" val="328250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E3156F-C750-4440-BBAD-9E27CD487AD9}" type="slidenum">
              <a:rPr kumimoji="0" lang="da-DK" altLang="da-DK"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a-DK" altLang="da-DK"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229571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1EDD704C-CB60-404F-AEED-4622AB799009}"/>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6EB905F6-8812-6D44-988C-1A1DC83EB0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rPr>
              <a:t>Contractual obligations between research participant/data subject - researcher?</a:t>
            </a:r>
          </a:p>
          <a:p>
            <a:pPr eaLnBrk="1" hangingPunct="1"/>
            <a:endPar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rPr>
              <a:t>Paternalistic obligations?</a:t>
            </a:r>
          </a:p>
          <a:p>
            <a:pPr eaLnBrk="1" hangingPunct="1"/>
            <a:endPar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rPr>
              <a:t>Models of trust?</a:t>
            </a:r>
          </a:p>
          <a:p>
            <a:pPr eaLnBrk="1" hangingPunct="1"/>
            <a:endPar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rPr>
              <a:t>New models of taking care of the Personal Data in research projects?</a:t>
            </a:r>
          </a:p>
          <a:p>
            <a:pPr eaLnBrk="1" hangingPunct="1"/>
            <a:endPar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GB" altLang="da-DK" sz="16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rPr>
              <a:t>New models of empowering the research participant/ data subject?</a:t>
            </a:r>
          </a:p>
          <a:p>
            <a:endParaRPr lang="en-US" altLang="da-DK" sz="1600" b="1" dirty="0">
              <a:latin typeface="Times New Roman" panose="02020603050405020304" pitchFamily="18" charset="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E93B2088-3AD9-F140-9548-64007CCE38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065A7-2763-2847-BC19-91AD66A0CF25}" type="slidenum">
              <a:rPr kumimoji="0" lang="da-DK" altLang="da-DK"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a-DK" altLang="da-DK"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E3156F-C750-4440-BBAD-9E27CD487AD9}" type="slidenum">
              <a:rPr kumimoji="0" lang="da-DK" altLang="da-DK"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a-DK" altLang="da-DK"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19268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E3156F-C750-4440-BBAD-9E27CD487AD9}" type="slidenum">
              <a:rPr kumimoji="0" lang="da-DK" altLang="da-DK"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a-DK" altLang="da-DK"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00959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E3156F-C750-4440-BBAD-9E27CD487AD9}" type="slidenum">
              <a:rPr kumimoji="0" lang="da-DK" altLang="da-DK"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a-DK" altLang="da-DK"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42099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07281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5428" y="452253"/>
            <a:ext cx="2295144" cy="624405"/>
          </a:xfrm>
          <a:prstGeom prst="rect">
            <a:avLst/>
          </a:prstGeom>
        </p:spPr>
      </p:pic>
      <p:sp>
        <p:nvSpPr>
          <p:cNvPr id="12" name="Rectangle 58"/>
          <p:cNvSpPr>
            <a:spLocks noChangeArrowheads="1"/>
          </p:cNvSpPr>
          <p:nvPr/>
        </p:nvSpPr>
        <p:spPr bwMode="gray">
          <a:xfrm>
            <a:off x="771351" y="773388"/>
            <a:ext cx="7744035" cy="17576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22" name="Text Placeholder 21"/>
          <p:cNvSpPr>
            <a:spLocks noGrp="1"/>
          </p:cNvSpPr>
          <p:nvPr>
            <p:ph type="body" sz="quarter" idx="10" hasCustomPrompt="1"/>
          </p:nvPr>
        </p:nvSpPr>
        <p:spPr>
          <a:xfrm>
            <a:off x="6325192" y="4084609"/>
            <a:ext cx="4800600" cy="646331"/>
          </a:xfrm>
          <a:prstGeom prst="rect">
            <a:avLst/>
          </a:prstGeom>
        </p:spPr>
        <p:txBody>
          <a:bodyPr>
            <a:noAutofit/>
          </a:bodyPr>
          <a:lstStyle>
            <a:lvl1pPr marL="0" indent="0" algn="r">
              <a:lnSpc>
                <a:spcPct val="100000"/>
              </a:lnSpc>
              <a:spcBef>
                <a:spcPts val="0"/>
              </a:spcBef>
              <a:buNone/>
              <a:defRPr sz="2000" i="1">
                <a:solidFill>
                  <a:schemeClr val="accent1"/>
                </a:solidFill>
              </a:defRPr>
            </a:lvl1pPr>
          </a:lstStyle>
          <a:p>
            <a:pPr lvl="0"/>
            <a:r>
              <a:rPr lang="en-US" dirty="0"/>
              <a:t>Subheads are 20pt Arial Italic sentence case</a:t>
            </a:r>
          </a:p>
        </p:txBody>
      </p:sp>
      <p:sp>
        <p:nvSpPr>
          <p:cNvPr id="3" name="Subtitle 2"/>
          <p:cNvSpPr>
            <a:spLocks noGrp="1"/>
          </p:cNvSpPr>
          <p:nvPr>
            <p:ph type="subTitle" idx="1" hasCustomPrompt="1"/>
          </p:nvPr>
        </p:nvSpPr>
        <p:spPr>
          <a:xfrm>
            <a:off x="6325192" y="4865458"/>
            <a:ext cx="4800600" cy="338554"/>
          </a:xfrm>
          <a:prstGeom prst="rect">
            <a:avLst/>
          </a:prstGeom>
        </p:spPr>
        <p:txBody>
          <a:bodyPr>
            <a:noAutofit/>
          </a:bodyPr>
          <a:lstStyle>
            <a:lvl1pPr marL="0" indent="0" algn="r">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 First Last Name 16pt Arial</a:t>
            </a:r>
          </a:p>
        </p:txBody>
      </p:sp>
      <p:sp>
        <p:nvSpPr>
          <p:cNvPr id="19" name="TextBox 18"/>
          <p:cNvSpPr txBox="1"/>
          <p:nvPr/>
        </p:nvSpPr>
        <p:spPr bwMode="black">
          <a:xfrm>
            <a:off x="2248001" y="6520894"/>
            <a:ext cx="2204450" cy="215444"/>
          </a:xfrm>
          <a:prstGeom prst="rect">
            <a:avLst/>
          </a:prstGeom>
          <a:ln>
            <a:noFill/>
          </a:ln>
        </p:spPr>
        <p:txBody>
          <a:bodyPr vert="horz" wrap="none" lIns="91440" tIns="45720" rIns="91440" bIns="45720" numCol="1" rtlCol="0" anchor="ctr" anchorCtr="0" compatLnSpc="1">
            <a:prstTxWarp prst="textNoShape">
              <a:avLst/>
            </a:prstTxWarp>
            <a:spAutoFit/>
          </a:bodyPr>
          <a:lstStyle/>
          <a:p>
            <a:pPr>
              <a:defRPr/>
            </a:pPr>
            <a:r>
              <a:rPr lang="en-US" sz="800" dirty="0">
                <a:solidFill>
                  <a:schemeClr val="tx1"/>
                </a:solidFill>
                <a:ea typeface="Arial" charset="0"/>
                <a:cs typeface="Arial" charset="0"/>
              </a:rPr>
              <a:t>Copyright © 2018 IQVIA. All rights reserved.</a:t>
            </a:r>
          </a:p>
        </p:txBody>
      </p:sp>
      <p:sp>
        <p:nvSpPr>
          <p:cNvPr id="2" name="Title 1"/>
          <p:cNvSpPr>
            <a:spLocks noGrp="1"/>
          </p:cNvSpPr>
          <p:nvPr>
            <p:ph type="ctrTitle" hasCustomPrompt="1"/>
          </p:nvPr>
        </p:nvSpPr>
        <p:spPr>
          <a:xfrm>
            <a:off x="6325192" y="1830302"/>
            <a:ext cx="4800600" cy="2286058"/>
          </a:xfrm>
          <a:prstGeom prst="rect">
            <a:avLst/>
          </a:prstGeom>
        </p:spPr>
        <p:txBody>
          <a:bodyPr anchor="b"/>
          <a:lstStyle>
            <a:lvl1pPr algn="r">
              <a:lnSpc>
                <a:spcPct val="100000"/>
              </a:lnSpc>
              <a:defRPr sz="3200" b="1">
                <a:solidFill>
                  <a:schemeClr val="tx1"/>
                </a:solidFill>
              </a:defRPr>
            </a:lvl1pPr>
          </a:lstStyle>
          <a:p>
            <a:r>
              <a:rPr lang="en-US" dirty="0"/>
              <a:t>Headlines Are 32pt Arial Bold Title Case</a:t>
            </a:r>
          </a:p>
        </p:txBody>
      </p:sp>
      <p:sp>
        <p:nvSpPr>
          <p:cNvPr id="11" name="Rectangle 58"/>
          <p:cNvSpPr>
            <a:spLocks noChangeArrowheads="1"/>
          </p:cNvSpPr>
          <p:nvPr/>
        </p:nvSpPr>
        <p:spPr bwMode="gray">
          <a:xfrm>
            <a:off x="11506199" y="771348"/>
            <a:ext cx="68580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3" name="Rectangle 58"/>
          <p:cNvSpPr>
            <a:spLocks noChangeArrowheads="1"/>
          </p:cNvSpPr>
          <p:nvPr/>
        </p:nvSpPr>
        <p:spPr bwMode="gray">
          <a:xfrm rot="5400000">
            <a:off x="-864496" y="2477220"/>
            <a:ext cx="3447991" cy="17630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261101" cy="6845300"/>
          </a:xfrm>
          <a:prstGeom prst="rect">
            <a:avLst/>
          </a:prstGeom>
        </p:spPr>
      </p:pic>
      <p:sp>
        <p:nvSpPr>
          <p:cNvPr id="18" name="Rectangle 58"/>
          <p:cNvSpPr>
            <a:spLocks noChangeArrowheads="1"/>
          </p:cNvSpPr>
          <p:nvPr/>
        </p:nvSpPr>
        <p:spPr bwMode="gray">
          <a:xfrm rot="5400000">
            <a:off x="-436735" y="5497452"/>
            <a:ext cx="2592472" cy="1763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grpSp>
        <p:nvGrpSpPr>
          <p:cNvPr id="33" name="Group 32"/>
          <p:cNvGrpSpPr/>
          <p:nvPr/>
        </p:nvGrpSpPr>
        <p:grpSpPr>
          <a:xfrm>
            <a:off x="12420545" y="0"/>
            <a:ext cx="284385" cy="5779689"/>
            <a:chOff x="12420545" y="0"/>
            <a:chExt cx="284385" cy="5779689"/>
          </a:xfrm>
        </p:grpSpPr>
        <p:sp>
          <p:nvSpPr>
            <p:cNvPr id="34" name="Rectangle 33"/>
            <p:cNvSpPr/>
            <p:nvPr/>
          </p:nvSpPr>
          <p:spPr bwMode="gray">
            <a:xfrm>
              <a:off x="12420545" y="0"/>
              <a:ext cx="284385" cy="284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bwMode="gray">
            <a:xfrm>
              <a:off x="12420545" y="333902"/>
              <a:ext cx="284385" cy="284385"/>
            </a:xfrm>
            <a:prstGeom prst="rect">
              <a:avLst/>
            </a:prstGeom>
            <a:solidFill>
              <a:srgbClr val="3F5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bwMode="gray">
            <a:xfrm>
              <a:off x="12420545" y="937408"/>
              <a:ext cx="284385" cy="284385"/>
            </a:xfrm>
            <a:prstGeom prst="rect">
              <a:avLst/>
            </a:prstGeom>
            <a:solidFill>
              <a:srgbClr val="FF5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bwMode="gray">
            <a:xfrm>
              <a:off x="12420545" y="1271310"/>
              <a:ext cx="284385" cy="284385"/>
            </a:xfrm>
            <a:prstGeom prst="rect">
              <a:avLst/>
            </a:prstGeom>
            <a:solidFill>
              <a:srgbClr val="FE8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bwMode="gray">
            <a:xfrm>
              <a:off x="12420545" y="1603218"/>
              <a:ext cx="284385" cy="284385"/>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bwMode="gray">
            <a:xfrm>
              <a:off x="12420545" y="1937120"/>
              <a:ext cx="284385" cy="28438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bwMode="gray">
            <a:xfrm>
              <a:off x="12420545" y="2540626"/>
              <a:ext cx="284385" cy="284385"/>
            </a:xfrm>
            <a:prstGeom prst="rect">
              <a:avLst/>
            </a:prstGeom>
            <a:solidFill>
              <a:srgbClr val="2B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bwMode="gray">
            <a:xfrm>
              <a:off x="12420545" y="2874528"/>
              <a:ext cx="284385" cy="284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bwMode="gray">
            <a:xfrm>
              <a:off x="12420545" y="3206436"/>
              <a:ext cx="284385" cy="2843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bwMode="gray">
            <a:xfrm>
              <a:off x="12420545" y="3853100"/>
              <a:ext cx="284385" cy="2843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bwMode="gray">
            <a:xfrm>
              <a:off x="12420545" y="4187002"/>
              <a:ext cx="284385" cy="2843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bwMode="gray">
            <a:xfrm>
              <a:off x="12420545" y="4518910"/>
              <a:ext cx="284385" cy="284385"/>
            </a:xfrm>
            <a:prstGeom prst="rect">
              <a:avLst/>
            </a:prstGeom>
            <a:solidFill>
              <a:srgbClr val="93C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bwMode="gray">
            <a:xfrm>
              <a:off x="12420545" y="5163396"/>
              <a:ext cx="284385" cy="2843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bwMode="gray">
            <a:xfrm>
              <a:off x="12420545" y="5495304"/>
              <a:ext cx="284385" cy="28438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Subhead_Only">
    <p:spTree>
      <p:nvGrpSpPr>
        <p:cNvPr id="1" name=""/>
        <p:cNvGrpSpPr/>
        <p:nvPr/>
      </p:nvGrpSpPr>
      <p:grpSpPr>
        <a:xfrm>
          <a:off x="0" y="0"/>
          <a:ext cx="0" cy="0"/>
          <a:chOff x="0" y="0"/>
          <a:chExt cx="0" cy="0"/>
        </a:xfrm>
      </p:grpSpPr>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dirty="0"/>
              <a:t>Subheads are 20pt Arial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dirty="0"/>
              <a:t>Headlines Are 28pt Arial Bold Title Case</a:t>
            </a:r>
          </a:p>
        </p:txBody>
      </p:sp>
      <p:sp>
        <p:nvSpPr>
          <p:cNvPr id="9" name="Footer Placeholder 6"/>
          <p:cNvSpPr>
            <a:spLocks noGrp="1"/>
          </p:cNvSpPr>
          <p:nvPr>
            <p:ph type="ftr" sz="quarter" idx="10"/>
          </p:nvPr>
        </p:nvSpPr>
        <p:spPr>
          <a:xfrm>
            <a:off x="384693" y="6387858"/>
            <a:ext cx="9116145" cy="338087"/>
          </a:xfrm>
        </p:spPr>
        <p:txBody>
          <a:bodyPr/>
          <a:lstStyle/>
          <a:p>
            <a:endParaRPr lang="en-US" dirty="0"/>
          </a:p>
        </p:txBody>
      </p:sp>
      <p:sp>
        <p:nvSpPr>
          <p:cNvPr id="15"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6"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Tree>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ogo Only">
    <p:spTree>
      <p:nvGrpSpPr>
        <p:cNvPr id="1" name=""/>
        <p:cNvGrpSpPr/>
        <p:nvPr/>
      </p:nvGrpSpPr>
      <p:grpSpPr>
        <a:xfrm>
          <a:off x="0" y="0"/>
          <a:ext cx="0" cy="0"/>
          <a:chOff x="0" y="0"/>
          <a:chExt cx="0" cy="0"/>
        </a:xfrm>
      </p:grpSpPr>
      <p:sp>
        <p:nvSpPr>
          <p:cNvPr id="9" name="Footer Placeholder 6"/>
          <p:cNvSpPr>
            <a:spLocks noGrp="1"/>
          </p:cNvSpPr>
          <p:nvPr>
            <p:ph type="ftr" sz="quarter" idx="10"/>
          </p:nvPr>
        </p:nvSpPr>
        <p:spPr>
          <a:xfrm>
            <a:off x="384693" y="6387858"/>
            <a:ext cx="9116145" cy="338087"/>
          </a:xfrm>
        </p:spPr>
        <p:txBody>
          <a:bodyPr/>
          <a:lstStyle/>
          <a:p>
            <a:endParaRPr lang="en-US" dirty="0"/>
          </a:p>
        </p:txBody>
      </p:sp>
      <p:sp>
        <p:nvSpPr>
          <p:cNvPr id="11"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2"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Tree>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84694" y="6387858"/>
            <a:ext cx="9119524" cy="338087"/>
          </a:xfrm>
        </p:spPr>
        <p:txBody>
          <a:bodyPr/>
          <a:lstStyle/>
          <a:p>
            <a:endParaRPr lang="en-US"/>
          </a:p>
        </p:txBody>
      </p:sp>
      <p:sp>
        <p:nvSpPr>
          <p:cNvPr id="8" name="Slide Number Placeholder 5"/>
          <p:cNvSpPr txBox="1">
            <a:spLocks/>
          </p:cNvSpPr>
          <p:nvPr/>
        </p:nvSpPr>
        <p:spPr>
          <a:xfrm>
            <a:off x="11615748" y="6419366"/>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tx1"/>
                </a:solidFill>
              </a:rPr>
              <a:t>‹#›</a:t>
            </a:fld>
            <a:endParaRPr lang="en-US" sz="900" dirty="0">
              <a:solidFill>
                <a:schemeClr val="tx1"/>
              </a:solidFill>
            </a:endParaRPr>
          </a:p>
        </p:txBody>
      </p:sp>
      <p:grpSp>
        <p:nvGrpSpPr>
          <p:cNvPr id="21" name="Group 20"/>
          <p:cNvGrpSpPr/>
          <p:nvPr/>
        </p:nvGrpSpPr>
        <p:grpSpPr>
          <a:xfrm>
            <a:off x="12420545" y="0"/>
            <a:ext cx="284385" cy="5779689"/>
            <a:chOff x="12420545" y="0"/>
            <a:chExt cx="284385" cy="5779689"/>
          </a:xfrm>
        </p:grpSpPr>
        <p:sp>
          <p:nvSpPr>
            <p:cNvPr id="22" name="Rectangle 21"/>
            <p:cNvSpPr/>
            <p:nvPr/>
          </p:nvSpPr>
          <p:spPr bwMode="gray">
            <a:xfrm>
              <a:off x="12420545" y="0"/>
              <a:ext cx="284385" cy="284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bwMode="gray">
            <a:xfrm>
              <a:off x="12420545" y="333902"/>
              <a:ext cx="284385" cy="284385"/>
            </a:xfrm>
            <a:prstGeom prst="rect">
              <a:avLst/>
            </a:prstGeom>
            <a:solidFill>
              <a:srgbClr val="3F5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bwMode="gray">
            <a:xfrm>
              <a:off x="12420545" y="937408"/>
              <a:ext cx="284385" cy="284385"/>
            </a:xfrm>
            <a:prstGeom prst="rect">
              <a:avLst/>
            </a:prstGeom>
            <a:solidFill>
              <a:srgbClr val="FF5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bwMode="gray">
            <a:xfrm>
              <a:off x="12420545" y="1271310"/>
              <a:ext cx="284385" cy="284385"/>
            </a:xfrm>
            <a:prstGeom prst="rect">
              <a:avLst/>
            </a:prstGeom>
            <a:solidFill>
              <a:srgbClr val="FE8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bwMode="gray">
            <a:xfrm>
              <a:off x="12420545" y="1603218"/>
              <a:ext cx="284385" cy="284385"/>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bwMode="gray">
            <a:xfrm>
              <a:off x="12420545" y="1937120"/>
              <a:ext cx="284385" cy="28438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bwMode="gray">
            <a:xfrm>
              <a:off x="12420545" y="2540626"/>
              <a:ext cx="284385" cy="284385"/>
            </a:xfrm>
            <a:prstGeom prst="rect">
              <a:avLst/>
            </a:prstGeom>
            <a:solidFill>
              <a:srgbClr val="2B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bwMode="gray">
            <a:xfrm>
              <a:off x="12420545" y="2874528"/>
              <a:ext cx="284385" cy="284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bwMode="gray">
            <a:xfrm>
              <a:off x="12420545" y="3206436"/>
              <a:ext cx="284385" cy="2843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bwMode="gray">
            <a:xfrm>
              <a:off x="12420545" y="3853100"/>
              <a:ext cx="284385" cy="2843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bwMode="gray">
            <a:xfrm>
              <a:off x="12420545" y="4187002"/>
              <a:ext cx="284385" cy="2843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bwMode="gray">
            <a:xfrm>
              <a:off x="12420545" y="4518910"/>
              <a:ext cx="284385" cy="284385"/>
            </a:xfrm>
            <a:prstGeom prst="rect">
              <a:avLst/>
            </a:prstGeom>
            <a:solidFill>
              <a:srgbClr val="93C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bwMode="gray">
            <a:xfrm>
              <a:off x="12420545" y="5163396"/>
              <a:ext cx="284385" cy="2843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bwMode="gray">
            <a:xfrm>
              <a:off x="12420545" y="5495304"/>
              <a:ext cx="284385" cy="28438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61" name="Rectangle 60"/>
          <p:cNvSpPr>
            <a:spLocks noChangeArrowheads="1"/>
          </p:cNvSpPr>
          <p:nvPr/>
        </p:nvSpPr>
        <p:spPr bwMode="gray">
          <a:xfrm>
            <a:off x="582283" y="-1"/>
            <a:ext cx="3078445" cy="6858001"/>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TextBox 160"/>
          <p:cNvSpPr txBox="1"/>
          <p:nvPr/>
        </p:nvSpPr>
        <p:spPr bwMode="white">
          <a:xfrm>
            <a:off x="946623" y="835016"/>
            <a:ext cx="1816547" cy="4999475"/>
          </a:xfrm>
          <a:prstGeom prst="rect">
            <a:avLst/>
          </a:prstGeom>
          <a:noFill/>
        </p:spPr>
        <p:txBody>
          <a:bodyPr wrap="square" rtlCol="0" anchor="ctr" anchorCtr="0">
            <a:noAutofit/>
          </a:bodyPr>
          <a:lstStyle/>
          <a:p>
            <a:r>
              <a:rPr lang="en-US" sz="2800" b="1" dirty="0">
                <a:solidFill>
                  <a:schemeClr val="bg1"/>
                </a:solidFill>
              </a:rPr>
              <a:t>Table</a:t>
            </a:r>
            <a:r>
              <a:rPr lang="en-US" sz="2800" b="1" baseline="0" dirty="0">
                <a:solidFill>
                  <a:schemeClr val="bg1"/>
                </a:solidFill>
              </a:rPr>
              <a:t> of Contents</a:t>
            </a:r>
            <a:endParaRPr lang="en-US" sz="2800" b="1" dirty="0">
              <a:solidFill>
                <a:schemeClr val="bg1"/>
              </a:solidFill>
            </a:endParaRPr>
          </a:p>
        </p:txBody>
      </p:sp>
      <p:sp>
        <p:nvSpPr>
          <p:cNvPr id="164" name="Text Placeholder 163"/>
          <p:cNvSpPr>
            <a:spLocks noGrp="1"/>
          </p:cNvSpPr>
          <p:nvPr>
            <p:ph type="body" sz="quarter" idx="11" hasCustomPrompt="1"/>
          </p:nvPr>
        </p:nvSpPr>
        <p:spPr>
          <a:xfrm>
            <a:off x="4236980" y="835016"/>
            <a:ext cx="7090641" cy="4999475"/>
          </a:xfrm>
          <a:prstGeom prst="rect">
            <a:avLst/>
          </a:prstGeom>
        </p:spPr>
        <p:txBody>
          <a:bodyPr anchor="ctr"/>
          <a:lstStyle>
            <a:lvl1pPr marL="228600" indent="-228600">
              <a:lnSpc>
                <a:spcPct val="100000"/>
              </a:lnSpc>
              <a:spcBef>
                <a:spcPts val="2000"/>
              </a:spcBef>
              <a:buClr>
                <a:schemeClr val="accent1"/>
              </a:buClr>
              <a:buFont typeface="Arial" panose="020B0604020202020204" pitchFamily="34" charset="0"/>
              <a:buChar char="+"/>
              <a:defRPr sz="1800" baseline="0"/>
            </a:lvl1pPr>
            <a:lvl2pPr marL="400050" indent="-171450">
              <a:buClr>
                <a:schemeClr val="bg2"/>
              </a:buClr>
              <a:defRPr sz="1800"/>
            </a:lvl2pPr>
            <a:lvl3pPr>
              <a:defRPr sz="1800"/>
            </a:lvl3pPr>
            <a:lvl4pPr>
              <a:defRPr sz="1800"/>
            </a:lvl4pPr>
            <a:lvl5pPr>
              <a:defRPr sz="1800"/>
            </a:lvl5pPr>
          </a:lstStyle>
          <a:p>
            <a:pPr lvl="0"/>
            <a:r>
              <a:rPr lang="en-US" dirty="0"/>
              <a:t>Arial 18pt TOC</a:t>
            </a:r>
          </a:p>
        </p:txBody>
      </p:sp>
      <p:sp>
        <p:nvSpPr>
          <p:cNvPr id="26" name="Rectangle 58"/>
          <p:cNvSpPr>
            <a:spLocks noChangeArrowheads="1"/>
          </p:cNvSpPr>
          <p:nvPr/>
        </p:nvSpPr>
        <p:spPr bwMode="gray">
          <a:xfrm>
            <a:off x="3660728" y="6420040"/>
            <a:ext cx="6116253" cy="17780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27" name="Rectangle 58"/>
          <p:cNvSpPr>
            <a:spLocks noChangeArrowheads="1"/>
          </p:cNvSpPr>
          <p:nvPr/>
        </p:nvSpPr>
        <p:spPr bwMode="white">
          <a:xfrm>
            <a:off x="582284" y="6420040"/>
            <a:ext cx="3078444" cy="1778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28" name="Rectangle 58"/>
          <p:cNvSpPr>
            <a:spLocks noChangeArrowheads="1"/>
          </p:cNvSpPr>
          <p:nvPr/>
        </p:nvSpPr>
        <p:spPr bwMode="gray">
          <a:xfrm>
            <a:off x="6033" y="6420040"/>
            <a:ext cx="576252" cy="17780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3" name="Rectangle 58"/>
          <p:cNvSpPr>
            <a:spLocks noChangeArrowheads="1"/>
          </p:cNvSpPr>
          <p:nvPr/>
        </p:nvSpPr>
        <p:spPr bwMode="gray">
          <a:xfrm>
            <a:off x="11615748" y="6420040"/>
            <a:ext cx="576252" cy="17780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4"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Tree>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22" name="Rectangle 58"/>
          <p:cNvSpPr>
            <a:spLocks noChangeArrowheads="1"/>
          </p:cNvSpPr>
          <p:nvPr/>
        </p:nvSpPr>
        <p:spPr bwMode="gray">
          <a:xfrm rot="5400000">
            <a:off x="-2148815" y="3761537"/>
            <a:ext cx="6016625" cy="176301"/>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5" name="Rectangle 4"/>
          <p:cNvSpPr/>
          <p:nvPr/>
        </p:nvSpPr>
        <p:spPr bwMode="gray">
          <a:xfrm>
            <a:off x="0" y="1786580"/>
            <a:ext cx="8515386" cy="4259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dirty="0"/>
          </a:p>
        </p:txBody>
      </p:sp>
      <p:sp>
        <p:nvSpPr>
          <p:cNvPr id="2" name="Title 1"/>
          <p:cNvSpPr>
            <a:spLocks noGrp="1"/>
          </p:cNvSpPr>
          <p:nvPr>
            <p:ph type="title" hasCustomPrompt="1"/>
          </p:nvPr>
        </p:nvSpPr>
        <p:spPr bwMode="white">
          <a:xfrm>
            <a:off x="1721276" y="2107576"/>
            <a:ext cx="6494469" cy="3616037"/>
          </a:xfrm>
          <a:prstGeom prst="rect">
            <a:avLst/>
          </a:prstGeom>
        </p:spPr>
        <p:txBody>
          <a:bodyPr anchor="ctr" anchorCtr="0"/>
          <a:lstStyle>
            <a:lvl1pPr>
              <a:defRPr sz="2800" b="1">
                <a:solidFill>
                  <a:schemeClr val="bg1"/>
                </a:solidFill>
              </a:defRPr>
            </a:lvl1pPr>
          </a:lstStyle>
          <a:p>
            <a:r>
              <a:rPr lang="en-US" dirty="0"/>
              <a:t>Dividers Are 28pt Arial Bold Title Case</a:t>
            </a:r>
          </a:p>
        </p:txBody>
      </p:sp>
      <p:sp>
        <p:nvSpPr>
          <p:cNvPr id="16" name="Rectangle 58"/>
          <p:cNvSpPr>
            <a:spLocks noChangeArrowheads="1"/>
          </p:cNvSpPr>
          <p:nvPr/>
        </p:nvSpPr>
        <p:spPr bwMode="white">
          <a:xfrm rot="5400000">
            <a:off x="-1272658" y="3828727"/>
            <a:ext cx="4261751" cy="17373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8" name="Slide Number Placeholder 5"/>
          <p:cNvSpPr txBox="1">
            <a:spLocks/>
          </p:cNvSpPr>
          <p:nvPr/>
        </p:nvSpPr>
        <p:spPr>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tx1"/>
                </a:solidFill>
              </a:rPr>
              <a:t>‹#›</a:t>
            </a:fld>
            <a:endParaRPr lang="en-US" sz="900" dirty="0">
              <a:solidFill>
                <a:schemeClr val="tx1"/>
              </a:solidFill>
            </a:endParaRPr>
          </a:p>
        </p:txBody>
      </p:sp>
      <p:sp>
        <p:nvSpPr>
          <p:cNvPr id="19" name="Rectangle 58"/>
          <p:cNvSpPr>
            <a:spLocks noChangeArrowheads="1"/>
          </p:cNvSpPr>
          <p:nvPr/>
        </p:nvSpPr>
        <p:spPr bwMode="gray">
          <a:xfrm>
            <a:off x="771351" y="773388"/>
            <a:ext cx="7744035" cy="17576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5428" y="452253"/>
            <a:ext cx="2295144" cy="624405"/>
          </a:xfrm>
          <a:prstGeom prst="rect">
            <a:avLst/>
          </a:prstGeom>
        </p:spPr>
      </p:pic>
      <p:sp>
        <p:nvSpPr>
          <p:cNvPr id="23" name="Rectangle 58"/>
          <p:cNvSpPr>
            <a:spLocks noChangeArrowheads="1"/>
          </p:cNvSpPr>
          <p:nvPr/>
        </p:nvSpPr>
        <p:spPr bwMode="gray">
          <a:xfrm>
            <a:off x="11506199" y="771348"/>
            <a:ext cx="685802" cy="17780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Tree>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ought Slide">
    <p:spTree>
      <p:nvGrpSpPr>
        <p:cNvPr id="1" name=""/>
        <p:cNvGrpSpPr/>
        <p:nvPr/>
      </p:nvGrpSpPr>
      <p:grpSpPr>
        <a:xfrm>
          <a:off x="0" y="0"/>
          <a:ext cx="0" cy="0"/>
          <a:chOff x="0" y="0"/>
          <a:chExt cx="0" cy="0"/>
        </a:xfrm>
      </p:grpSpPr>
      <p:sp>
        <p:nvSpPr>
          <p:cNvPr id="5" name="Rectangle 4"/>
          <p:cNvSpPr/>
          <p:nvPr/>
        </p:nvSpPr>
        <p:spPr bwMode="ltGray">
          <a:xfrm>
            <a:off x="0" y="0"/>
            <a:ext cx="12192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641"/>
            <a:ext cx="1389888" cy="242717"/>
          </a:xfrm>
          <a:prstGeom prst="rect">
            <a:avLst/>
          </a:prstGeom>
        </p:spPr>
      </p:pic>
      <p:sp>
        <p:nvSpPr>
          <p:cNvPr id="9" name="Title 1"/>
          <p:cNvSpPr>
            <a:spLocks noGrp="1"/>
          </p:cNvSpPr>
          <p:nvPr>
            <p:ph type="title" hasCustomPrompt="1"/>
          </p:nvPr>
        </p:nvSpPr>
        <p:spPr bwMode="white">
          <a:xfrm>
            <a:off x="1053219" y="914400"/>
            <a:ext cx="10085832" cy="5029199"/>
          </a:xfrm>
          <a:prstGeom prst="rect">
            <a:avLst/>
          </a:prstGeom>
        </p:spPr>
        <p:txBody>
          <a:bodyPr anchor="ctr" anchorCtr="0"/>
          <a:lstStyle>
            <a:lvl1pPr>
              <a:defRPr sz="3600" b="0">
                <a:solidFill>
                  <a:schemeClr val="bg1"/>
                </a:solidFill>
              </a:defRPr>
            </a:lvl1pPr>
          </a:lstStyle>
          <a:p>
            <a:r>
              <a:rPr lang="en-US" dirty="0"/>
              <a:t>Thought slides are 36pt Arial sentence case</a:t>
            </a:r>
          </a:p>
        </p:txBody>
      </p:sp>
    </p:spTree>
    <p:extLst/>
  </p:cSld>
  <p:clrMapOvr>
    <a:masterClrMapping/>
  </p:clrMapOvr>
  <p:transition spd="med">
    <p:fade/>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5" name="Rectangle 4"/>
          <p:cNvSpPr/>
          <p:nvPr/>
        </p:nvSpPr>
        <p:spPr bwMode="ltGray">
          <a:xfrm>
            <a:off x="0"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5428" y="452253"/>
            <a:ext cx="2295144" cy="624049"/>
          </a:xfrm>
          <a:prstGeom prst="rect">
            <a:avLst/>
          </a:prstGeom>
        </p:spPr>
      </p:pic>
      <p:sp>
        <p:nvSpPr>
          <p:cNvPr id="9" name="Title 1"/>
          <p:cNvSpPr>
            <a:spLocks noGrp="1"/>
          </p:cNvSpPr>
          <p:nvPr>
            <p:ph type="title" hasCustomPrompt="1"/>
          </p:nvPr>
        </p:nvSpPr>
        <p:spPr>
          <a:xfrm>
            <a:off x="1058912" y="1084819"/>
            <a:ext cx="10085562" cy="2110629"/>
          </a:xfrm>
          <a:prstGeom prst="rect">
            <a:avLst/>
          </a:prstGeom>
        </p:spPr>
        <p:txBody>
          <a:bodyPr anchor="ctr" anchorCtr="0"/>
          <a:lstStyle>
            <a:lvl1pPr>
              <a:defRPr sz="3600" b="1">
                <a:solidFill>
                  <a:schemeClr val="bg1"/>
                </a:solidFill>
              </a:defRPr>
            </a:lvl1pPr>
          </a:lstStyle>
          <a:p>
            <a:r>
              <a:rPr lang="en-US" dirty="0"/>
              <a:t>Closing Slides are 36pt Arial sentence case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208148"/>
            <a:ext cx="3326745" cy="3637151"/>
          </a:xfrm>
          <a:prstGeom prst="rect">
            <a:avLst/>
          </a:prstGeom>
        </p:spPr>
      </p:pic>
      <p:sp>
        <p:nvSpPr>
          <p:cNvPr id="11" name="Rectangle 58"/>
          <p:cNvSpPr>
            <a:spLocks noChangeArrowheads="1"/>
          </p:cNvSpPr>
          <p:nvPr/>
        </p:nvSpPr>
        <p:spPr bwMode="white">
          <a:xfrm>
            <a:off x="11506199" y="771348"/>
            <a:ext cx="685802" cy="1778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2" name="Content Placeholder 2"/>
          <p:cNvSpPr>
            <a:spLocks noGrp="1"/>
          </p:cNvSpPr>
          <p:nvPr>
            <p:ph idx="1" hasCustomPrompt="1"/>
          </p:nvPr>
        </p:nvSpPr>
        <p:spPr>
          <a:xfrm>
            <a:off x="3765550" y="3208148"/>
            <a:ext cx="7378924" cy="3300602"/>
          </a:xfrm>
          <a:prstGeom prst="rect">
            <a:avLst/>
          </a:prstGeom>
        </p:spPr>
        <p:txBody>
          <a:bodyPr/>
          <a:lstStyle>
            <a:lvl1pPr marL="171450" indent="-171450">
              <a:lnSpc>
                <a:spcPct val="100000"/>
              </a:lnSpc>
              <a:spcBef>
                <a:spcPts val="1000"/>
              </a:spcBef>
              <a:defRPr sz="2400">
                <a:solidFill>
                  <a:schemeClr val="bg1"/>
                </a:solidFill>
              </a:defRPr>
            </a:lvl1pPr>
            <a:lvl2pPr marL="342900" indent="-171450">
              <a:lnSpc>
                <a:spcPct val="100000"/>
              </a:lnSpc>
              <a:spcBef>
                <a:spcPts val="800"/>
              </a:spcBef>
              <a:buFont typeface="Arial" panose="020B0604020202020204" pitchFamily="34" charset="0"/>
              <a:buChar char="-"/>
              <a:defRPr sz="2400">
                <a:solidFill>
                  <a:schemeClr val="bg1"/>
                </a:solidFill>
              </a:defRPr>
            </a:lvl2pPr>
            <a:lvl3pPr marL="571500" indent="-171450">
              <a:lnSpc>
                <a:spcPct val="100000"/>
              </a:lnSpc>
              <a:spcBef>
                <a:spcPts val="800"/>
              </a:spcBef>
              <a:buFont typeface="Arial" panose="020B0604020202020204" pitchFamily="34" charset="0"/>
              <a:buChar char="›"/>
              <a:defRPr sz="2400">
                <a:solidFill>
                  <a:schemeClr val="bg1"/>
                </a:solidFill>
              </a:defRPr>
            </a:lvl3pPr>
            <a:lvl4pPr marL="742950" indent="-171450">
              <a:lnSpc>
                <a:spcPct val="100000"/>
              </a:lnSpc>
              <a:spcBef>
                <a:spcPts val="800"/>
              </a:spcBef>
              <a:buFont typeface="Arial" panose="020B0604020202020204" pitchFamily="34" charset="0"/>
              <a:buChar char="»"/>
              <a:defRPr sz="2400">
                <a:solidFill>
                  <a:schemeClr val="bg1"/>
                </a:solidFill>
              </a:defRPr>
            </a:lvl4pPr>
            <a:lvl5pPr marL="914400" indent="-171450">
              <a:lnSpc>
                <a:spcPct val="100000"/>
              </a:lnSpc>
              <a:spcBef>
                <a:spcPts val="800"/>
              </a:spcBef>
              <a:buSzPct val="75000"/>
              <a:buFont typeface="Wingdings" panose="05000000000000000000" pitchFamily="2" charset="2"/>
              <a:buChar char="§"/>
              <a:defRPr sz="2400">
                <a:solidFill>
                  <a:schemeClr val="bg1"/>
                </a:solidFill>
              </a:defRPr>
            </a:lvl5pPr>
          </a:lstStyle>
          <a:p>
            <a:pPr lvl="0"/>
            <a:r>
              <a:rPr lang="en-US" dirty="0"/>
              <a:t>Arial 24pt bullet level 1</a:t>
            </a:r>
          </a:p>
          <a:p>
            <a:pPr lvl="1"/>
            <a:r>
              <a:rPr lang="en-US" dirty="0"/>
              <a:t>Arial 24pt bullet level 2</a:t>
            </a:r>
          </a:p>
          <a:p>
            <a:pPr lvl="2"/>
            <a:r>
              <a:rPr lang="en-US" dirty="0"/>
              <a:t>Arial 24pt bullet level 3</a:t>
            </a:r>
          </a:p>
          <a:p>
            <a:pPr lvl="3"/>
            <a:r>
              <a:rPr lang="en-US" dirty="0"/>
              <a:t>Arial 24pt bullet level 4</a:t>
            </a:r>
          </a:p>
          <a:p>
            <a:pPr lvl="4"/>
            <a:r>
              <a:rPr lang="en-US" dirty="0"/>
              <a:t>Arial 24pt bullet level 5</a:t>
            </a:r>
          </a:p>
        </p:txBody>
      </p:sp>
    </p:spTree>
    <p:extLst/>
  </p:cSld>
  <p:clrMapOvr>
    <a:masterClrMapping/>
  </p:clrMapOvr>
  <p:transition spd="med">
    <p:fade/>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 Bullets">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660591" y="1599640"/>
            <a:ext cx="11039999" cy="4478921"/>
          </a:xfrm>
          <a:prstGeom prst="rect">
            <a:avLst/>
          </a:prstGeom>
        </p:spPr>
        <p:txBody>
          <a:bodyPr vert="horz" wrap="square" lIns="0" tIns="0" rIns="0" bIns="0" rtlCol="0">
            <a:no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2"/>
          </p:nvPr>
        </p:nvSpPr>
        <p:spPr/>
        <p:txBody>
          <a:bodyPr/>
          <a:lstStyle/>
          <a:p>
            <a:r>
              <a:rPr lang="en-GB"/>
              <a:t>IMS Health Confidential</a:t>
            </a:r>
          </a:p>
        </p:txBody>
      </p:sp>
      <p:sp>
        <p:nvSpPr>
          <p:cNvPr id="10" name="Title 1"/>
          <p:cNvSpPr>
            <a:spLocks noGrp="1"/>
          </p:cNvSpPr>
          <p:nvPr>
            <p:ph type="title" hasCustomPrompt="1"/>
          </p:nvPr>
        </p:nvSpPr>
        <p:spPr>
          <a:xfrm>
            <a:off x="647619" y="75203"/>
            <a:ext cx="11040000" cy="849228"/>
          </a:xfrm>
        </p:spPr>
        <p:txBody>
          <a:bodyPr wrap="square">
            <a:noAutofit/>
          </a:bodyPr>
          <a:lstStyle>
            <a:lvl1pPr>
              <a:defRPr baseline="0"/>
            </a:lvl1pPr>
          </a:lstStyle>
          <a:p>
            <a:r>
              <a:rPr lang="en-US" dirty="0"/>
              <a:t>Click to edit title</a:t>
            </a:r>
          </a:p>
        </p:txBody>
      </p:sp>
      <p:cxnSp>
        <p:nvCxnSpPr>
          <p:cNvPr id="11" name="Straight Connector 10"/>
          <p:cNvCxnSpPr/>
          <p:nvPr userDrawn="1"/>
        </p:nvCxnSpPr>
        <p:spPr>
          <a:xfrm>
            <a:off x="647619" y="1000035"/>
            <a:ext cx="11040000" cy="0"/>
          </a:xfrm>
          <a:prstGeom prst="line">
            <a:avLst/>
          </a:prstGeom>
          <a:ln w="15875">
            <a:solidFill>
              <a:schemeClr val="bg2"/>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13" name="Text Placeholder 2"/>
          <p:cNvSpPr>
            <a:spLocks noGrp="1"/>
          </p:cNvSpPr>
          <p:nvPr>
            <p:ph type="body" sz="quarter" idx="11" hasCustomPrompt="1"/>
          </p:nvPr>
        </p:nvSpPr>
        <p:spPr>
          <a:xfrm>
            <a:off x="647619" y="1088230"/>
            <a:ext cx="11040000" cy="333425"/>
          </a:xfrm>
        </p:spPr>
        <p:txBody>
          <a:bodyPr wrap="square">
            <a:spAutoFit/>
          </a:bodyPr>
          <a:lstStyle>
            <a:lvl1pPr marL="0" marR="0" indent="0" algn="l" defTabSz="410291" rtl="0" eaLnBrk="1" fontAlgn="auto" latinLnBrk="0" hangingPunct="1">
              <a:lnSpc>
                <a:spcPct val="110000"/>
              </a:lnSpc>
              <a:spcBef>
                <a:spcPts val="1300"/>
              </a:spcBef>
              <a:spcAft>
                <a:spcPts val="0"/>
              </a:spcAft>
              <a:buClr>
                <a:schemeClr val="accent1"/>
              </a:buClr>
              <a:buSzPct val="80000"/>
              <a:buFont typeface="Arial"/>
              <a:buNone/>
              <a:tabLst/>
              <a:defRPr sz="2000">
                <a:solidFill>
                  <a:schemeClr val="accent1"/>
                </a:solidFill>
              </a:defRPr>
            </a:lvl1pPr>
            <a:lvl2pPr marL="320040" indent="0">
              <a:buNone/>
              <a:defRPr/>
            </a:lvl2pPr>
            <a:lvl3pPr marL="630936" indent="0">
              <a:buNone/>
              <a:defRPr/>
            </a:lvl3pPr>
            <a:lvl4pPr marL="960120" indent="0">
              <a:buNone/>
              <a:defRPr/>
            </a:lvl4pPr>
            <a:lvl5pPr marL="1289304" indent="0">
              <a:buNone/>
              <a:defRPr/>
            </a:lvl5pPr>
          </a:lstStyle>
          <a:p>
            <a:pPr marL="0" marR="0" lvl="0" indent="0" algn="l" defTabSz="410291" rtl="0" eaLnBrk="1" fontAlgn="auto" latinLnBrk="0" hangingPunct="1">
              <a:lnSpc>
                <a:spcPct val="110000"/>
              </a:lnSpc>
              <a:spcBef>
                <a:spcPts val="1300"/>
              </a:spcBef>
              <a:spcAft>
                <a:spcPts val="0"/>
              </a:spcAft>
              <a:buClr>
                <a:schemeClr val="accent1"/>
              </a:buClr>
              <a:buSzPct val="80000"/>
              <a:buFont typeface="Arial"/>
              <a:buNone/>
              <a:tabLst/>
              <a:defRPr/>
            </a:pPr>
            <a:r>
              <a:rPr lang="en-GB" dirty="0"/>
              <a:t>Click to edit subtitle</a:t>
            </a:r>
          </a:p>
        </p:txBody>
      </p:sp>
    </p:spTree>
    <p:extLst>
      <p:ext uri="{BB962C8B-B14F-4D97-AF65-F5344CB8AC3E}">
        <p14:creationId xmlns:p14="http://schemas.microsoft.com/office/powerpoint/2010/main" val="1572092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Page_FULL BODY">
    <p:spTree>
      <p:nvGrpSpPr>
        <p:cNvPr id="1" name=""/>
        <p:cNvGrpSpPr/>
        <p:nvPr/>
      </p:nvGrpSpPr>
      <p:grpSpPr>
        <a:xfrm>
          <a:off x="0" y="0"/>
          <a:ext cx="0" cy="0"/>
          <a:chOff x="0" y="0"/>
          <a:chExt cx="0" cy="0"/>
        </a:xfrm>
      </p:grpSpPr>
      <p:sp>
        <p:nvSpPr>
          <p:cNvPr id="4" name="Title 1"/>
          <p:cNvSpPr>
            <a:spLocks noGrp="1"/>
          </p:cNvSpPr>
          <p:nvPr>
            <p:ph type="title"/>
          </p:nvPr>
        </p:nvSpPr>
        <p:spPr>
          <a:xfrm>
            <a:off x="609600" y="251958"/>
            <a:ext cx="10972800" cy="1143000"/>
          </a:xfrm>
        </p:spPr>
        <p:txBody>
          <a:bodyPr/>
          <a:lstStyle/>
          <a:p>
            <a:r>
              <a:rPr lang="en-US" dirty="0"/>
              <a:t>Click to edit Master title style</a:t>
            </a:r>
          </a:p>
        </p:txBody>
      </p:sp>
      <p:sp>
        <p:nvSpPr>
          <p:cNvPr id="5" name="Content Placeholder 2"/>
          <p:cNvSpPr>
            <a:spLocks noGrp="1"/>
          </p:cNvSpPr>
          <p:nvPr>
            <p:ph idx="1"/>
          </p:nvPr>
        </p:nvSpPr>
        <p:spPr>
          <a:xfrm>
            <a:off x="609600" y="1600200"/>
            <a:ext cx="10972800" cy="4756150"/>
          </a:xfrm>
        </p:spPr>
        <p:txBody>
          <a:bodyPr/>
          <a:lstStyle>
            <a:lvl1pPr marL="457200" indent="-457200">
              <a:buFontTx/>
              <a:buBlip>
                <a:blip r:embed="rId2"/>
              </a:buBlip>
              <a:defRPr/>
            </a:lvl1pPr>
            <a:lvl2pPr marL="742950" indent="-28575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latin typeface="Arial"/>
                <a:cs typeface="Arial"/>
              </a:defRPr>
            </a:lvl1pPr>
          </a:lstStyle>
          <a:p>
            <a:r>
              <a:rPr lang="en-US" dirty="0">
                <a:solidFill>
                  <a:srgbClr val="404040">
                    <a:tint val="75000"/>
                  </a:srgbClr>
                </a:solidFill>
              </a:rPr>
              <a:t>© 2015 DIA, Inc. All rights reserved.</a:t>
            </a:r>
          </a:p>
        </p:txBody>
      </p:sp>
    </p:spTree>
    <p:extLst>
      <p:ext uri="{BB962C8B-B14F-4D97-AF65-F5344CB8AC3E}">
        <p14:creationId xmlns:p14="http://schemas.microsoft.com/office/powerpoint/2010/main" val="679664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457200"/>
            <a:r>
              <a:rPr lang="en-US" dirty="0">
                <a:solidFill>
                  <a:srgbClr val="404040">
                    <a:tint val="75000"/>
                  </a:srgbClr>
                </a:solidFill>
              </a:rPr>
              <a:t>© 2015 DIA, Inc. All rights reserved.</a:t>
            </a: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pPr defTabSz="457200"/>
            <a:endParaRPr lang="en-US" dirty="0">
              <a:solidFill>
                <a:srgbClr val="404040">
                  <a:tint val="75000"/>
                </a:srgbClr>
              </a:solidFill>
            </a:endParaRPr>
          </a:p>
        </p:txBody>
      </p:sp>
      <p:sp>
        <p:nvSpPr>
          <p:cNvPr id="6" name="Content Placeholder 5"/>
          <p:cNvSpPr>
            <a:spLocks noGrp="1"/>
          </p:cNvSpPr>
          <p:nvPr>
            <p:ph sz="quarter" idx="12"/>
          </p:nvPr>
        </p:nvSpPr>
        <p:spPr>
          <a:xfrm>
            <a:off x="609600" y="1628800"/>
            <a:ext cx="10972800" cy="43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894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
        <p:nvSpPr>
          <p:cNvPr id="3" name="Content Placeholder 2"/>
          <p:cNvSpPr>
            <a:spLocks noGrp="1"/>
          </p:cNvSpPr>
          <p:nvPr>
            <p:ph idx="1" hasCustomPrompt="1"/>
          </p:nvPr>
        </p:nvSpPr>
        <p:spPr>
          <a:xfrm>
            <a:off x="384694" y="1286359"/>
            <a:ext cx="11338560" cy="4866467"/>
          </a:xfrm>
          <a:prstGeom prst="rect">
            <a:avLst/>
          </a:prstGeom>
        </p:spPr>
        <p:txBody>
          <a:bodyPr/>
          <a:lstStyle>
            <a:lvl1pPr marL="171450" indent="-171450">
              <a:lnSpc>
                <a:spcPct val="100000"/>
              </a:lnSpc>
              <a:spcBef>
                <a:spcPts val="1000"/>
              </a:spcBef>
              <a:defRPr sz="1600">
                <a:solidFill>
                  <a:schemeClr val="tx1"/>
                </a:solidFill>
              </a:defRPr>
            </a:lvl1pPr>
            <a:lvl2pPr marL="342900" indent="-171450">
              <a:lnSpc>
                <a:spcPct val="100000"/>
              </a:lnSpc>
              <a:spcBef>
                <a:spcPts val="800"/>
              </a:spcBef>
              <a:buFont typeface="Arial" panose="020B0604020202020204" pitchFamily="34" charset="0"/>
              <a:buChar char="-"/>
              <a:defRPr sz="1600">
                <a:solidFill>
                  <a:schemeClr val="tx1"/>
                </a:solidFill>
              </a:defRPr>
            </a:lvl2pPr>
            <a:lvl3pPr marL="571500" indent="-171450">
              <a:lnSpc>
                <a:spcPct val="100000"/>
              </a:lnSpc>
              <a:spcBef>
                <a:spcPts val="800"/>
              </a:spcBef>
              <a:buFont typeface="Arial" panose="020B0604020202020204" pitchFamily="34" charset="0"/>
              <a:buChar char="›"/>
              <a:defRPr sz="1600">
                <a:solidFill>
                  <a:schemeClr val="tx1"/>
                </a:solidFill>
              </a:defRPr>
            </a:lvl3pPr>
            <a:lvl4pPr marL="742950" indent="-171450">
              <a:lnSpc>
                <a:spcPct val="100000"/>
              </a:lnSpc>
              <a:spcBef>
                <a:spcPts val="800"/>
              </a:spcBef>
              <a:buFont typeface="Arial" panose="020B0604020202020204" pitchFamily="34" charset="0"/>
              <a:buChar char="»"/>
              <a:defRPr sz="1600">
                <a:solidFill>
                  <a:schemeClr val="tx1"/>
                </a:solidFill>
              </a:defRPr>
            </a:lvl4pPr>
            <a:lvl5pPr marL="914400" indent="-17145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dirty="0"/>
              <a:t>Arial 16pt bullet level 1</a:t>
            </a:r>
          </a:p>
          <a:p>
            <a:pPr lvl="1"/>
            <a:r>
              <a:rPr lang="en-US" dirty="0"/>
              <a:t>Arial 16pt bullet level 2</a:t>
            </a:r>
          </a:p>
          <a:p>
            <a:pPr lvl="2"/>
            <a:r>
              <a:rPr lang="en-US" dirty="0"/>
              <a:t>Arial 16pt bullet level 3</a:t>
            </a:r>
          </a:p>
          <a:p>
            <a:pPr lvl="3"/>
            <a:r>
              <a:rPr lang="en-US" dirty="0"/>
              <a:t>Arial 16pt bullet level 4</a:t>
            </a:r>
          </a:p>
          <a:p>
            <a:pPr lvl="4"/>
            <a:r>
              <a:rPr lang="en-US" dirty="0"/>
              <a:t>Arial 16pt bullet level 5</a:t>
            </a:r>
          </a:p>
        </p:txBody>
      </p:sp>
      <p:sp>
        <p:nvSpPr>
          <p:cNvPr id="7" name="Footer Placeholder 6"/>
          <p:cNvSpPr>
            <a:spLocks noGrp="1"/>
          </p:cNvSpPr>
          <p:nvPr>
            <p:ph type="ftr" sz="quarter" idx="10"/>
          </p:nvPr>
        </p:nvSpPr>
        <p:spPr>
          <a:xfrm>
            <a:off x="384693" y="6387858"/>
            <a:ext cx="9116145" cy="338087"/>
          </a:xfrm>
        </p:spPr>
        <p:txBody>
          <a:bodyPr/>
          <a:lstStyle/>
          <a:p>
            <a:endParaRPr lang="en-US" dirty="0"/>
          </a:p>
        </p:txBody>
      </p:sp>
      <p:sp>
        <p:nvSpPr>
          <p:cNvPr id="10"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1"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dirty="0"/>
              <a:t>Headlines Are 28pt Arial Bold Title Case</a:t>
            </a: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Click to edit Master subtitle style</a:t>
            </a:r>
            <a:endParaRPr lang="en-US"/>
          </a:p>
        </p:txBody>
      </p:sp>
      <p:sp>
        <p:nvSpPr>
          <p:cNvPr id="4" name="Date Placeholder 3">
            <a:extLst>
              <a:ext uri="{FF2B5EF4-FFF2-40B4-BE49-F238E27FC236}">
                <a16:creationId xmlns:a16="http://schemas.microsoft.com/office/drawing/2014/main" id="{12F135E3-6E44-8C45-91D6-C3F57A309102}"/>
              </a:ext>
            </a:extLst>
          </p:cNvPr>
          <p:cNvSpPr>
            <a:spLocks noGrp="1"/>
          </p:cNvSpPr>
          <p:nvPr>
            <p:ph type="dt" sz="half" idx="10"/>
          </p:nvPr>
        </p:nvSpPr>
        <p:spPr/>
        <p:txBody>
          <a:bodyPr/>
          <a:lstStyle>
            <a:lvl1pPr>
              <a:defRPr/>
            </a:lvl1pPr>
          </a:lstStyle>
          <a:p>
            <a:pPr>
              <a:defRPr/>
            </a:pPr>
            <a:fld id="{48C86067-9AC2-C543-BBD5-CAF100A49240}" type="datetime1">
              <a:rPr lang="da-DK" altLang="da-DK" smtClean="0"/>
              <a:t>19-12-2019</a:t>
            </a:fld>
            <a:endParaRPr lang="da-DK" altLang="da-DK" dirty="0"/>
          </a:p>
        </p:txBody>
      </p:sp>
      <p:sp>
        <p:nvSpPr>
          <p:cNvPr id="5" name="Footer Placeholder 4">
            <a:extLst>
              <a:ext uri="{FF2B5EF4-FFF2-40B4-BE49-F238E27FC236}">
                <a16:creationId xmlns:a16="http://schemas.microsoft.com/office/drawing/2014/main" id="{26636D32-3612-4C46-83BC-F498CF22435C}"/>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6" name="Slide Number Placeholder 5">
            <a:extLst>
              <a:ext uri="{FF2B5EF4-FFF2-40B4-BE49-F238E27FC236}">
                <a16:creationId xmlns:a16="http://schemas.microsoft.com/office/drawing/2014/main" id="{54BD8B72-E383-2540-8DE6-F9D5FC6286A7}"/>
              </a:ext>
            </a:extLst>
          </p:cNvPr>
          <p:cNvSpPr>
            <a:spLocks noGrp="1"/>
          </p:cNvSpPr>
          <p:nvPr>
            <p:ph type="sldNum" sz="quarter" idx="12"/>
          </p:nvPr>
        </p:nvSpPr>
        <p:spPr/>
        <p:txBody>
          <a:bodyPr/>
          <a:lstStyle>
            <a:lvl1pPr>
              <a:defRPr/>
            </a:lvl1pPr>
          </a:lstStyle>
          <a:p>
            <a:pPr>
              <a:defRPr/>
            </a:pPr>
            <a:fld id="{47AE6CBC-FA6B-0F49-BC7B-187359BBBB47}" type="slidenum">
              <a:rPr lang="da-DK" altLang="da-DK"/>
              <a:pPr>
                <a:defRPr/>
              </a:pPr>
              <a:t>‹#›</a:t>
            </a:fld>
            <a:endParaRPr lang="da-DK" altLang="da-DK" dirty="0"/>
          </a:p>
        </p:txBody>
      </p:sp>
    </p:spTree>
    <p:extLst>
      <p:ext uri="{BB962C8B-B14F-4D97-AF65-F5344CB8AC3E}">
        <p14:creationId xmlns:p14="http://schemas.microsoft.com/office/powerpoint/2010/main" val="1664165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a:extLst>
              <a:ext uri="{FF2B5EF4-FFF2-40B4-BE49-F238E27FC236}">
                <a16:creationId xmlns:a16="http://schemas.microsoft.com/office/drawing/2014/main" id="{AB30819A-818B-8F45-93B0-62C6B87E3656}"/>
              </a:ext>
            </a:extLst>
          </p:cNvPr>
          <p:cNvSpPr>
            <a:spLocks noGrp="1"/>
          </p:cNvSpPr>
          <p:nvPr>
            <p:ph type="dt" sz="half" idx="10"/>
          </p:nvPr>
        </p:nvSpPr>
        <p:spPr/>
        <p:txBody>
          <a:bodyPr/>
          <a:lstStyle>
            <a:lvl1pPr>
              <a:defRPr/>
            </a:lvl1pPr>
          </a:lstStyle>
          <a:p>
            <a:pPr>
              <a:defRPr/>
            </a:pPr>
            <a:fld id="{9219354F-82DA-F442-B1FC-35CE6B07927B}" type="datetime1">
              <a:rPr lang="da-DK" altLang="da-DK" smtClean="0"/>
              <a:t>19-12-2019</a:t>
            </a:fld>
            <a:endParaRPr lang="da-DK" altLang="da-DK" dirty="0"/>
          </a:p>
        </p:txBody>
      </p:sp>
      <p:sp>
        <p:nvSpPr>
          <p:cNvPr id="5" name="Footer Placeholder 4">
            <a:extLst>
              <a:ext uri="{FF2B5EF4-FFF2-40B4-BE49-F238E27FC236}">
                <a16:creationId xmlns:a16="http://schemas.microsoft.com/office/drawing/2014/main" id="{9B99D61C-CE71-3345-B7F9-E477C8FA9179}"/>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6" name="Slide Number Placeholder 5">
            <a:extLst>
              <a:ext uri="{FF2B5EF4-FFF2-40B4-BE49-F238E27FC236}">
                <a16:creationId xmlns:a16="http://schemas.microsoft.com/office/drawing/2014/main" id="{8734CBA3-DD89-C842-8E2F-374F816C77A8}"/>
              </a:ext>
            </a:extLst>
          </p:cNvPr>
          <p:cNvSpPr>
            <a:spLocks noGrp="1"/>
          </p:cNvSpPr>
          <p:nvPr>
            <p:ph type="sldNum" sz="quarter" idx="12"/>
          </p:nvPr>
        </p:nvSpPr>
        <p:spPr/>
        <p:txBody>
          <a:bodyPr/>
          <a:lstStyle>
            <a:lvl1pPr>
              <a:defRPr/>
            </a:lvl1pPr>
          </a:lstStyle>
          <a:p>
            <a:pPr>
              <a:defRPr/>
            </a:pPr>
            <a:fld id="{CB1A986D-D41F-EF44-9ECF-71ED50231515}" type="slidenum">
              <a:rPr lang="da-DK" altLang="da-DK"/>
              <a:pPr>
                <a:defRPr/>
              </a:pPr>
              <a:t>‹#›</a:t>
            </a:fld>
            <a:endParaRPr lang="da-DK" altLang="da-DK" dirty="0"/>
          </a:p>
        </p:txBody>
      </p:sp>
    </p:spTree>
    <p:extLst>
      <p:ext uri="{BB962C8B-B14F-4D97-AF65-F5344CB8AC3E}">
        <p14:creationId xmlns:p14="http://schemas.microsoft.com/office/powerpoint/2010/main" val="282957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da-DK"/>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Click to edit Master text styles</a:t>
            </a:r>
          </a:p>
        </p:txBody>
      </p:sp>
      <p:sp>
        <p:nvSpPr>
          <p:cNvPr id="4" name="Date Placeholder 3">
            <a:extLst>
              <a:ext uri="{FF2B5EF4-FFF2-40B4-BE49-F238E27FC236}">
                <a16:creationId xmlns:a16="http://schemas.microsoft.com/office/drawing/2014/main" id="{6E1A8C6A-1758-AB42-AB0C-D8730BE4543F}"/>
              </a:ext>
            </a:extLst>
          </p:cNvPr>
          <p:cNvSpPr>
            <a:spLocks noGrp="1"/>
          </p:cNvSpPr>
          <p:nvPr>
            <p:ph type="dt" sz="half" idx="10"/>
          </p:nvPr>
        </p:nvSpPr>
        <p:spPr/>
        <p:txBody>
          <a:bodyPr/>
          <a:lstStyle>
            <a:lvl1pPr>
              <a:defRPr/>
            </a:lvl1pPr>
          </a:lstStyle>
          <a:p>
            <a:pPr>
              <a:defRPr/>
            </a:pPr>
            <a:fld id="{68CABE74-BC92-7349-9101-009C17422B78}" type="datetime1">
              <a:rPr lang="da-DK" altLang="da-DK" smtClean="0"/>
              <a:t>19-12-2019</a:t>
            </a:fld>
            <a:endParaRPr lang="da-DK" altLang="da-DK" dirty="0"/>
          </a:p>
        </p:txBody>
      </p:sp>
      <p:sp>
        <p:nvSpPr>
          <p:cNvPr id="5" name="Footer Placeholder 4">
            <a:extLst>
              <a:ext uri="{FF2B5EF4-FFF2-40B4-BE49-F238E27FC236}">
                <a16:creationId xmlns:a16="http://schemas.microsoft.com/office/drawing/2014/main" id="{4BDB6B0B-6784-514C-BD6B-D26B44777C08}"/>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6" name="Slide Number Placeholder 5">
            <a:extLst>
              <a:ext uri="{FF2B5EF4-FFF2-40B4-BE49-F238E27FC236}">
                <a16:creationId xmlns:a16="http://schemas.microsoft.com/office/drawing/2014/main" id="{CF8E0701-B93B-2C41-B850-24CD40FFE34B}"/>
              </a:ext>
            </a:extLst>
          </p:cNvPr>
          <p:cNvSpPr>
            <a:spLocks noGrp="1"/>
          </p:cNvSpPr>
          <p:nvPr>
            <p:ph type="sldNum" sz="quarter" idx="12"/>
          </p:nvPr>
        </p:nvSpPr>
        <p:spPr/>
        <p:txBody>
          <a:bodyPr/>
          <a:lstStyle>
            <a:lvl1pPr>
              <a:defRPr/>
            </a:lvl1pPr>
          </a:lstStyle>
          <a:p>
            <a:pPr>
              <a:defRPr/>
            </a:pPr>
            <a:fld id="{A03A1DD7-536E-6149-9B0B-7051E87AA9B3}" type="slidenum">
              <a:rPr lang="da-DK" altLang="da-DK"/>
              <a:pPr>
                <a:defRPr/>
              </a:pPr>
              <a:t>‹#›</a:t>
            </a:fld>
            <a:endParaRPr lang="da-DK" altLang="da-DK" dirty="0"/>
          </a:p>
        </p:txBody>
      </p:sp>
    </p:spTree>
    <p:extLst>
      <p:ext uri="{BB962C8B-B14F-4D97-AF65-F5344CB8AC3E}">
        <p14:creationId xmlns:p14="http://schemas.microsoft.com/office/powerpoint/2010/main" val="348252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Date Placeholder 3">
            <a:extLst>
              <a:ext uri="{FF2B5EF4-FFF2-40B4-BE49-F238E27FC236}">
                <a16:creationId xmlns:a16="http://schemas.microsoft.com/office/drawing/2014/main" id="{273CE217-9F28-384C-AA7D-95359E36C395}"/>
              </a:ext>
            </a:extLst>
          </p:cNvPr>
          <p:cNvSpPr>
            <a:spLocks noGrp="1"/>
          </p:cNvSpPr>
          <p:nvPr>
            <p:ph type="dt" sz="half" idx="10"/>
          </p:nvPr>
        </p:nvSpPr>
        <p:spPr/>
        <p:txBody>
          <a:bodyPr/>
          <a:lstStyle>
            <a:lvl1pPr>
              <a:defRPr/>
            </a:lvl1pPr>
          </a:lstStyle>
          <a:p>
            <a:pPr>
              <a:defRPr/>
            </a:pPr>
            <a:fld id="{3F762C56-F144-0544-94CB-8BA914D0E883}" type="datetime1">
              <a:rPr lang="da-DK" altLang="da-DK" smtClean="0"/>
              <a:t>19-12-2019</a:t>
            </a:fld>
            <a:endParaRPr lang="da-DK" altLang="da-DK" dirty="0"/>
          </a:p>
        </p:txBody>
      </p:sp>
      <p:sp>
        <p:nvSpPr>
          <p:cNvPr id="6" name="Footer Placeholder 4">
            <a:extLst>
              <a:ext uri="{FF2B5EF4-FFF2-40B4-BE49-F238E27FC236}">
                <a16:creationId xmlns:a16="http://schemas.microsoft.com/office/drawing/2014/main" id="{02E30AFE-8597-1043-A8F6-E7E7C4E3EF0E}"/>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7" name="Slide Number Placeholder 5">
            <a:extLst>
              <a:ext uri="{FF2B5EF4-FFF2-40B4-BE49-F238E27FC236}">
                <a16:creationId xmlns:a16="http://schemas.microsoft.com/office/drawing/2014/main" id="{C703BEDF-C232-914B-8414-23A66F84EC07}"/>
              </a:ext>
            </a:extLst>
          </p:cNvPr>
          <p:cNvSpPr>
            <a:spLocks noGrp="1"/>
          </p:cNvSpPr>
          <p:nvPr>
            <p:ph type="sldNum" sz="quarter" idx="12"/>
          </p:nvPr>
        </p:nvSpPr>
        <p:spPr/>
        <p:txBody>
          <a:bodyPr/>
          <a:lstStyle>
            <a:lvl1pPr>
              <a:defRPr/>
            </a:lvl1pPr>
          </a:lstStyle>
          <a:p>
            <a:pPr>
              <a:defRPr/>
            </a:pPr>
            <a:fld id="{06154765-0E9A-964B-9064-7337585B8F71}" type="slidenum">
              <a:rPr lang="da-DK" altLang="da-DK"/>
              <a:pPr>
                <a:defRPr/>
              </a:pPr>
              <a:t>‹#›</a:t>
            </a:fld>
            <a:endParaRPr lang="da-DK" altLang="da-DK" dirty="0"/>
          </a:p>
        </p:txBody>
      </p:sp>
    </p:spTree>
    <p:extLst>
      <p:ext uri="{BB962C8B-B14F-4D97-AF65-F5344CB8AC3E}">
        <p14:creationId xmlns:p14="http://schemas.microsoft.com/office/powerpoint/2010/main" val="2695184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7" name="Date Placeholder 3">
            <a:extLst>
              <a:ext uri="{FF2B5EF4-FFF2-40B4-BE49-F238E27FC236}">
                <a16:creationId xmlns:a16="http://schemas.microsoft.com/office/drawing/2014/main" id="{B10B1325-B851-904D-88D7-90BA963783A7}"/>
              </a:ext>
            </a:extLst>
          </p:cNvPr>
          <p:cNvSpPr>
            <a:spLocks noGrp="1"/>
          </p:cNvSpPr>
          <p:nvPr>
            <p:ph type="dt" sz="half" idx="10"/>
          </p:nvPr>
        </p:nvSpPr>
        <p:spPr/>
        <p:txBody>
          <a:bodyPr/>
          <a:lstStyle>
            <a:lvl1pPr>
              <a:defRPr/>
            </a:lvl1pPr>
          </a:lstStyle>
          <a:p>
            <a:pPr>
              <a:defRPr/>
            </a:pPr>
            <a:fld id="{77909211-3DB5-AE4B-A8D3-D33FA4990F15}" type="datetime1">
              <a:rPr lang="da-DK" altLang="da-DK" smtClean="0"/>
              <a:t>19-12-2019</a:t>
            </a:fld>
            <a:endParaRPr lang="da-DK" altLang="da-DK" dirty="0"/>
          </a:p>
        </p:txBody>
      </p:sp>
      <p:sp>
        <p:nvSpPr>
          <p:cNvPr id="8" name="Footer Placeholder 4">
            <a:extLst>
              <a:ext uri="{FF2B5EF4-FFF2-40B4-BE49-F238E27FC236}">
                <a16:creationId xmlns:a16="http://schemas.microsoft.com/office/drawing/2014/main" id="{7FF4ECB9-B376-F24E-B978-ED406A13C820}"/>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9" name="Slide Number Placeholder 5">
            <a:extLst>
              <a:ext uri="{FF2B5EF4-FFF2-40B4-BE49-F238E27FC236}">
                <a16:creationId xmlns:a16="http://schemas.microsoft.com/office/drawing/2014/main" id="{E4AC480B-EF5D-6C4F-8D0E-836F9F5639D6}"/>
              </a:ext>
            </a:extLst>
          </p:cNvPr>
          <p:cNvSpPr>
            <a:spLocks noGrp="1"/>
          </p:cNvSpPr>
          <p:nvPr>
            <p:ph type="sldNum" sz="quarter" idx="12"/>
          </p:nvPr>
        </p:nvSpPr>
        <p:spPr/>
        <p:txBody>
          <a:bodyPr/>
          <a:lstStyle>
            <a:lvl1pPr>
              <a:defRPr/>
            </a:lvl1pPr>
          </a:lstStyle>
          <a:p>
            <a:pPr>
              <a:defRPr/>
            </a:pPr>
            <a:fld id="{BD32C958-8B42-C348-8335-00C10704EC10}" type="slidenum">
              <a:rPr lang="da-DK" altLang="da-DK"/>
              <a:pPr>
                <a:defRPr/>
              </a:pPr>
              <a:t>‹#›</a:t>
            </a:fld>
            <a:endParaRPr lang="da-DK" altLang="da-DK" dirty="0"/>
          </a:p>
        </p:txBody>
      </p:sp>
    </p:spTree>
    <p:extLst>
      <p:ext uri="{BB962C8B-B14F-4D97-AF65-F5344CB8AC3E}">
        <p14:creationId xmlns:p14="http://schemas.microsoft.com/office/powerpoint/2010/main" val="687977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Date Placeholder 3">
            <a:extLst>
              <a:ext uri="{FF2B5EF4-FFF2-40B4-BE49-F238E27FC236}">
                <a16:creationId xmlns:a16="http://schemas.microsoft.com/office/drawing/2014/main" id="{AE61B1C8-E424-B545-B8A4-8C25E30C5E71}"/>
              </a:ext>
            </a:extLst>
          </p:cNvPr>
          <p:cNvSpPr>
            <a:spLocks noGrp="1"/>
          </p:cNvSpPr>
          <p:nvPr>
            <p:ph type="dt" sz="half" idx="10"/>
          </p:nvPr>
        </p:nvSpPr>
        <p:spPr/>
        <p:txBody>
          <a:bodyPr/>
          <a:lstStyle>
            <a:lvl1pPr>
              <a:defRPr/>
            </a:lvl1pPr>
          </a:lstStyle>
          <a:p>
            <a:pPr>
              <a:defRPr/>
            </a:pPr>
            <a:fld id="{999C51EF-9507-644C-AA0C-0353F3A4FF75}" type="datetime1">
              <a:rPr lang="da-DK" altLang="da-DK" smtClean="0"/>
              <a:t>19-12-2019</a:t>
            </a:fld>
            <a:endParaRPr lang="da-DK" altLang="da-DK" dirty="0"/>
          </a:p>
        </p:txBody>
      </p:sp>
      <p:sp>
        <p:nvSpPr>
          <p:cNvPr id="4" name="Footer Placeholder 4">
            <a:extLst>
              <a:ext uri="{FF2B5EF4-FFF2-40B4-BE49-F238E27FC236}">
                <a16:creationId xmlns:a16="http://schemas.microsoft.com/office/drawing/2014/main" id="{3A69DC67-95F0-1046-AF3C-F4B797204A20}"/>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5" name="Slide Number Placeholder 5">
            <a:extLst>
              <a:ext uri="{FF2B5EF4-FFF2-40B4-BE49-F238E27FC236}">
                <a16:creationId xmlns:a16="http://schemas.microsoft.com/office/drawing/2014/main" id="{113853CA-8913-A644-AD14-51D3254AFBB8}"/>
              </a:ext>
            </a:extLst>
          </p:cNvPr>
          <p:cNvSpPr>
            <a:spLocks noGrp="1"/>
          </p:cNvSpPr>
          <p:nvPr>
            <p:ph type="sldNum" sz="quarter" idx="12"/>
          </p:nvPr>
        </p:nvSpPr>
        <p:spPr/>
        <p:txBody>
          <a:bodyPr/>
          <a:lstStyle>
            <a:lvl1pPr>
              <a:defRPr/>
            </a:lvl1pPr>
          </a:lstStyle>
          <a:p>
            <a:pPr>
              <a:defRPr/>
            </a:pPr>
            <a:fld id="{58CAFCEB-5CAF-DF47-B56A-CEB910331E2E}" type="slidenum">
              <a:rPr lang="da-DK" altLang="da-DK"/>
              <a:pPr>
                <a:defRPr/>
              </a:pPr>
              <a:t>‹#›</a:t>
            </a:fld>
            <a:endParaRPr lang="da-DK" altLang="da-DK" dirty="0"/>
          </a:p>
        </p:txBody>
      </p:sp>
    </p:spTree>
    <p:extLst>
      <p:ext uri="{BB962C8B-B14F-4D97-AF65-F5344CB8AC3E}">
        <p14:creationId xmlns:p14="http://schemas.microsoft.com/office/powerpoint/2010/main" val="3156655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FBAADA6-7DF1-A344-A6DF-F50559215811}"/>
              </a:ext>
            </a:extLst>
          </p:cNvPr>
          <p:cNvSpPr>
            <a:spLocks noGrp="1"/>
          </p:cNvSpPr>
          <p:nvPr>
            <p:ph type="dt" sz="half" idx="10"/>
          </p:nvPr>
        </p:nvSpPr>
        <p:spPr/>
        <p:txBody>
          <a:bodyPr/>
          <a:lstStyle>
            <a:lvl1pPr>
              <a:defRPr/>
            </a:lvl1pPr>
          </a:lstStyle>
          <a:p>
            <a:pPr>
              <a:defRPr/>
            </a:pPr>
            <a:fld id="{A5EE449E-15E7-6E4B-9762-1344DA2D5377}" type="datetime1">
              <a:rPr lang="da-DK" altLang="da-DK" smtClean="0"/>
              <a:t>19-12-2019</a:t>
            </a:fld>
            <a:endParaRPr lang="da-DK" altLang="da-DK" dirty="0"/>
          </a:p>
        </p:txBody>
      </p:sp>
      <p:sp>
        <p:nvSpPr>
          <p:cNvPr id="3" name="Footer Placeholder 4">
            <a:extLst>
              <a:ext uri="{FF2B5EF4-FFF2-40B4-BE49-F238E27FC236}">
                <a16:creationId xmlns:a16="http://schemas.microsoft.com/office/drawing/2014/main" id="{F7227DE9-0DC9-6B4B-8257-E6003572CAA7}"/>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4" name="Slide Number Placeholder 5">
            <a:extLst>
              <a:ext uri="{FF2B5EF4-FFF2-40B4-BE49-F238E27FC236}">
                <a16:creationId xmlns:a16="http://schemas.microsoft.com/office/drawing/2014/main" id="{1E6394AA-9FE1-C24F-AB70-9371D028EB15}"/>
              </a:ext>
            </a:extLst>
          </p:cNvPr>
          <p:cNvSpPr>
            <a:spLocks noGrp="1"/>
          </p:cNvSpPr>
          <p:nvPr>
            <p:ph type="sldNum" sz="quarter" idx="12"/>
          </p:nvPr>
        </p:nvSpPr>
        <p:spPr/>
        <p:txBody>
          <a:bodyPr/>
          <a:lstStyle>
            <a:lvl1pPr>
              <a:defRPr/>
            </a:lvl1pPr>
          </a:lstStyle>
          <a:p>
            <a:pPr>
              <a:defRPr/>
            </a:pPr>
            <a:fld id="{2909F072-5BA1-5141-8CB5-F1EDFA67FAA8}" type="slidenum">
              <a:rPr lang="da-DK" altLang="da-DK"/>
              <a:pPr>
                <a:defRPr/>
              </a:pPr>
              <a:t>‹#›</a:t>
            </a:fld>
            <a:endParaRPr lang="da-DK" altLang="da-DK" dirty="0"/>
          </a:p>
        </p:txBody>
      </p:sp>
    </p:spTree>
    <p:extLst>
      <p:ext uri="{BB962C8B-B14F-4D97-AF65-F5344CB8AC3E}">
        <p14:creationId xmlns:p14="http://schemas.microsoft.com/office/powerpoint/2010/main" val="130169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da-DK"/>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3">
            <a:extLst>
              <a:ext uri="{FF2B5EF4-FFF2-40B4-BE49-F238E27FC236}">
                <a16:creationId xmlns:a16="http://schemas.microsoft.com/office/drawing/2014/main" id="{5B1555D7-919E-0B44-B318-298AE019D900}"/>
              </a:ext>
            </a:extLst>
          </p:cNvPr>
          <p:cNvSpPr>
            <a:spLocks noGrp="1"/>
          </p:cNvSpPr>
          <p:nvPr>
            <p:ph type="dt" sz="half" idx="10"/>
          </p:nvPr>
        </p:nvSpPr>
        <p:spPr/>
        <p:txBody>
          <a:bodyPr/>
          <a:lstStyle>
            <a:lvl1pPr>
              <a:defRPr/>
            </a:lvl1pPr>
          </a:lstStyle>
          <a:p>
            <a:pPr>
              <a:defRPr/>
            </a:pPr>
            <a:fld id="{E7596785-3BE8-9942-B97B-2FD5FE17481C}" type="datetime1">
              <a:rPr lang="da-DK" altLang="da-DK" smtClean="0"/>
              <a:t>19-12-2019</a:t>
            </a:fld>
            <a:endParaRPr lang="da-DK" altLang="da-DK" dirty="0"/>
          </a:p>
        </p:txBody>
      </p:sp>
      <p:sp>
        <p:nvSpPr>
          <p:cNvPr id="6" name="Footer Placeholder 4">
            <a:extLst>
              <a:ext uri="{FF2B5EF4-FFF2-40B4-BE49-F238E27FC236}">
                <a16:creationId xmlns:a16="http://schemas.microsoft.com/office/drawing/2014/main" id="{EDD72B67-4126-C74C-9BC7-4CF0D3E3CD3A}"/>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7" name="Slide Number Placeholder 5">
            <a:extLst>
              <a:ext uri="{FF2B5EF4-FFF2-40B4-BE49-F238E27FC236}">
                <a16:creationId xmlns:a16="http://schemas.microsoft.com/office/drawing/2014/main" id="{15161B06-A664-3A4C-B614-DF17D08802F6}"/>
              </a:ext>
            </a:extLst>
          </p:cNvPr>
          <p:cNvSpPr>
            <a:spLocks noGrp="1"/>
          </p:cNvSpPr>
          <p:nvPr>
            <p:ph type="sldNum" sz="quarter" idx="12"/>
          </p:nvPr>
        </p:nvSpPr>
        <p:spPr/>
        <p:txBody>
          <a:bodyPr/>
          <a:lstStyle>
            <a:lvl1pPr>
              <a:defRPr/>
            </a:lvl1pPr>
          </a:lstStyle>
          <a:p>
            <a:pPr>
              <a:defRPr/>
            </a:pPr>
            <a:fld id="{2490232C-0896-3A42-A0BD-175F3C3E4837}" type="slidenum">
              <a:rPr lang="da-DK" altLang="da-DK"/>
              <a:pPr>
                <a:defRPr/>
              </a:pPr>
              <a:t>‹#›</a:t>
            </a:fld>
            <a:endParaRPr lang="da-DK" altLang="da-DK" dirty="0"/>
          </a:p>
        </p:txBody>
      </p:sp>
    </p:spTree>
    <p:extLst>
      <p:ext uri="{BB962C8B-B14F-4D97-AF65-F5344CB8AC3E}">
        <p14:creationId xmlns:p14="http://schemas.microsoft.com/office/powerpoint/2010/main" val="2801333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da-DK"/>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3">
            <a:extLst>
              <a:ext uri="{FF2B5EF4-FFF2-40B4-BE49-F238E27FC236}">
                <a16:creationId xmlns:a16="http://schemas.microsoft.com/office/drawing/2014/main" id="{0CE75691-3C18-F345-B0B1-C0A35F7B001D}"/>
              </a:ext>
            </a:extLst>
          </p:cNvPr>
          <p:cNvSpPr>
            <a:spLocks noGrp="1"/>
          </p:cNvSpPr>
          <p:nvPr>
            <p:ph type="dt" sz="half" idx="10"/>
          </p:nvPr>
        </p:nvSpPr>
        <p:spPr/>
        <p:txBody>
          <a:bodyPr/>
          <a:lstStyle>
            <a:lvl1pPr>
              <a:defRPr/>
            </a:lvl1pPr>
          </a:lstStyle>
          <a:p>
            <a:pPr>
              <a:defRPr/>
            </a:pPr>
            <a:fld id="{E75F5FE6-4CFE-D740-A714-A0CEF5CC2F59}" type="datetime1">
              <a:rPr lang="da-DK" altLang="da-DK" smtClean="0"/>
              <a:t>19-12-2019</a:t>
            </a:fld>
            <a:endParaRPr lang="da-DK" altLang="da-DK" dirty="0"/>
          </a:p>
        </p:txBody>
      </p:sp>
      <p:sp>
        <p:nvSpPr>
          <p:cNvPr id="6" name="Footer Placeholder 4">
            <a:extLst>
              <a:ext uri="{FF2B5EF4-FFF2-40B4-BE49-F238E27FC236}">
                <a16:creationId xmlns:a16="http://schemas.microsoft.com/office/drawing/2014/main" id="{21ABE7DD-C884-2B41-8407-3D1CA619A6B7}"/>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7" name="Slide Number Placeholder 5">
            <a:extLst>
              <a:ext uri="{FF2B5EF4-FFF2-40B4-BE49-F238E27FC236}">
                <a16:creationId xmlns:a16="http://schemas.microsoft.com/office/drawing/2014/main" id="{48B19B05-8B76-0746-B06A-C2959869F3A5}"/>
              </a:ext>
            </a:extLst>
          </p:cNvPr>
          <p:cNvSpPr>
            <a:spLocks noGrp="1"/>
          </p:cNvSpPr>
          <p:nvPr>
            <p:ph type="sldNum" sz="quarter" idx="12"/>
          </p:nvPr>
        </p:nvSpPr>
        <p:spPr/>
        <p:txBody>
          <a:bodyPr/>
          <a:lstStyle>
            <a:lvl1pPr>
              <a:defRPr/>
            </a:lvl1pPr>
          </a:lstStyle>
          <a:p>
            <a:pPr>
              <a:defRPr/>
            </a:pPr>
            <a:fld id="{F519399C-390C-3544-9988-4303E4BD0E48}" type="slidenum">
              <a:rPr lang="da-DK" altLang="da-DK"/>
              <a:pPr>
                <a:defRPr/>
              </a:pPr>
              <a:t>‹#›</a:t>
            </a:fld>
            <a:endParaRPr lang="da-DK" altLang="da-DK" dirty="0"/>
          </a:p>
        </p:txBody>
      </p:sp>
    </p:spTree>
    <p:extLst>
      <p:ext uri="{BB962C8B-B14F-4D97-AF65-F5344CB8AC3E}">
        <p14:creationId xmlns:p14="http://schemas.microsoft.com/office/powerpoint/2010/main" val="3835027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a:extLst>
              <a:ext uri="{FF2B5EF4-FFF2-40B4-BE49-F238E27FC236}">
                <a16:creationId xmlns:a16="http://schemas.microsoft.com/office/drawing/2014/main" id="{299FFF1A-E21D-9E49-B297-9E2B0AF9C15B}"/>
              </a:ext>
            </a:extLst>
          </p:cNvPr>
          <p:cNvSpPr>
            <a:spLocks noGrp="1"/>
          </p:cNvSpPr>
          <p:nvPr>
            <p:ph type="dt" sz="half" idx="10"/>
          </p:nvPr>
        </p:nvSpPr>
        <p:spPr/>
        <p:txBody>
          <a:bodyPr/>
          <a:lstStyle>
            <a:lvl1pPr>
              <a:defRPr/>
            </a:lvl1pPr>
          </a:lstStyle>
          <a:p>
            <a:pPr>
              <a:defRPr/>
            </a:pPr>
            <a:fld id="{A6C04C8F-39DB-974C-B804-BD1F24235F17}" type="datetime1">
              <a:rPr lang="da-DK" altLang="da-DK" smtClean="0"/>
              <a:t>19-12-2019</a:t>
            </a:fld>
            <a:endParaRPr lang="da-DK" altLang="da-DK" dirty="0"/>
          </a:p>
        </p:txBody>
      </p:sp>
      <p:sp>
        <p:nvSpPr>
          <p:cNvPr id="5" name="Footer Placeholder 4">
            <a:extLst>
              <a:ext uri="{FF2B5EF4-FFF2-40B4-BE49-F238E27FC236}">
                <a16:creationId xmlns:a16="http://schemas.microsoft.com/office/drawing/2014/main" id="{5AD61F67-B312-9042-A46D-9633CA922A33}"/>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6" name="Slide Number Placeholder 5">
            <a:extLst>
              <a:ext uri="{FF2B5EF4-FFF2-40B4-BE49-F238E27FC236}">
                <a16:creationId xmlns:a16="http://schemas.microsoft.com/office/drawing/2014/main" id="{3B19DD83-77AA-A54C-8213-DAAA2FEF831A}"/>
              </a:ext>
            </a:extLst>
          </p:cNvPr>
          <p:cNvSpPr>
            <a:spLocks noGrp="1"/>
          </p:cNvSpPr>
          <p:nvPr>
            <p:ph type="sldNum" sz="quarter" idx="12"/>
          </p:nvPr>
        </p:nvSpPr>
        <p:spPr/>
        <p:txBody>
          <a:bodyPr/>
          <a:lstStyle>
            <a:lvl1pPr>
              <a:defRPr/>
            </a:lvl1pPr>
          </a:lstStyle>
          <a:p>
            <a:pPr>
              <a:defRPr/>
            </a:pPr>
            <a:fld id="{0E46607D-6D48-1E43-B744-267A687EDEA0}" type="slidenum">
              <a:rPr lang="da-DK" altLang="da-DK"/>
              <a:pPr>
                <a:defRPr/>
              </a:pPr>
              <a:t>‹#›</a:t>
            </a:fld>
            <a:endParaRPr lang="da-DK" altLang="da-DK" dirty="0"/>
          </a:p>
        </p:txBody>
      </p:sp>
    </p:spTree>
    <p:extLst>
      <p:ext uri="{BB962C8B-B14F-4D97-AF65-F5344CB8AC3E}">
        <p14:creationId xmlns:p14="http://schemas.microsoft.com/office/powerpoint/2010/main" val="266770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_Subhead">
    <p:spTree>
      <p:nvGrpSpPr>
        <p:cNvPr id="1" name=""/>
        <p:cNvGrpSpPr/>
        <p:nvPr/>
      </p:nvGrpSpPr>
      <p:grpSpPr>
        <a:xfrm>
          <a:off x="0" y="0"/>
          <a:ext cx="0" cy="0"/>
          <a:chOff x="0" y="0"/>
          <a:chExt cx="0" cy="0"/>
        </a:xfrm>
      </p:grpSpPr>
      <p:sp>
        <p:nvSpPr>
          <p:cNvPr id="9" name="Text Placeholder 8"/>
          <p:cNvSpPr>
            <a:spLocks noGrp="1"/>
          </p:cNvSpPr>
          <p:nvPr>
            <p:ph type="body" sz="quarter" idx="16" hasCustomPrompt="1"/>
          </p:nvPr>
        </p:nvSpPr>
        <p:spPr>
          <a:xfrm>
            <a:off x="384694" y="1091062"/>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dirty="0"/>
              <a:t>Subheads are 20pt Arial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dirty="0"/>
              <a:t>Headlines Are 28pt Arial Bold Title Case</a:t>
            </a:r>
          </a:p>
        </p:txBody>
      </p:sp>
      <p:sp>
        <p:nvSpPr>
          <p:cNvPr id="3" name="Content Placeholder 2"/>
          <p:cNvSpPr>
            <a:spLocks noGrp="1"/>
          </p:cNvSpPr>
          <p:nvPr>
            <p:ph idx="1" hasCustomPrompt="1"/>
          </p:nvPr>
        </p:nvSpPr>
        <p:spPr>
          <a:xfrm>
            <a:off x="384694" y="1702631"/>
            <a:ext cx="11338560" cy="4434698"/>
          </a:xfrm>
          <a:prstGeom prst="rect">
            <a:avLst/>
          </a:prstGeom>
        </p:spPr>
        <p:txBody>
          <a:bodyPr/>
          <a:lstStyle>
            <a:lvl1pPr marL="171450" indent="-171450">
              <a:lnSpc>
                <a:spcPct val="100000"/>
              </a:lnSpc>
              <a:spcBef>
                <a:spcPts val="1000"/>
              </a:spcBef>
              <a:defRPr sz="1600">
                <a:solidFill>
                  <a:schemeClr val="tx1"/>
                </a:solidFill>
              </a:defRPr>
            </a:lvl1pPr>
            <a:lvl2pPr marL="342900" indent="-171450">
              <a:lnSpc>
                <a:spcPct val="100000"/>
              </a:lnSpc>
              <a:spcBef>
                <a:spcPts val="800"/>
              </a:spcBef>
              <a:buFont typeface="Arial" panose="020B0604020202020204" pitchFamily="34" charset="0"/>
              <a:buChar char="-"/>
              <a:defRPr sz="1600">
                <a:solidFill>
                  <a:schemeClr val="tx1"/>
                </a:solidFill>
              </a:defRPr>
            </a:lvl2pPr>
            <a:lvl3pPr marL="571500" indent="-171450">
              <a:lnSpc>
                <a:spcPct val="100000"/>
              </a:lnSpc>
              <a:spcBef>
                <a:spcPts val="800"/>
              </a:spcBef>
              <a:buFont typeface="Arial" panose="020B0604020202020204" pitchFamily="34" charset="0"/>
              <a:buChar char="›"/>
              <a:defRPr sz="1600">
                <a:solidFill>
                  <a:schemeClr val="tx1"/>
                </a:solidFill>
              </a:defRPr>
            </a:lvl3pPr>
            <a:lvl4pPr marL="742950" indent="-171450">
              <a:lnSpc>
                <a:spcPct val="100000"/>
              </a:lnSpc>
              <a:spcBef>
                <a:spcPts val="800"/>
              </a:spcBef>
              <a:buFont typeface="Arial" panose="020B0604020202020204" pitchFamily="34" charset="0"/>
              <a:buChar char="»"/>
              <a:defRPr sz="1600">
                <a:solidFill>
                  <a:schemeClr val="tx1"/>
                </a:solidFill>
              </a:defRPr>
            </a:lvl4pPr>
            <a:lvl5pPr marL="914400" indent="-17145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dirty="0"/>
              <a:t>Arial 16pt bullet level 1</a:t>
            </a:r>
          </a:p>
          <a:p>
            <a:pPr lvl="1"/>
            <a:r>
              <a:rPr lang="en-US" dirty="0"/>
              <a:t>Arial 16pt bullet level 2</a:t>
            </a:r>
          </a:p>
          <a:p>
            <a:pPr lvl="2"/>
            <a:r>
              <a:rPr lang="en-US" dirty="0"/>
              <a:t>Arial 16pt bullet level 3</a:t>
            </a:r>
          </a:p>
          <a:p>
            <a:pPr lvl="3"/>
            <a:r>
              <a:rPr lang="en-US" dirty="0"/>
              <a:t>Arial 16pt bullet level 4</a:t>
            </a:r>
          </a:p>
          <a:p>
            <a:pPr lvl="4"/>
            <a:r>
              <a:rPr lang="en-US" dirty="0"/>
              <a:t>Arial 16pt bullet level 5</a:t>
            </a:r>
          </a:p>
        </p:txBody>
      </p:sp>
      <p:sp>
        <p:nvSpPr>
          <p:cNvPr id="10" name="Footer Placeholder 6"/>
          <p:cNvSpPr>
            <a:spLocks noGrp="1"/>
          </p:cNvSpPr>
          <p:nvPr>
            <p:ph type="ftr" sz="quarter" idx="10"/>
          </p:nvPr>
        </p:nvSpPr>
        <p:spPr>
          <a:xfrm>
            <a:off x="384693" y="6387858"/>
            <a:ext cx="9116145" cy="338087"/>
          </a:xfrm>
        </p:spPr>
        <p:txBody>
          <a:bodyPr/>
          <a:lstStyle/>
          <a:p>
            <a:endParaRPr lang="en-US" dirty="0"/>
          </a:p>
        </p:txBody>
      </p:sp>
      <p:sp>
        <p:nvSpPr>
          <p:cNvPr id="13"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4"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Tree>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da-DK"/>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a:extLst>
              <a:ext uri="{FF2B5EF4-FFF2-40B4-BE49-F238E27FC236}">
                <a16:creationId xmlns:a16="http://schemas.microsoft.com/office/drawing/2014/main" id="{D9C5FC73-7760-754B-BB84-F1C209E3348E}"/>
              </a:ext>
            </a:extLst>
          </p:cNvPr>
          <p:cNvSpPr>
            <a:spLocks noGrp="1"/>
          </p:cNvSpPr>
          <p:nvPr>
            <p:ph type="dt" sz="half" idx="10"/>
          </p:nvPr>
        </p:nvSpPr>
        <p:spPr/>
        <p:txBody>
          <a:bodyPr/>
          <a:lstStyle>
            <a:lvl1pPr>
              <a:defRPr/>
            </a:lvl1pPr>
          </a:lstStyle>
          <a:p>
            <a:pPr>
              <a:defRPr/>
            </a:pPr>
            <a:fld id="{D03385A3-C1FA-C540-AA58-4E064DFBA180}" type="datetime1">
              <a:rPr lang="da-DK" altLang="da-DK" smtClean="0"/>
              <a:t>19-12-2019</a:t>
            </a:fld>
            <a:endParaRPr lang="da-DK" altLang="da-DK" dirty="0"/>
          </a:p>
        </p:txBody>
      </p:sp>
      <p:sp>
        <p:nvSpPr>
          <p:cNvPr id="5" name="Footer Placeholder 4">
            <a:extLst>
              <a:ext uri="{FF2B5EF4-FFF2-40B4-BE49-F238E27FC236}">
                <a16:creationId xmlns:a16="http://schemas.microsoft.com/office/drawing/2014/main" id="{BD22A1EA-3CD8-9B42-83C1-A48B306BC78D}"/>
              </a:ext>
            </a:extLst>
          </p:cNvPr>
          <p:cNvSpPr>
            <a:spLocks noGrp="1"/>
          </p:cNvSpPr>
          <p:nvPr>
            <p:ph type="ftr" sz="quarter" idx="11"/>
          </p:nvPr>
        </p:nvSpPr>
        <p:spPr/>
        <p:txBody>
          <a:bodyPr/>
          <a:lstStyle>
            <a:lvl1pPr>
              <a:defRPr/>
            </a:lvl1pPr>
          </a:lstStyle>
          <a:p>
            <a:pPr>
              <a:defRPr/>
            </a:pPr>
            <a:r>
              <a:rPr lang="da-DK"/>
              <a:t>Berit A. Faber, LLM, JURFAST Project, University of Southern Denmark (SDU) berit @ faber.net</a:t>
            </a:r>
            <a:endParaRPr lang="da-DK" dirty="0"/>
          </a:p>
        </p:txBody>
      </p:sp>
      <p:sp>
        <p:nvSpPr>
          <p:cNvPr id="6" name="Slide Number Placeholder 5">
            <a:extLst>
              <a:ext uri="{FF2B5EF4-FFF2-40B4-BE49-F238E27FC236}">
                <a16:creationId xmlns:a16="http://schemas.microsoft.com/office/drawing/2014/main" id="{B0FC1816-5038-504F-A8EC-A9911864DBF8}"/>
              </a:ext>
            </a:extLst>
          </p:cNvPr>
          <p:cNvSpPr>
            <a:spLocks noGrp="1"/>
          </p:cNvSpPr>
          <p:nvPr>
            <p:ph type="sldNum" sz="quarter" idx="12"/>
          </p:nvPr>
        </p:nvSpPr>
        <p:spPr/>
        <p:txBody>
          <a:bodyPr/>
          <a:lstStyle>
            <a:lvl1pPr>
              <a:defRPr/>
            </a:lvl1pPr>
          </a:lstStyle>
          <a:p>
            <a:pPr>
              <a:defRPr/>
            </a:pPr>
            <a:fld id="{1F588E98-5D82-384A-93E2-E538542390F9}" type="slidenum">
              <a:rPr lang="da-DK" altLang="da-DK"/>
              <a:pPr>
                <a:defRPr/>
              </a:pPr>
              <a:t>‹#›</a:t>
            </a:fld>
            <a:endParaRPr lang="da-DK" altLang="da-DK" dirty="0"/>
          </a:p>
        </p:txBody>
      </p:sp>
    </p:spTree>
    <p:extLst>
      <p:ext uri="{BB962C8B-B14F-4D97-AF65-F5344CB8AC3E}">
        <p14:creationId xmlns:p14="http://schemas.microsoft.com/office/powerpoint/2010/main" val="1906724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783167" y="1635125"/>
            <a:ext cx="10623551"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97FD93E3-2555-A74F-8306-E7E6E8C2B1A9}" type="datetime1">
              <a:rPr lang="da-DK" smtClean="0"/>
              <a:t>19-12-2019</a:t>
            </a:fld>
            <a:endParaRPr lang="en-GB" dirty="0"/>
          </a:p>
        </p:txBody>
      </p:sp>
      <p:sp>
        <p:nvSpPr>
          <p:cNvPr id="5" name="Pladsholder til sidefod 4"/>
          <p:cNvSpPr>
            <a:spLocks noGrp="1"/>
          </p:cNvSpPr>
          <p:nvPr>
            <p:ph type="ftr" sz="quarter" idx="11"/>
          </p:nvPr>
        </p:nvSpPr>
        <p:spPr/>
        <p:txBody>
          <a:bodyPr/>
          <a:lstStyle/>
          <a:p>
            <a:r>
              <a:rPr lang="en-GB"/>
              <a:t>Berit A. Faber, LLM, JURFAST Project, University of Southern Denmark (SDU) berit @ faber.net</a:t>
            </a:r>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73288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SPOR Title slide">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5313947" y="2795504"/>
            <a:ext cx="6878053" cy="1162885"/>
          </a:xfrm>
          <a:prstGeom prst="rect">
            <a:avLst/>
          </a:prstGeom>
        </p:spPr>
        <p:txBody>
          <a:bodyPr/>
          <a:lstStyle>
            <a:lvl1pPr fontAlgn="t">
              <a:lnSpc>
                <a:spcPts val="4200"/>
              </a:lnSpc>
              <a:defRPr sz="3600" b="1" i="0" spc="-100" baseline="0">
                <a:solidFill>
                  <a:schemeClr val="bg1"/>
                </a:solidFill>
                <a:latin typeface="Open Sans" charset="0"/>
              </a:defRPr>
            </a:lvl1pPr>
          </a:lstStyle>
          <a:p>
            <a:r>
              <a:rPr lang="en-US" dirty="0"/>
              <a:t>Click to edit Title Style Click to Edit Title Style</a:t>
            </a:r>
          </a:p>
        </p:txBody>
      </p:sp>
      <p:sp>
        <p:nvSpPr>
          <p:cNvPr id="21" name="Text Placeholder 20"/>
          <p:cNvSpPr>
            <a:spLocks noGrp="1"/>
          </p:cNvSpPr>
          <p:nvPr>
            <p:ph type="body" sz="quarter" idx="10" hasCustomPrompt="1"/>
          </p:nvPr>
        </p:nvSpPr>
        <p:spPr>
          <a:xfrm>
            <a:off x="5313363" y="3958389"/>
            <a:ext cx="6610350" cy="1022266"/>
          </a:xfrm>
          <a:prstGeom prst="rect">
            <a:avLst/>
          </a:prstGeom>
        </p:spPr>
        <p:txBody>
          <a:bodyPr/>
          <a:lstStyle>
            <a:lvl1pPr marL="0" indent="0" fontAlgn="t">
              <a:lnSpc>
                <a:spcPts val="4000"/>
              </a:lnSpc>
              <a:buFontTx/>
              <a:buNone/>
              <a:defRPr sz="3000" spc="-100" baseline="0">
                <a:latin typeface="Open Sans Semibold" charset="0"/>
              </a:defRPr>
            </a:lvl1pPr>
          </a:lstStyle>
          <a:p>
            <a:pPr lvl="0"/>
            <a:r>
              <a:rPr lang="en-US" dirty="0"/>
              <a:t>Click to edit Subtitle Style Click to Edit Subtitle Style</a:t>
            </a:r>
          </a:p>
        </p:txBody>
      </p:sp>
      <p:sp>
        <p:nvSpPr>
          <p:cNvPr id="22" name="Text Placeholder 20"/>
          <p:cNvSpPr>
            <a:spLocks noGrp="1"/>
          </p:cNvSpPr>
          <p:nvPr>
            <p:ph type="body" sz="quarter" idx="11" hasCustomPrompt="1"/>
          </p:nvPr>
        </p:nvSpPr>
        <p:spPr>
          <a:xfrm>
            <a:off x="5313363" y="5667292"/>
            <a:ext cx="6610350" cy="372560"/>
          </a:xfrm>
          <a:prstGeom prst="rect">
            <a:avLst/>
          </a:prstGeom>
        </p:spPr>
        <p:txBody>
          <a:bodyPr/>
          <a:lstStyle>
            <a:lvl1pPr marL="0" indent="0">
              <a:buFontTx/>
              <a:buNone/>
              <a:defRPr sz="1800" baseline="0">
                <a:solidFill>
                  <a:schemeClr val="bg1"/>
                </a:solidFill>
                <a:latin typeface="Open Sans Semibold" charset="0"/>
              </a:defRPr>
            </a:lvl1pPr>
          </a:lstStyle>
          <a:p>
            <a:pPr lvl="0"/>
            <a:r>
              <a:rPr lang="en-US" dirty="0"/>
              <a:t>Click to edit Date</a:t>
            </a:r>
          </a:p>
        </p:txBody>
      </p:sp>
      <p:sp>
        <p:nvSpPr>
          <p:cNvPr id="23" name="Text Placeholder 20"/>
          <p:cNvSpPr>
            <a:spLocks noGrp="1"/>
          </p:cNvSpPr>
          <p:nvPr>
            <p:ph type="body" sz="quarter" idx="12" hasCustomPrompt="1"/>
          </p:nvPr>
        </p:nvSpPr>
        <p:spPr>
          <a:xfrm>
            <a:off x="5313363" y="5981323"/>
            <a:ext cx="6610350" cy="372560"/>
          </a:xfrm>
          <a:prstGeom prst="rect">
            <a:avLst/>
          </a:prstGeom>
        </p:spPr>
        <p:txBody>
          <a:bodyPr/>
          <a:lstStyle>
            <a:lvl1pPr marL="0" indent="0">
              <a:buFontTx/>
              <a:buNone/>
              <a:defRPr sz="1800" baseline="0">
                <a:solidFill>
                  <a:schemeClr val="bg1"/>
                </a:solidFill>
                <a:latin typeface="Open Sans" charset="0"/>
              </a:defRPr>
            </a:lvl1pPr>
          </a:lstStyle>
          <a:p>
            <a:pPr lvl="0"/>
            <a:r>
              <a:rPr lang="en-US" dirty="0"/>
              <a:t>Click to edit text click to edit text</a:t>
            </a:r>
          </a:p>
        </p:txBody>
      </p:sp>
    </p:spTree>
    <p:extLst>
      <p:ext uri="{BB962C8B-B14F-4D97-AF65-F5344CB8AC3E}">
        <p14:creationId xmlns:p14="http://schemas.microsoft.com/office/powerpoint/2010/main" val="242053246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2680778967"/>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4150259"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
        <p:nvSpPr>
          <p:cNvPr id="5" name="Text Placeholder 20"/>
          <p:cNvSpPr>
            <a:spLocks noGrp="1"/>
          </p:cNvSpPr>
          <p:nvPr>
            <p:ph type="body" sz="quarter" idx="14" hasCustomPrompt="1"/>
          </p:nvPr>
        </p:nvSpPr>
        <p:spPr>
          <a:xfrm>
            <a:off x="6328891" y="2541977"/>
            <a:ext cx="4150259"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902934328"/>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24417" y="6381750"/>
            <a:ext cx="2844800" cy="47625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5D289A6-9594-AA44-82F5-39174138BCE9}" type="slidenum">
              <a:rPr lang="en-GB"/>
              <a:pPr>
                <a:defRPr/>
              </a:pPr>
              <a:t>‹#›</a:t>
            </a:fld>
            <a:endParaRPr lang="en-GB"/>
          </a:p>
        </p:txBody>
      </p:sp>
    </p:spTree>
    <p:extLst>
      <p:ext uri="{BB962C8B-B14F-4D97-AF65-F5344CB8AC3E}">
        <p14:creationId xmlns:p14="http://schemas.microsoft.com/office/powerpoint/2010/main" val="145026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2686013104"/>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4150259"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
        <p:nvSpPr>
          <p:cNvPr id="5" name="Text Placeholder 20"/>
          <p:cNvSpPr>
            <a:spLocks noGrp="1"/>
          </p:cNvSpPr>
          <p:nvPr>
            <p:ph type="body" sz="quarter" idx="14" hasCustomPrompt="1"/>
          </p:nvPr>
        </p:nvSpPr>
        <p:spPr>
          <a:xfrm>
            <a:off x="6328891" y="2541977"/>
            <a:ext cx="4150259"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724775299"/>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24417" y="6381750"/>
            <a:ext cx="2844800" cy="47625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5D289A6-9594-AA44-82F5-39174138BCE9}" type="slidenum">
              <a:rPr lang="en-GB"/>
              <a:pPr>
                <a:defRPr/>
              </a:pPr>
              <a:t>‹#›</a:t>
            </a:fld>
            <a:endParaRPr lang="en-GB"/>
          </a:p>
        </p:txBody>
      </p:sp>
    </p:spTree>
    <p:extLst>
      <p:ext uri="{BB962C8B-B14F-4D97-AF65-F5344CB8AC3E}">
        <p14:creationId xmlns:p14="http://schemas.microsoft.com/office/powerpoint/2010/main" val="3896322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8BF06-5BA8-AE42-BADB-9CAC6F30AC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199055-FDA2-C645-B63F-0265E5552D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6D3957-1430-F549-8F1D-172C61184ECE}"/>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5" name="Footer Placeholder 4">
            <a:extLst>
              <a:ext uri="{FF2B5EF4-FFF2-40B4-BE49-F238E27FC236}">
                <a16:creationId xmlns:a16="http://schemas.microsoft.com/office/drawing/2014/main" id="{3007B31D-70A3-1246-A0FE-0A754CBC0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D91F8-90C0-2541-814B-7DFA3591967F}"/>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2352029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_Callout Opt1">
    <p:spTree>
      <p:nvGrpSpPr>
        <p:cNvPr id="1" name=""/>
        <p:cNvGrpSpPr/>
        <p:nvPr/>
      </p:nvGrpSpPr>
      <p:grpSpPr>
        <a:xfrm>
          <a:off x="0" y="0"/>
          <a:ext cx="0" cy="0"/>
          <a:chOff x="0" y="0"/>
          <a:chExt cx="0" cy="0"/>
        </a:xfrm>
      </p:grpSpPr>
      <p:sp>
        <p:nvSpPr>
          <p:cNvPr id="8" name="Text Placeholder 11"/>
          <p:cNvSpPr>
            <a:spLocks noGrp="1"/>
          </p:cNvSpPr>
          <p:nvPr>
            <p:ph type="body" sz="quarter" idx="15" hasCustomPrompt="1"/>
          </p:nvPr>
        </p:nvSpPr>
        <p:spPr bwMode="gray">
          <a:xfrm>
            <a:off x="8132063" y="1876358"/>
            <a:ext cx="3764662" cy="4323305"/>
          </a:xfrm>
          <a:prstGeom prst="rect">
            <a:avLst/>
          </a:prstGeom>
        </p:spPr>
        <p:txBody>
          <a:bodyPr wrap="square" anchor="t" anchorCtr="0">
            <a:noAutofit/>
          </a:bodyPr>
          <a:lstStyle>
            <a:lvl1pPr marL="0" marR="0" indent="0" algn="l" defTabSz="1219170" rtl="0" eaLnBrk="0" fontAlgn="base" latinLnBrk="0" hangingPunct="0">
              <a:lnSpc>
                <a:spcPct val="100000"/>
              </a:lnSpc>
              <a:spcBef>
                <a:spcPts val="0"/>
              </a:spcBef>
              <a:spcAft>
                <a:spcPct val="0"/>
              </a:spcAft>
              <a:buClrTx/>
              <a:buSzTx/>
              <a:buFontTx/>
              <a:buNone/>
              <a:tabLst/>
              <a:defRPr sz="1600" b="1" i="0" baseline="0">
                <a:solidFill>
                  <a:schemeClr val="accent3"/>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dirty="0"/>
              <a:t>Callouts are 16pt Arial Bold sentence case lorem ipsum dolor sit </a:t>
            </a:r>
            <a:r>
              <a:rPr lang="en-US" noProof="0" dirty="0" err="1"/>
              <a:t>amet</a:t>
            </a:r>
            <a:r>
              <a:rPr lang="en-US" noProof="0" dirty="0"/>
              <a:t>, </a:t>
            </a:r>
            <a:r>
              <a:rPr lang="en-US" noProof="0" dirty="0" err="1"/>
              <a:t>consec</a:t>
            </a:r>
            <a:r>
              <a:rPr lang="en-US" noProof="0" dirty="0"/>
              <a:t> </a:t>
            </a:r>
            <a:r>
              <a:rPr lang="en-US" noProof="0" dirty="0" err="1"/>
              <a:t>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sed</a:t>
            </a:r>
            <a:r>
              <a:rPr lang="en-US" noProof="0" dirty="0"/>
              <a:t> </a:t>
            </a:r>
            <a:r>
              <a:rPr lang="en-US" noProof="0" dirty="0" err="1"/>
              <a:t>diam</a:t>
            </a:r>
            <a:r>
              <a:rPr lang="en-US" noProof="0" dirty="0"/>
              <a:t> </a:t>
            </a:r>
            <a:r>
              <a:rPr lang="en-US" noProof="0" dirty="0" err="1"/>
              <a:t>nonummy</a:t>
            </a:r>
            <a:r>
              <a:rPr lang="en-US" noProof="0" dirty="0"/>
              <a:t> </a:t>
            </a:r>
            <a:r>
              <a:rPr lang="en-US" noProof="0" dirty="0" err="1"/>
              <a:t>nibh</a:t>
            </a:r>
            <a:r>
              <a:rPr lang="en-US" noProof="0" dirty="0"/>
              <a:t> </a:t>
            </a:r>
            <a:r>
              <a:rPr lang="en-US" noProof="0" dirty="0" err="1"/>
              <a:t>euismod</a:t>
            </a:r>
            <a:r>
              <a:rPr lang="en-US" noProof="0" dirty="0"/>
              <a:t> </a:t>
            </a:r>
            <a:r>
              <a:rPr lang="en-US" noProof="0" dirty="0" err="1"/>
              <a:t>tincidunt</a:t>
            </a:r>
            <a:r>
              <a:rPr lang="en-US" noProof="0" dirty="0"/>
              <a:t> </a:t>
            </a:r>
            <a:r>
              <a:rPr lang="en-US" noProof="0" dirty="0" err="1"/>
              <a:t>ut</a:t>
            </a:r>
            <a:r>
              <a:rPr lang="en-US" noProof="0" dirty="0"/>
              <a:t> </a:t>
            </a:r>
            <a:r>
              <a:rPr lang="en-US" noProof="0" dirty="0" err="1"/>
              <a:t>laoreet</a:t>
            </a:r>
            <a:r>
              <a:rPr lang="en-US" noProof="0" dirty="0"/>
              <a:t> </a:t>
            </a:r>
            <a:r>
              <a:rPr lang="en-US" noProof="0" dirty="0" err="1"/>
              <a:t>dolore</a:t>
            </a:r>
            <a:r>
              <a:rPr lang="en-US" noProof="0" dirty="0"/>
              <a:t> magna </a:t>
            </a:r>
            <a:r>
              <a:rPr lang="en-US" noProof="0" dirty="0" err="1"/>
              <a:t>aliquam</a:t>
            </a:r>
            <a:r>
              <a:rPr lang="en-US" noProof="0" dirty="0"/>
              <a:t> </a:t>
            </a:r>
            <a:r>
              <a:rPr lang="en-US" noProof="0" dirty="0" err="1"/>
              <a:t>erat</a:t>
            </a:r>
            <a:r>
              <a:rPr lang="en-US" noProof="0" dirty="0"/>
              <a:t> </a:t>
            </a:r>
            <a:r>
              <a:rPr lang="en-US" noProof="0" dirty="0" err="1"/>
              <a:t>volutpat</a:t>
            </a:r>
            <a:r>
              <a:rPr lang="en-US" noProof="0" dirty="0"/>
              <a:t>. 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sed</a:t>
            </a:r>
            <a:r>
              <a:rPr lang="en-US" noProof="0" dirty="0"/>
              <a:t> </a:t>
            </a:r>
            <a:r>
              <a:rPr lang="en-US" noProof="0" dirty="0" err="1"/>
              <a:t>diam</a:t>
            </a:r>
            <a:r>
              <a:rPr lang="en-US" noProof="0" dirty="0"/>
              <a:t> </a:t>
            </a:r>
            <a:r>
              <a:rPr lang="en-US" noProof="0" dirty="0" err="1"/>
              <a:t>nonummy</a:t>
            </a:r>
            <a:r>
              <a:rPr lang="en-US" noProof="0" dirty="0"/>
              <a:t> </a:t>
            </a:r>
            <a:r>
              <a:rPr lang="en-US" noProof="0" dirty="0" err="1"/>
              <a:t>nibh</a:t>
            </a:r>
            <a:r>
              <a:rPr lang="en-US" noProof="0" dirty="0"/>
              <a:t> </a:t>
            </a:r>
            <a:r>
              <a:rPr lang="en-US" noProof="0" dirty="0" err="1"/>
              <a:t>euismod</a:t>
            </a:r>
            <a:r>
              <a:rPr lang="en-US" noProof="0" dirty="0"/>
              <a:t> </a:t>
            </a:r>
            <a:r>
              <a:rPr lang="en-US" noProof="0" dirty="0" err="1"/>
              <a:t>ut</a:t>
            </a:r>
            <a:r>
              <a:rPr lang="en-US" noProof="0" dirty="0"/>
              <a:t> </a:t>
            </a:r>
            <a:r>
              <a:rPr lang="en-US" noProof="0" dirty="0" err="1"/>
              <a:t>dolore</a:t>
            </a:r>
            <a:r>
              <a:rPr lang="en-US" noProof="0" dirty="0"/>
              <a:t> magna </a:t>
            </a:r>
            <a:r>
              <a:rPr lang="en-US" noProof="0" dirty="0" err="1"/>
              <a:t>aliquam</a:t>
            </a:r>
            <a:r>
              <a:rPr lang="en-US" noProof="0" dirty="0"/>
              <a:t> </a:t>
            </a:r>
            <a:r>
              <a:rPr lang="en-US" noProof="0" dirty="0" err="1"/>
              <a:t>erat</a:t>
            </a:r>
            <a:r>
              <a:rPr lang="en-US" noProof="0" dirty="0"/>
              <a:t> </a:t>
            </a:r>
            <a:r>
              <a:rPr lang="en-US" noProof="0" dirty="0" err="1"/>
              <a:t>volutpat</a:t>
            </a:r>
            <a:r>
              <a:rPr lang="en-US" noProof="0" dirty="0"/>
              <a:t>. </a:t>
            </a:r>
          </a:p>
        </p:txBody>
      </p:sp>
      <p:sp>
        <p:nvSpPr>
          <p:cNvPr id="6" name="Rectangle 5"/>
          <p:cNvSpPr/>
          <p:nvPr/>
        </p:nvSpPr>
        <p:spPr bwMode="gray">
          <a:xfrm>
            <a:off x="8220075" y="1687496"/>
            <a:ext cx="3971925" cy="95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dirty="0"/>
          </a:p>
        </p:txBody>
      </p:sp>
      <p:sp>
        <p:nvSpPr>
          <p:cNvPr id="3" name="Content Placeholder 2"/>
          <p:cNvSpPr>
            <a:spLocks noGrp="1"/>
          </p:cNvSpPr>
          <p:nvPr>
            <p:ph idx="1" hasCustomPrompt="1"/>
          </p:nvPr>
        </p:nvSpPr>
        <p:spPr>
          <a:xfrm>
            <a:off x="384694" y="1702630"/>
            <a:ext cx="7492481" cy="4512189"/>
          </a:xfrm>
          <a:prstGeom prst="rect">
            <a:avLst/>
          </a:prstGeom>
        </p:spPr>
        <p:txBody>
          <a:bodyPr/>
          <a:lstStyle>
            <a:lvl1pPr marL="171450" indent="-171450">
              <a:lnSpc>
                <a:spcPct val="100000"/>
              </a:lnSpc>
              <a:spcBef>
                <a:spcPts val="1000"/>
              </a:spcBef>
              <a:defRPr sz="1600">
                <a:solidFill>
                  <a:schemeClr val="tx1"/>
                </a:solidFill>
              </a:defRPr>
            </a:lvl1pPr>
            <a:lvl2pPr marL="342900" indent="-171450">
              <a:lnSpc>
                <a:spcPct val="100000"/>
              </a:lnSpc>
              <a:spcBef>
                <a:spcPts val="800"/>
              </a:spcBef>
              <a:buFont typeface="Arial" panose="020B0604020202020204" pitchFamily="34" charset="0"/>
              <a:buChar char="-"/>
              <a:defRPr sz="1600">
                <a:solidFill>
                  <a:schemeClr val="tx1"/>
                </a:solidFill>
              </a:defRPr>
            </a:lvl2pPr>
            <a:lvl3pPr marL="571500" indent="-171450">
              <a:lnSpc>
                <a:spcPct val="100000"/>
              </a:lnSpc>
              <a:spcBef>
                <a:spcPts val="800"/>
              </a:spcBef>
              <a:buFont typeface="Arial" panose="020B0604020202020204" pitchFamily="34" charset="0"/>
              <a:buChar char="›"/>
              <a:defRPr sz="1600">
                <a:solidFill>
                  <a:schemeClr val="tx1"/>
                </a:solidFill>
              </a:defRPr>
            </a:lvl3pPr>
            <a:lvl4pPr marL="742950" indent="-171450">
              <a:lnSpc>
                <a:spcPct val="100000"/>
              </a:lnSpc>
              <a:spcBef>
                <a:spcPts val="800"/>
              </a:spcBef>
              <a:buFont typeface="Arial" panose="020B0604020202020204" pitchFamily="34" charset="0"/>
              <a:buChar char="»"/>
              <a:defRPr sz="1600">
                <a:solidFill>
                  <a:schemeClr val="tx1"/>
                </a:solidFill>
              </a:defRPr>
            </a:lvl4pPr>
            <a:lvl5pPr marL="914400" indent="-17145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dirty="0"/>
              <a:t>Arial 16pt bullet level 1</a:t>
            </a:r>
          </a:p>
          <a:p>
            <a:pPr lvl="1"/>
            <a:r>
              <a:rPr lang="en-US" dirty="0"/>
              <a:t>Arial 16pt bullet level 2</a:t>
            </a:r>
          </a:p>
          <a:p>
            <a:pPr lvl="2"/>
            <a:r>
              <a:rPr lang="en-US" dirty="0"/>
              <a:t>Arial 16pt bullet level 3</a:t>
            </a:r>
          </a:p>
          <a:p>
            <a:pPr lvl="3"/>
            <a:r>
              <a:rPr lang="en-US" dirty="0"/>
              <a:t>Arial 16pt bullet level 4</a:t>
            </a:r>
          </a:p>
          <a:p>
            <a:pPr lvl="4"/>
            <a:r>
              <a:rPr lang="en-US" dirty="0"/>
              <a:t>Arial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dirty="0"/>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dirty="0"/>
              <a:t>Headlines Are 28pt Arial Bold Title Case</a:t>
            </a:r>
          </a:p>
        </p:txBody>
      </p:sp>
      <p:sp>
        <p:nvSpPr>
          <p:cNvPr id="16" name="Footer Placeholder 6"/>
          <p:cNvSpPr>
            <a:spLocks noGrp="1"/>
          </p:cNvSpPr>
          <p:nvPr>
            <p:ph type="ftr" sz="quarter" idx="10"/>
          </p:nvPr>
        </p:nvSpPr>
        <p:spPr>
          <a:xfrm>
            <a:off x="384693" y="6387858"/>
            <a:ext cx="9116145" cy="338087"/>
          </a:xfrm>
        </p:spPr>
        <p:txBody>
          <a:bodyPr/>
          <a:lstStyle/>
          <a:p>
            <a:endParaRPr lang="en-US" dirty="0"/>
          </a:p>
        </p:txBody>
      </p:sp>
      <p:sp>
        <p:nvSpPr>
          <p:cNvPr id="18"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9"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Tree>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59FA-7129-7143-8D85-98DEF1479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5F3D02-7ADE-C842-A953-E7BC1A503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8F037-E593-7342-BF83-0555BBAB2942}"/>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5" name="Footer Placeholder 4">
            <a:extLst>
              <a:ext uri="{FF2B5EF4-FFF2-40B4-BE49-F238E27FC236}">
                <a16:creationId xmlns:a16="http://schemas.microsoft.com/office/drawing/2014/main" id="{582674EE-DE5A-9E4A-B436-CC32152AD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962E2-FECC-0746-91F6-A7268E52EA20}"/>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3562861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8E24-C8E4-D84A-9295-05EBC02464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6E3F18-4F23-C94D-A0BA-0DEEB18C3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A00981-EDBA-064B-911C-C62F87AC1955}"/>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5" name="Footer Placeholder 4">
            <a:extLst>
              <a:ext uri="{FF2B5EF4-FFF2-40B4-BE49-F238E27FC236}">
                <a16:creationId xmlns:a16="http://schemas.microsoft.com/office/drawing/2014/main" id="{69F114D1-F3C0-6240-BA12-A3B531EB4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F7113-A879-8E4B-B875-8E9BF14D5239}"/>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511817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EB6A-D7FB-EF4B-8487-3E5AF3C5BE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CA11B8-2C99-B946-B29C-B1A43E9CDA8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F721B-B7F9-4542-8165-342E7C9DB7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BBACA4-8F66-B14C-9194-064BA79BF4F4}"/>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6" name="Footer Placeholder 5">
            <a:extLst>
              <a:ext uri="{FF2B5EF4-FFF2-40B4-BE49-F238E27FC236}">
                <a16:creationId xmlns:a16="http://schemas.microsoft.com/office/drawing/2014/main" id="{DE42400E-EC2E-C141-B2EE-C7245A985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9FFF4-CA55-7945-ADD7-AB99456E6CC1}"/>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4153159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8F0E-967B-1F4C-BF00-C11C78C55F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E13757-9510-FE47-89B0-B3FD908EC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46459EB-0F6C-7F4A-848A-A6F3DEA449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6F3376-90CC-FE47-A207-78E080A69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CC3F5F-4A7C-F244-9CBC-B0D17CAEDC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33F7D2-0F33-B044-A563-CA1F64FCEA1D}"/>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8" name="Footer Placeholder 7">
            <a:extLst>
              <a:ext uri="{FF2B5EF4-FFF2-40B4-BE49-F238E27FC236}">
                <a16:creationId xmlns:a16="http://schemas.microsoft.com/office/drawing/2014/main" id="{1E166B9E-12F2-6440-8A5B-AAC4C10A33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022E03-3FC2-A846-897B-54A98063DDCD}"/>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2554969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4E6E-14C6-484C-9DAF-FD33826205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16BBBF-8FDB-4143-9A50-EBB39EE151A5}"/>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4" name="Footer Placeholder 3">
            <a:extLst>
              <a:ext uri="{FF2B5EF4-FFF2-40B4-BE49-F238E27FC236}">
                <a16:creationId xmlns:a16="http://schemas.microsoft.com/office/drawing/2014/main" id="{3CBE4CD8-C12C-4849-AFFD-C8F4D6A78C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8369A8-6CC2-714B-9EAE-5BCB58801F75}"/>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386052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F7A1B4-56A5-284E-96F8-70AEAFE093BE}"/>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3" name="Footer Placeholder 2">
            <a:extLst>
              <a:ext uri="{FF2B5EF4-FFF2-40B4-BE49-F238E27FC236}">
                <a16:creationId xmlns:a16="http://schemas.microsoft.com/office/drawing/2014/main" id="{5DD81321-B165-C14B-B3BD-BB3933CB11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30038A-D3F7-4146-BB0C-4798877C9850}"/>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1049925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1FF25-064F-F64A-A4B1-F30D8FE48C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DB69C-5F1F-364A-8845-F205935701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2E3BC1-8552-C740-A70B-009324ECC7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7195DE-76E3-FF49-B784-6DD10B11DBB2}"/>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6" name="Footer Placeholder 5">
            <a:extLst>
              <a:ext uri="{FF2B5EF4-FFF2-40B4-BE49-F238E27FC236}">
                <a16:creationId xmlns:a16="http://schemas.microsoft.com/office/drawing/2014/main" id="{D862D5EB-07F4-CA46-8559-14933B158C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126929-6776-C849-88A3-07819C2A44A7}"/>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233103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1264-9484-E649-A59E-026D7EA830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7F450-128F-9847-8AB2-BBBE7A5AE9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C71496-9C2A-A54F-BBD6-EF6E35ED7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2D8C22-B997-5E43-8100-61C382E84DF2}"/>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6" name="Footer Placeholder 5">
            <a:extLst>
              <a:ext uri="{FF2B5EF4-FFF2-40B4-BE49-F238E27FC236}">
                <a16:creationId xmlns:a16="http://schemas.microsoft.com/office/drawing/2014/main" id="{B9CBF214-7BBB-C546-96BA-BD91B7745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E5EA4-7269-3142-83A6-C0A65849DEBE}"/>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3186125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ABE3-304B-DC44-B088-CB67CE011D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273A56-5065-D44A-A6B0-7AAA7748015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AB730-E1CD-6B48-AC4C-A5D7CFC6935C}"/>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5" name="Footer Placeholder 4">
            <a:extLst>
              <a:ext uri="{FF2B5EF4-FFF2-40B4-BE49-F238E27FC236}">
                <a16:creationId xmlns:a16="http://schemas.microsoft.com/office/drawing/2014/main" id="{76F3CF61-AC96-8A48-81A2-BC04AB04C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FF11C-53FE-A84A-9504-71A15B81D340}"/>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3079440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F59FA7-FBF2-BE47-959C-F2AEBAEF89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645B7E-B0EC-CF43-A742-A7E69C89A5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E91CD-8892-A142-B6AB-BA1726843ED3}"/>
              </a:ext>
            </a:extLst>
          </p:cNvPr>
          <p:cNvSpPr>
            <a:spLocks noGrp="1"/>
          </p:cNvSpPr>
          <p:nvPr>
            <p:ph type="dt" sz="half" idx="10"/>
          </p:nvPr>
        </p:nvSpPr>
        <p:spPr/>
        <p:txBody>
          <a:bodyPr/>
          <a:lstStyle/>
          <a:p>
            <a:fld id="{2AF327E7-87DA-6141-A4A7-D47B298E18B8}" type="datetimeFigureOut">
              <a:rPr lang="en-US" smtClean="0"/>
              <a:t>12/19/2019</a:t>
            </a:fld>
            <a:endParaRPr lang="en-US"/>
          </a:p>
        </p:txBody>
      </p:sp>
      <p:sp>
        <p:nvSpPr>
          <p:cNvPr id="5" name="Footer Placeholder 4">
            <a:extLst>
              <a:ext uri="{FF2B5EF4-FFF2-40B4-BE49-F238E27FC236}">
                <a16:creationId xmlns:a16="http://schemas.microsoft.com/office/drawing/2014/main" id="{11F7A235-7EDD-644D-97D2-97E09EA80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9D8BC-667B-6442-BE77-CFB6156D0487}"/>
              </a:ext>
            </a:extLst>
          </p:cNvPr>
          <p:cNvSpPr>
            <a:spLocks noGrp="1"/>
          </p:cNvSpPr>
          <p:nvPr>
            <p:ph type="sldNum" sz="quarter" idx="12"/>
          </p:nvPr>
        </p:nvSpPr>
        <p:spPr/>
        <p:txBody>
          <a:bodyPr/>
          <a:lstStyle/>
          <a:p>
            <a:fld id="{D952ED92-AD66-994F-89B8-003424E8BA4D}" type="slidenum">
              <a:rPr lang="en-US" smtClean="0"/>
              <a:t>‹#›</a:t>
            </a:fld>
            <a:endParaRPr lang="en-US"/>
          </a:p>
        </p:txBody>
      </p:sp>
    </p:spTree>
    <p:extLst>
      <p:ext uri="{BB962C8B-B14F-4D97-AF65-F5344CB8AC3E}">
        <p14:creationId xmlns:p14="http://schemas.microsoft.com/office/powerpoint/2010/main" val="194088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_Callout Opt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694" y="1702630"/>
            <a:ext cx="7492481" cy="4496691"/>
          </a:xfrm>
          <a:prstGeom prst="rect">
            <a:avLst/>
          </a:prstGeom>
        </p:spPr>
        <p:txBody>
          <a:bodyPr/>
          <a:lstStyle>
            <a:lvl1pPr marL="171450" indent="-171450">
              <a:lnSpc>
                <a:spcPct val="100000"/>
              </a:lnSpc>
              <a:spcBef>
                <a:spcPts val="1000"/>
              </a:spcBef>
              <a:defRPr sz="1600">
                <a:solidFill>
                  <a:schemeClr val="tx1"/>
                </a:solidFill>
              </a:defRPr>
            </a:lvl1pPr>
            <a:lvl2pPr marL="342900" indent="-171450">
              <a:lnSpc>
                <a:spcPct val="100000"/>
              </a:lnSpc>
              <a:spcBef>
                <a:spcPts val="800"/>
              </a:spcBef>
              <a:buFont typeface="Arial" panose="020B0604020202020204" pitchFamily="34" charset="0"/>
              <a:buChar char="-"/>
              <a:defRPr sz="1600">
                <a:solidFill>
                  <a:schemeClr val="tx1"/>
                </a:solidFill>
              </a:defRPr>
            </a:lvl2pPr>
            <a:lvl3pPr marL="571500" indent="-171450">
              <a:lnSpc>
                <a:spcPct val="100000"/>
              </a:lnSpc>
              <a:spcBef>
                <a:spcPts val="800"/>
              </a:spcBef>
              <a:buFont typeface="Arial" panose="020B0604020202020204" pitchFamily="34" charset="0"/>
              <a:buChar char="›"/>
              <a:defRPr sz="1600">
                <a:solidFill>
                  <a:schemeClr val="tx1"/>
                </a:solidFill>
              </a:defRPr>
            </a:lvl3pPr>
            <a:lvl4pPr marL="742950" indent="-171450">
              <a:lnSpc>
                <a:spcPct val="100000"/>
              </a:lnSpc>
              <a:spcBef>
                <a:spcPts val="800"/>
              </a:spcBef>
              <a:buFont typeface="Arial" panose="020B0604020202020204" pitchFamily="34" charset="0"/>
              <a:buChar char="»"/>
              <a:defRPr sz="1600">
                <a:solidFill>
                  <a:schemeClr val="tx1"/>
                </a:solidFill>
              </a:defRPr>
            </a:lvl4pPr>
            <a:lvl5pPr marL="914400" indent="-17145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dirty="0"/>
              <a:t>Arial 16pt bullet level 1</a:t>
            </a:r>
          </a:p>
          <a:p>
            <a:pPr lvl="1"/>
            <a:r>
              <a:rPr lang="en-US" dirty="0"/>
              <a:t>Arial 16pt bullet level 2</a:t>
            </a:r>
          </a:p>
          <a:p>
            <a:pPr lvl="2"/>
            <a:r>
              <a:rPr lang="en-US" dirty="0"/>
              <a:t>Arial 16pt bullet level 3</a:t>
            </a:r>
          </a:p>
          <a:p>
            <a:pPr lvl="3"/>
            <a:r>
              <a:rPr lang="en-US" dirty="0"/>
              <a:t>Arial 16pt bullet level 4</a:t>
            </a:r>
          </a:p>
          <a:p>
            <a:pPr lvl="4"/>
            <a:r>
              <a:rPr lang="en-US" dirty="0"/>
              <a:t>Arial 16pt bullet level 5</a:t>
            </a:r>
          </a:p>
        </p:txBody>
      </p:sp>
      <p:sp>
        <p:nvSpPr>
          <p:cNvPr id="13" name="Text Placeholder 11"/>
          <p:cNvSpPr>
            <a:spLocks noGrp="1"/>
          </p:cNvSpPr>
          <p:nvPr>
            <p:ph type="body" sz="quarter" idx="15" hasCustomPrompt="1"/>
          </p:nvPr>
        </p:nvSpPr>
        <p:spPr bwMode="gray">
          <a:xfrm>
            <a:off x="8132063" y="1876358"/>
            <a:ext cx="3764662" cy="4308456"/>
          </a:xfrm>
          <a:prstGeom prst="rect">
            <a:avLst/>
          </a:prstGeom>
        </p:spPr>
        <p:txBody>
          <a:bodyPr wrap="square" anchor="t" anchorCtr="0">
            <a:noAutofit/>
          </a:bodyPr>
          <a:lstStyle>
            <a:lvl1pPr marL="0" marR="0" indent="0" algn="l" defTabSz="1219170" rtl="0" eaLnBrk="0" fontAlgn="base" latinLnBrk="0" hangingPunct="0">
              <a:lnSpc>
                <a:spcPct val="100000"/>
              </a:lnSpc>
              <a:spcBef>
                <a:spcPts val="0"/>
              </a:spcBef>
              <a:spcAft>
                <a:spcPct val="0"/>
              </a:spcAft>
              <a:buClrTx/>
              <a:buSzTx/>
              <a:buFontTx/>
              <a:buNone/>
              <a:tabLst/>
              <a:defRPr sz="1600" b="1" i="0" baseline="0">
                <a:solidFill>
                  <a:schemeClr val="accent4"/>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dirty="0"/>
              <a:t>Callouts are 16pt Arial Bold sentence case lorem ipsum dolor sit </a:t>
            </a:r>
            <a:r>
              <a:rPr lang="en-US" noProof="0" dirty="0" err="1"/>
              <a:t>amet</a:t>
            </a:r>
            <a:r>
              <a:rPr lang="en-US" noProof="0" dirty="0"/>
              <a:t>, </a:t>
            </a:r>
            <a:r>
              <a:rPr lang="en-US" noProof="0" dirty="0" err="1"/>
              <a:t>consec</a:t>
            </a:r>
            <a:r>
              <a:rPr lang="en-US" noProof="0" dirty="0"/>
              <a:t> </a:t>
            </a:r>
            <a:r>
              <a:rPr lang="en-US" noProof="0" dirty="0" err="1"/>
              <a:t>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sed</a:t>
            </a:r>
            <a:r>
              <a:rPr lang="en-US" noProof="0" dirty="0"/>
              <a:t> </a:t>
            </a:r>
            <a:r>
              <a:rPr lang="en-US" noProof="0" dirty="0" err="1"/>
              <a:t>diam</a:t>
            </a:r>
            <a:r>
              <a:rPr lang="en-US" noProof="0" dirty="0"/>
              <a:t> </a:t>
            </a:r>
            <a:r>
              <a:rPr lang="en-US" noProof="0" dirty="0" err="1"/>
              <a:t>nonummy</a:t>
            </a:r>
            <a:r>
              <a:rPr lang="en-US" noProof="0" dirty="0"/>
              <a:t> </a:t>
            </a:r>
            <a:r>
              <a:rPr lang="en-US" noProof="0" dirty="0" err="1"/>
              <a:t>nibh</a:t>
            </a:r>
            <a:r>
              <a:rPr lang="en-US" noProof="0" dirty="0"/>
              <a:t> </a:t>
            </a:r>
            <a:r>
              <a:rPr lang="en-US" noProof="0" dirty="0" err="1"/>
              <a:t>euismod</a:t>
            </a:r>
            <a:r>
              <a:rPr lang="en-US" noProof="0" dirty="0"/>
              <a:t> </a:t>
            </a:r>
            <a:r>
              <a:rPr lang="en-US" noProof="0" dirty="0" err="1"/>
              <a:t>tincidunt</a:t>
            </a:r>
            <a:r>
              <a:rPr lang="en-US" noProof="0" dirty="0"/>
              <a:t> </a:t>
            </a:r>
            <a:r>
              <a:rPr lang="en-US" noProof="0" dirty="0" err="1"/>
              <a:t>ut</a:t>
            </a:r>
            <a:r>
              <a:rPr lang="en-US" noProof="0" dirty="0"/>
              <a:t> </a:t>
            </a:r>
            <a:r>
              <a:rPr lang="en-US" noProof="0" dirty="0" err="1"/>
              <a:t>laoreet</a:t>
            </a:r>
            <a:r>
              <a:rPr lang="en-US" noProof="0" dirty="0"/>
              <a:t> </a:t>
            </a:r>
            <a:r>
              <a:rPr lang="en-US" noProof="0" dirty="0" err="1"/>
              <a:t>dolore</a:t>
            </a:r>
            <a:r>
              <a:rPr lang="en-US" noProof="0" dirty="0"/>
              <a:t> magna </a:t>
            </a:r>
            <a:r>
              <a:rPr lang="en-US" noProof="0" dirty="0" err="1"/>
              <a:t>aliquam</a:t>
            </a:r>
            <a:r>
              <a:rPr lang="en-US" noProof="0" dirty="0"/>
              <a:t> </a:t>
            </a:r>
            <a:r>
              <a:rPr lang="en-US" noProof="0" dirty="0" err="1"/>
              <a:t>erat</a:t>
            </a:r>
            <a:r>
              <a:rPr lang="en-US" noProof="0" dirty="0"/>
              <a:t> </a:t>
            </a:r>
            <a:r>
              <a:rPr lang="en-US" noProof="0" dirty="0" err="1"/>
              <a:t>volutpat</a:t>
            </a:r>
            <a:r>
              <a:rPr lang="en-US" noProof="0" dirty="0"/>
              <a:t>. 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sed</a:t>
            </a:r>
            <a:r>
              <a:rPr lang="en-US" noProof="0" dirty="0"/>
              <a:t> </a:t>
            </a:r>
            <a:r>
              <a:rPr lang="en-US" noProof="0" dirty="0" err="1"/>
              <a:t>diam</a:t>
            </a:r>
            <a:r>
              <a:rPr lang="en-US" noProof="0" dirty="0"/>
              <a:t> </a:t>
            </a:r>
            <a:r>
              <a:rPr lang="en-US" noProof="0" dirty="0" err="1"/>
              <a:t>nonummy</a:t>
            </a:r>
            <a:r>
              <a:rPr lang="en-US" noProof="0" dirty="0"/>
              <a:t> </a:t>
            </a:r>
            <a:r>
              <a:rPr lang="en-US" noProof="0" dirty="0" err="1"/>
              <a:t>nibh</a:t>
            </a:r>
            <a:r>
              <a:rPr lang="en-US" noProof="0" dirty="0"/>
              <a:t> </a:t>
            </a:r>
            <a:r>
              <a:rPr lang="en-US" noProof="0" dirty="0" err="1"/>
              <a:t>euismod</a:t>
            </a:r>
            <a:r>
              <a:rPr lang="en-US" noProof="0" dirty="0"/>
              <a:t> </a:t>
            </a:r>
            <a:r>
              <a:rPr lang="en-US" noProof="0" dirty="0" err="1"/>
              <a:t>ut</a:t>
            </a:r>
            <a:r>
              <a:rPr lang="en-US" noProof="0" dirty="0"/>
              <a:t> </a:t>
            </a:r>
            <a:r>
              <a:rPr lang="en-US" noProof="0" dirty="0" err="1"/>
              <a:t>dolore</a:t>
            </a:r>
            <a:r>
              <a:rPr lang="en-US" noProof="0" dirty="0"/>
              <a:t> magna </a:t>
            </a:r>
            <a:r>
              <a:rPr lang="en-US" noProof="0" dirty="0" err="1"/>
              <a:t>aliquam</a:t>
            </a:r>
            <a:r>
              <a:rPr lang="en-US" noProof="0" dirty="0"/>
              <a:t> </a:t>
            </a:r>
            <a:r>
              <a:rPr lang="en-US" noProof="0" dirty="0" err="1"/>
              <a:t>erat</a:t>
            </a:r>
            <a:r>
              <a:rPr lang="en-US" noProof="0" dirty="0"/>
              <a:t> </a:t>
            </a:r>
            <a:r>
              <a:rPr lang="en-US" noProof="0" dirty="0" err="1"/>
              <a:t>volutpat</a:t>
            </a:r>
            <a:r>
              <a:rPr lang="en-US" noProof="0" dirty="0"/>
              <a:t>. </a:t>
            </a:r>
          </a:p>
        </p:txBody>
      </p:sp>
      <p:sp>
        <p:nvSpPr>
          <p:cNvPr id="14" name="Rectangle 13"/>
          <p:cNvSpPr/>
          <p:nvPr/>
        </p:nvSpPr>
        <p:spPr bwMode="gray">
          <a:xfrm>
            <a:off x="8220075" y="1687496"/>
            <a:ext cx="3971925" cy="95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dirty="0"/>
          </a:p>
        </p:txBody>
      </p:sp>
      <p:sp>
        <p:nvSpPr>
          <p:cNvPr id="16"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dirty="0"/>
              <a:t>Subheads are 20pt Arial Italic sentence case</a:t>
            </a:r>
          </a:p>
        </p:txBody>
      </p:sp>
      <p:sp>
        <p:nvSpPr>
          <p:cNvPr id="17"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dirty="0"/>
              <a:t>Headlines Are 28pt Arial Bold Title Case</a:t>
            </a:r>
          </a:p>
        </p:txBody>
      </p:sp>
      <p:sp>
        <p:nvSpPr>
          <p:cNvPr id="18" name="Footer Placeholder 6"/>
          <p:cNvSpPr>
            <a:spLocks noGrp="1"/>
          </p:cNvSpPr>
          <p:nvPr>
            <p:ph type="ftr" sz="quarter" idx="10"/>
          </p:nvPr>
        </p:nvSpPr>
        <p:spPr>
          <a:xfrm>
            <a:off x="384693" y="6387858"/>
            <a:ext cx="9116145" cy="338087"/>
          </a:xfrm>
        </p:spPr>
        <p:txBody>
          <a:bodyPr/>
          <a:lstStyle/>
          <a:p>
            <a:endParaRPr lang="en-US" dirty="0"/>
          </a:p>
        </p:txBody>
      </p:sp>
      <p:sp>
        <p:nvSpPr>
          <p:cNvPr id="20"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21"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Tree>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_Callout Opt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694" y="1702630"/>
            <a:ext cx="7492481" cy="4512189"/>
          </a:xfrm>
          <a:prstGeom prst="rect">
            <a:avLst/>
          </a:prstGeom>
        </p:spPr>
        <p:txBody>
          <a:bodyPr/>
          <a:lstStyle>
            <a:lvl1pPr marL="171450" indent="-171450">
              <a:lnSpc>
                <a:spcPct val="100000"/>
              </a:lnSpc>
              <a:spcBef>
                <a:spcPts val="1000"/>
              </a:spcBef>
              <a:defRPr sz="1600">
                <a:solidFill>
                  <a:schemeClr val="tx1"/>
                </a:solidFill>
              </a:defRPr>
            </a:lvl1pPr>
            <a:lvl2pPr marL="342900" indent="-171450">
              <a:lnSpc>
                <a:spcPct val="100000"/>
              </a:lnSpc>
              <a:spcBef>
                <a:spcPts val="800"/>
              </a:spcBef>
              <a:buFont typeface="Arial" panose="020B0604020202020204" pitchFamily="34" charset="0"/>
              <a:buChar char="-"/>
              <a:defRPr sz="1600">
                <a:solidFill>
                  <a:schemeClr val="tx1"/>
                </a:solidFill>
              </a:defRPr>
            </a:lvl2pPr>
            <a:lvl3pPr marL="571500" indent="-171450">
              <a:lnSpc>
                <a:spcPct val="100000"/>
              </a:lnSpc>
              <a:spcBef>
                <a:spcPts val="800"/>
              </a:spcBef>
              <a:buFont typeface="Arial" panose="020B0604020202020204" pitchFamily="34" charset="0"/>
              <a:buChar char="›"/>
              <a:defRPr sz="1600">
                <a:solidFill>
                  <a:schemeClr val="tx1"/>
                </a:solidFill>
              </a:defRPr>
            </a:lvl3pPr>
            <a:lvl4pPr marL="742950" indent="-171450">
              <a:lnSpc>
                <a:spcPct val="100000"/>
              </a:lnSpc>
              <a:spcBef>
                <a:spcPts val="800"/>
              </a:spcBef>
              <a:buFont typeface="Arial" panose="020B0604020202020204" pitchFamily="34" charset="0"/>
              <a:buChar char="»"/>
              <a:defRPr sz="1600">
                <a:solidFill>
                  <a:schemeClr val="tx1"/>
                </a:solidFill>
              </a:defRPr>
            </a:lvl4pPr>
            <a:lvl5pPr marL="914400" indent="-17145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dirty="0"/>
              <a:t>Arial 16pt bullet level 1</a:t>
            </a:r>
          </a:p>
          <a:p>
            <a:pPr lvl="1"/>
            <a:r>
              <a:rPr lang="en-US" dirty="0"/>
              <a:t>Arial 16pt bullet level 2</a:t>
            </a:r>
          </a:p>
          <a:p>
            <a:pPr lvl="2"/>
            <a:r>
              <a:rPr lang="en-US" dirty="0"/>
              <a:t>Arial 16pt bullet level 3</a:t>
            </a:r>
          </a:p>
          <a:p>
            <a:pPr lvl="3"/>
            <a:r>
              <a:rPr lang="en-US" dirty="0"/>
              <a:t>Arial 16pt bullet level 4</a:t>
            </a:r>
          </a:p>
          <a:p>
            <a:pPr lvl="4"/>
            <a:r>
              <a:rPr lang="en-US" dirty="0"/>
              <a:t>Arial 16pt bullet level 5</a:t>
            </a:r>
          </a:p>
        </p:txBody>
      </p:sp>
      <p:sp>
        <p:nvSpPr>
          <p:cNvPr id="12" name="Text Placeholder 11"/>
          <p:cNvSpPr>
            <a:spLocks noGrp="1"/>
          </p:cNvSpPr>
          <p:nvPr>
            <p:ph type="body" sz="quarter" idx="15" hasCustomPrompt="1"/>
          </p:nvPr>
        </p:nvSpPr>
        <p:spPr bwMode="gray">
          <a:xfrm>
            <a:off x="8132063" y="1876358"/>
            <a:ext cx="3764662" cy="4323305"/>
          </a:xfrm>
          <a:prstGeom prst="rect">
            <a:avLst/>
          </a:prstGeom>
        </p:spPr>
        <p:txBody>
          <a:bodyPr wrap="square" anchor="t" anchorCtr="0">
            <a:noAutofit/>
          </a:bodyPr>
          <a:lstStyle>
            <a:lvl1pPr marL="0" marR="0" indent="0" algn="l" defTabSz="1219170" rtl="0" eaLnBrk="0" fontAlgn="base" latinLnBrk="0" hangingPunct="0">
              <a:lnSpc>
                <a:spcPct val="100000"/>
              </a:lnSpc>
              <a:spcBef>
                <a:spcPts val="0"/>
              </a:spcBef>
              <a:spcAft>
                <a:spcPct val="0"/>
              </a:spcAft>
              <a:buClrTx/>
              <a:buSzTx/>
              <a:buFontTx/>
              <a:buNone/>
              <a:tabLst/>
              <a:defRPr sz="1600" b="1" i="0" baseline="0">
                <a:solidFill>
                  <a:schemeClr val="accent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dirty="0"/>
              <a:t>Callouts are 16pt Arial Bold sentence case lorem ipsum dolor sit </a:t>
            </a:r>
            <a:r>
              <a:rPr lang="en-US" noProof="0" dirty="0" err="1"/>
              <a:t>amet</a:t>
            </a:r>
            <a:r>
              <a:rPr lang="en-US" noProof="0" dirty="0"/>
              <a:t>, </a:t>
            </a:r>
            <a:r>
              <a:rPr lang="en-US" noProof="0" dirty="0" err="1"/>
              <a:t>consec</a:t>
            </a:r>
            <a:r>
              <a:rPr lang="en-US" noProof="0" dirty="0"/>
              <a:t> </a:t>
            </a:r>
            <a:r>
              <a:rPr lang="en-US" noProof="0" dirty="0" err="1"/>
              <a:t>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sed</a:t>
            </a:r>
            <a:r>
              <a:rPr lang="en-US" noProof="0" dirty="0"/>
              <a:t> </a:t>
            </a:r>
            <a:r>
              <a:rPr lang="en-US" noProof="0" dirty="0" err="1"/>
              <a:t>diam</a:t>
            </a:r>
            <a:r>
              <a:rPr lang="en-US" noProof="0" dirty="0"/>
              <a:t> </a:t>
            </a:r>
            <a:r>
              <a:rPr lang="en-US" noProof="0" dirty="0" err="1"/>
              <a:t>nonummy</a:t>
            </a:r>
            <a:r>
              <a:rPr lang="en-US" noProof="0" dirty="0"/>
              <a:t> </a:t>
            </a:r>
            <a:r>
              <a:rPr lang="en-US" noProof="0" dirty="0" err="1"/>
              <a:t>nibh</a:t>
            </a:r>
            <a:r>
              <a:rPr lang="en-US" noProof="0" dirty="0"/>
              <a:t> </a:t>
            </a:r>
            <a:r>
              <a:rPr lang="en-US" noProof="0" dirty="0" err="1"/>
              <a:t>euismod</a:t>
            </a:r>
            <a:r>
              <a:rPr lang="en-US" noProof="0" dirty="0"/>
              <a:t> </a:t>
            </a:r>
            <a:r>
              <a:rPr lang="en-US" noProof="0" dirty="0" err="1"/>
              <a:t>tincidunt</a:t>
            </a:r>
            <a:r>
              <a:rPr lang="en-US" noProof="0" dirty="0"/>
              <a:t> </a:t>
            </a:r>
            <a:r>
              <a:rPr lang="en-US" noProof="0" dirty="0" err="1"/>
              <a:t>ut</a:t>
            </a:r>
            <a:r>
              <a:rPr lang="en-US" noProof="0" dirty="0"/>
              <a:t> </a:t>
            </a:r>
            <a:r>
              <a:rPr lang="en-US" noProof="0" dirty="0" err="1"/>
              <a:t>laoreet</a:t>
            </a:r>
            <a:r>
              <a:rPr lang="en-US" noProof="0" dirty="0"/>
              <a:t> </a:t>
            </a:r>
            <a:r>
              <a:rPr lang="en-US" noProof="0" dirty="0" err="1"/>
              <a:t>dolore</a:t>
            </a:r>
            <a:r>
              <a:rPr lang="en-US" noProof="0" dirty="0"/>
              <a:t> magna </a:t>
            </a:r>
            <a:r>
              <a:rPr lang="en-US" noProof="0" dirty="0" err="1"/>
              <a:t>aliquam</a:t>
            </a:r>
            <a:r>
              <a:rPr lang="en-US" noProof="0" dirty="0"/>
              <a:t> </a:t>
            </a:r>
            <a:r>
              <a:rPr lang="en-US" noProof="0" dirty="0" err="1"/>
              <a:t>erat</a:t>
            </a:r>
            <a:r>
              <a:rPr lang="en-US" noProof="0" dirty="0"/>
              <a:t> </a:t>
            </a:r>
            <a:r>
              <a:rPr lang="en-US" noProof="0" dirty="0" err="1"/>
              <a:t>volutpat</a:t>
            </a:r>
            <a:r>
              <a:rPr lang="en-US" noProof="0" dirty="0"/>
              <a:t>. 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a:t>
            </a:r>
            <a:r>
              <a:rPr lang="en-US" noProof="0" dirty="0" err="1"/>
              <a:t>sed</a:t>
            </a:r>
            <a:r>
              <a:rPr lang="en-US" noProof="0" dirty="0"/>
              <a:t> </a:t>
            </a:r>
            <a:r>
              <a:rPr lang="en-US" noProof="0" dirty="0" err="1"/>
              <a:t>diam</a:t>
            </a:r>
            <a:r>
              <a:rPr lang="en-US" noProof="0" dirty="0"/>
              <a:t> </a:t>
            </a:r>
            <a:r>
              <a:rPr lang="en-US" noProof="0" dirty="0" err="1"/>
              <a:t>nonummy</a:t>
            </a:r>
            <a:r>
              <a:rPr lang="en-US" noProof="0" dirty="0"/>
              <a:t> </a:t>
            </a:r>
            <a:r>
              <a:rPr lang="en-US" noProof="0" dirty="0" err="1"/>
              <a:t>nibh</a:t>
            </a:r>
            <a:r>
              <a:rPr lang="en-US" noProof="0" dirty="0"/>
              <a:t> </a:t>
            </a:r>
            <a:r>
              <a:rPr lang="en-US" noProof="0" dirty="0" err="1"/>
              <a:t>euismod</a:t>
            </a:r>
            <a:r>
              <a:rPr lang="en-US" noProof="0" dirty="0"/>
              <a:t> </a:t>
            </a:r>
            <a:r>
              <a:rPr lang="en-US" noProof="0" dirty="0" err="1"/>
              <a:t>ut</a:t>
            </a:r>
            <a:r>
              <a:rPr lang="en-US" noProof="0" dirty="0"/>
              <a:t> </a:t>
            </a:r>
            <a:r>
              <a:rPr lang="en-US" noProof="0" dirty="0" err="1"/>
              <a:t>dolore</a:t>
            </a:r>
            <a:r>
              <a:rPr lang="en-US" noProof="0" dirty="0"/>
              <a:t> magna </a:t>
            </a:r>
            <a:r>
              <a:rPr lang="en-US" noProof="0" dirty="0" err="1"/>
              <a:t>aliquam</a:t>
            </a:r>
            <a:r>
              <a:rPr lang="en-US" noProof="0" dirty="0"/>
              <a:t> </a:t>
            </a:r>
            <a:r>
              <a:rPr lang="en-US" noProof="0" dirty="0" err="1"/>
              <a:t>erat</a:t>
            </a:r>
            <a:r>
              <a:rPr lang="en-US" noProof="0" dirty="0"/>
              <a:t> </a:t>
            </a:r>
            <a:r>
              <a:rPr lang="en-US" noProof="0" dirty="0" err="1"/>
              <a:t>volutpat</a:t>
            </a:r>
            <a:r>
              <a:rPr lang="en-US" noProof="0" dirty="0"/>
              <a:t>. </a:t>
            </a:r>
          </a:p>
        </p:txBody>
      </p:sp>
      <p:sp>
        <p:nvSpPr>
          <p:cNvPr id="13" name="Rectangle 12"/>
          <p:cNvSpPr/>
          <p:nvPr/>
        </p:nvSpPr>
        <p:spPr bwMode="gray">
          <a:xfrm>
            <a:off x="8220075" y="1687496"/>
            <a:ext cx="3971925" cy="95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dirty="0"/>
          </a:p>
        </p:txBody>
      </p:sp>
      <p:sp>
        <p:nvSpPr>
          <p:cNvPr id="16"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dirty="0"/>
              <a:t>Subheads are 20pt Arial Italic sentence case</a:t>
            </a:r>
          </a:p>
        </p:txBody>
      </p:sp>
      <p:sp>
        <p:nvSpPr>
          <p:cNvPr id="17"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dirty="0"/>
              <a:t>Headlines Are 28pt Arial Bold Title Case</a:t>
            </a:r>
          </a:p>
        </p:txBody>
      </p:sp>
      <p:sp>
        <p:nvSpPr>
          <p:cNvPr id="18" name="Footer Placeholder 6"/>
          <p:cNvSpPr>
            <a:spLocks noGrp="1"/>
          </p:cNvSpPr>
          <p:nvPr>
            <p:ph type="ftr" sz="quarter" idx="10"/>
          </p:nvPr>
        </p:nvSpPr>
        <p:spPr>
          <a:xfrm>
            <a:off x="384693" y="6387858"/>
            <a:ext cx="9116145" cy="338087"/>
          </a:xfrm>
        </p:spPr>
        <p:txBody>
          <a:bodyPr/>
          <a:lstStyle/>
          <a:p>
            <a:endParaRPr lang="en-US" dirty="0"/>
          </a:p>
        </p:txBody>
      </p:sp>
      <p:sp>
        <p:nvSpPr>
          <p:cNvPr id="20"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21"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Tree>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693" y="1702631"/>
            <a:ext cx="5532120" cy="4465694"/>
          </a:xfrm>
          <a:prstGeom prst="rect">
            <a:avLst/>
          </a:prstGeom>
        </p:spPr>
        <p:txBody>
          <a:bodyPr/>
          <a:lstStyle>
            <a:lvl1pPr marL="171450" indent="-171450">
              <a:lnSpc>
                <a:spcPct val="100000"/>
              </a:lnSpc>
              <a:spcBef>
                <a:spcPts val="1000"/>
              </a:spcBef>
              <a:defRPr sz="1600">
                <a:solidFill>
                  <a:schemeClr val="tx1"/>
                </a:solidFill>
              </a:defRPr>
            </a:lvl1pPr>
            <a:lvl2pPr marL="342900" indent="-171450">
              <a:lnSpc>
                <a:spcPct val="100000"/>
              </a:lnSpc>
              <a:spcBef>
                <a:spcPts val="800"/>
              </a:spcBef>
              <a:buFont typeface="Arial" panose="020B0604020202020204" pitchFamily="34" charset="0"/>
              <a:buChar char="-"/>
              <a:defRPr sz="1600">
                <a:solidFill>
                  <a:schemeClr val="tx1"/>
                </a:solidFill>
              </a:defRPr>
            </a:lvl2pPr>
            <a:lvl3pPr marL="571500" indent="-171450">
              <a:lnSpc>
                <a:spcPct val="100000"/>
              </a:lnSpc>
              <a:spcBef>
                <a:spcPts val="800"/>
              </a:spcBef>
              <a:buFont typeface="Arial" panose="020B0604020202020204" pitchFamily="34" charset="0"/>
              <a:buChar char="›"/>
              <a:defRPr sz="1600">
                <a:solidFill>
                  <a:schemeClr val="tx1"/>
                </a:solidFill>
              </a:defRPr>
            </a:lvl3pPr>
            <a:lvl4pPr marL="742950" indent="-171450">
              <a:lnSpc>
                <a:spcPct val="100000"/>
              </a:lnSpc>
              <a:spcBef>
                <a:spcPts val="800"/>
              </a:spcBef>
              <a:buFont typeface="Arial" panose="020B0604020202020204" pitchFamily="34" charset="0"/>
              <a:buChar char="»"/>
              <a:defRPr sz="1600">
                <a:solidFill>
                  <a:schemeClr val="tx1"/>
                </a:solidFill>
              </a:defRPr>
            </a:lvl4pPr>
            <a:lvl5pPr marL="914400" indent="-17145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dirty="0"/>
              <a:t>Arial 16pt bullet level 1</a:t>
            </a:r>
          </a:p>
          <a:p>
            <a:pPr lvl="1"/>
            <a:r>
              <a:rPr lang="en-US" dirty="0"/>
              <a:t>Arial 16pt bullet level 2</a:t>
            </a:r>
          </a:p>
          <a:p>
            <a:pPr lvl="2"/>
            <a:r>
              <a:rPr lang="en-US" dirty="0"/>
              <a:t>Arial 16pt bullet level 3</a:t>
            </a:r>
          </a:p>
          <a:p>
            <a:pPr lvl="3"/>
            <a:r>
              <a:rPr lang="en-US" dirty="0"/>
              <a:t>Arial 16pt bullet level 4</a:t>
            </a:r>
          </a:p>
          <a:p>
            <a:pPr lvl="4"/>
            <a:r>
              <a:rPr lang="en-US" dirty="0"/>
              <a:t>Arial 16pt bullet level 5</a:t>
            </a:r>
          </a:p>
        </p:txBody>
      </p:sp>
      <p:sp>
        <p:nvSpPr>
          <p:cNvPr id="7" name="Content Placeholder 2"/>
          <p:cNvSpPr>
            <a:spLocks noGrp="1"/>
          </p:cNvSpPr>
          <p:nvPr>
            <p:ph idx="17" hasCustomPrompt="1"/>
          </p:nvPr>
        </p:nvSpPr>
        <p:spPr>
          <a:xfrm>
            <a:off x="6191134" y="1702631"/>
            <a:ext cx="5532120" cy="4465694"/>
          </a:xfrm>
          <a:prstGeom prst="rect">
            <a:avLst/>
          </a:prstGeom>
        </p:spPr>
        <p:txBody>
          <a:bodyPr/>
          <a:lstStyle>
            <a:lvl1pPr marL="171450" indent="-171450">
              <a:lnSpc>
                <a:spcPct val="100000"/>
              </a:lnSpc>
              <a:spcBef>
                <a:spcPts val="1000"/>
              </a:spcBef>
              <a:defRPr sz="1600">
                <a:solidFill>
                  <a:schemeClr val="tx1"/>
                </a:solidFill>
              </a:defRPr>
            </a:lvl1pPr>
            <a:lvl2pPr marL="342900" indent="-171450">
              <a:lnSpc>
                <a:spcPct val="100000"/>
              </a:lnSpc>
              <a:spcBef>
                <a:spcPts val="800"/>
              </a:spcBef>
              <a:buFont typeface="Arial" panose="020B0604020202020204" pitchFamily="34" charset="0"/>
              <a:buChar char="-"/>
              <a:defRPr sz="1600">
                <a:solidFill>
                  <a:schemeClr val="tx1"/>
                </a:solidFill>
              </a:defRPr>
            </a:lvl2pPr>
            <a:lvl3pPr marL="571500" indent="-171450">
              <a:lnSpc>
                <a:spcPct val="100000"/>
              </a:lnSpc>
              <a:spcBef>
                <a:spcPts val="800"/>
              </a:spcBef>
              <a:buFont typeface="Arial" panose="020B0604020202020204" pitchFamily="34" charset="0"/>
              <a:buChar char="›"/>
              <a:defRPr sz="1600">
                <a:solidFill>
                  <a:schemeClr val="tx1"/>
                </a:solidFill>
              </a:defRPr>
            </a:lvl3pPr>
            <a:lvl4pPr marL="742950" indent="-171450">
              <a:lnSpc>
                <a:spcPct val="100000"/>
              </a:lnSpc>
              <a:spcBef>
                <a:spcPts val="800"/>
              </a:spcBef>
              <a:buFont typeface="Arial" panose="020B0604020202020204" pitchFamily="34" charset="0"/>
              <a:buChar char="»"/>
              <a:tabLst/>
              <a:defRPr sz="1600">
                <a:solidFill>
                  <a:schemeClr val="tx1"/>
                </a:solidFill>
              </a:defRPr>
            </a:lvl4pPr>
            <a:lvl5pPr marL="914400" indent="-17145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dirty="0"/>
              <a:t>Arial 16pt bullet level 1</a:t>
            </a:r>
          </a:p>
          <a:p>
            <a:pPr lvl="1"/>
            <a:r>
              <a:rPr lang="en-US" dirty="0"/>
              <a:t>Arial 16pt bullet level 2</a:t>
            </a:r>
          </a:p>
          <a:p>
            <a:pPr lvl="2"/>
            <a:r>
              <a:rPr lang="en-US" dirty="0"/>
              <a:t>Arial 16pt bullet level 3</a:t>
            </a:r>
          </a:p>
          <a:p>
            <a:pPr lvl="3"/>
            <a:r>
              <a:rPr lang="en-US" dirty="0"/>
              <a:t>Arial 16pt bullet level 4</a:t>
            </a:r>
          </a:p>
          <a:p>
            <a:pPr lvl="4"/>
            <a:r>
              <a:rPr lang="en-US" dirty="0"/>
              <a:t>Arial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dirty="0"/>
              <a:t>Subheads are 20pt Arial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dirty="0"/>
              <a:t>Headlines Are 28pt Arial Bold Title Case</a:t>
            </a:r>
          </a:p>
        </p:txBody>
      </p:sp>
      <p:sp>
        <p:nvSpPr>
          <p:cNvPr id="15" name="Footer Placeholder 6"/>
          <p:cNvSpPr>
            <a:spLocks noGrp="1"/>
          </p:cNvSpPr>
          <p:nvPr>
            <p:ph type="ftr" sz="quarter" idx="10"/>
          </p:nvPr>
        </p:nvSpPr>
        <p:spPr>
          <a:xfrm>
            <a:off x="384693" y="6387858"/>
            <a:ext cx="9116145" cy="338087"/>
          </a:xfrm>
        </p:spPr>
        <p:txBody>
          <a:bodyPr/>
          <a:lstStyle/>
          <a:p>
            <a:endParaRPr lang="en-US" dirty="0"/>
          </a:p>
        </p:txBody>
      </p:sp>
      <p:sp>
        <p:nvSpPr>
          <p:cNvPr id="17"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8"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Tree>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692" y="1702631"/>
            <a:ext cx="3616187" cy="4465694"/>
          </a:xfrm>
          <a:prstGeom prst="rect">
            <a:avLst/>
          </a:prstGeom>
        </p:spPr>
        <p:txBody>
          <a:bodyPr/>
          <a:lstStyle>
            <a:lvl1pPr marL="171450" indent="-171450">
              <a:lnSpc>
                <a:spcPct val="100000"/>
              </a:lnSpc>
              <a:spcBef>
                <a:spcPts val="1000"/>
              </a:spcBef>
              <a:defRPr sz="1600">
                <a:solidFill>
                  <a:schemeClr val="tx1"/>
                </a:solidFill>
              </a:defRPr>
            </a:lvl1pPr>
            <a:lvl2pPr marL="342900" indent="-171450">
              <a:lnSpc>
                <a:spcPct val="100000"/>
              </a:lnSpc>
              <a:spcBef>
                <a:spcPts val="800"/>
              </a:spcBef>
              <a:buFont typeface="Arial" panose="020B0604020202020204" pitchFamily="34" charset="0"/>
              <a:buChar char="-"/>
              <a:defRPr sz="1600">
                <a:solidFill>
                  <a:schemeClr val="tx1"/>
                </a:solidFill>
              </a:defRPr>
            </a:lvl2pPr>
            <a:lvl3pPr marL="571500" indent="-171450">
              <a:lnSpc>
                <a:spcPct val="100000"/>
              </a:lnSpc>
              <a:spcBef>
                <a:spcPts val="800"/>
              </a:spcBef>
              <a:buFont typeface="Arial" panose="020B0604020202020204" pitchFamily="34" charset="0"/>
              <a:buChar char="›"/>
              <a:defRPr sz="1600">
                <a:solidFill>
                  <a:schemeClr val="tx1"/>
                </a:solidFill>
              </a:defRPr>
            </a:lvl3pPr>
            <a:lvl4pPr marL="742950" indent="-171450">
              <a:lnSpc>
                <a:spcPct val="100000"/>
              </a:lnSpc>
              <a:spcBef>
                <a:spcPts val="800"/>
              </a:spcBef>
              <a:buFont typeface="Arial" panose="020B0604020202020204" pitchFamily="34" charset="0"/>
              <a:buChar char="»"/>
              <a:defRPr sz="1600">
                <a:solidFill>
                  <a:schemeClr val="tx1"/>
                </a:solidFill>
              </a:defRPr>
            </a:lvl4pPr>
            <a:lvl5pPr marL="914400" indent="-17145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dirty="0"/>
              <a:t>Arial 16pt bullet level 1</a:t>
            </a:r>
          </a:p>
          <a:p>
            <a:pPr lvl="1"/>
            <a:r>
              <a:rPr lang="en-US" dirty="0"/>
              <a:t>Arial 16pt bullet level 2</a:t>
            </a:r>
          </a:p>
          <a:p>
            <a:pPr lvl="2"/>
            <a:r>
              <a:rPr lang="en-US" dirty="0"/>
              <a:t>Arial 16pt bullet level 3</a:t>
            </a:r>
          </a:p>
          <a:p>
            <a:pPr lvl="3"/>
            <a:r>
              <a:rPr lang="en-US" dirty="0"/>
              <a:t>Arial 16pt bullet level 4</a:t>
            </a:r>
          </a:p>
          <a:p>
            <a:pPr lvl="4"/>
            <a:r>
              <a:rPr lang="en-US" dirty="0"/>
              <a:t>Arial 16pt bullet level 5</a:t>
            </a:r>
          </a:p>
        </p:txBody>
      </p:sp>
      <p:sp>
        <p:nvSpPr>
          <p:cNvPr id="7" name="Content Placeholder 2"/>
          <p:cNvSpPr>
            <a:spLocks noGrp="1"/>
          </p:cNvSpPr>
          <p:nvPr>
            <p:ph idx="17" hasCustomPrompt="1"/>
          </p:nvPr>
        </p:nvSpPr>
        <p:spPr>
          <a:xfrm>
            <a:off x="4245879" y="1702631"/>
            <a:ext cx="3616187" cy="4465694"/>
          </a:xfrm>
          <a:prstGeom prst="rect">
            <a:avLst/>
          </a:prstGeom>
        </p:spPr>
        <p:txBody>
          <a:bodyPr/>
          <a:lstStyle>
            <a:lvl1pPr marL="171450" indent="-171450">
              <a:lnSpc>
                <a:spcPct val="100000"/>
              </a:lnSpc>
              <a:spcBef>
                <a:spcPts val="1000"/>
              </a:spcBef>
              <a:defRPr sz="1600">
                <a:solidFill>
                  <a:schemeClr val="tx1"/>
                </a:solidFill>
              </a:defRPr>
            </a:lvl1pPr>
            <a:lvl2pPr marL="342900" indent="-171450">
              <a:lnSpc>
                <a:spcPct val="100000"/>
              </a:lnSpc>
              <a:spcBef>
                <a:spcPts val="800"/>
              </a:spcBef>
              <a:buFont typeface="Arial" panose="020B0604020202020204" pitchFamily="34" charset="0"/>
              <a:buChar char="-"/>
              <a:defRPr sz="1600">
                <a:solidFill>
                  <a:schemeClr val="tx1"/>
                </a:solidFill>
              </a:defRPr>
            </a:lvl2pPr>
            <a:lvl3pPr marL="571500" indent="-171450">
              <a:lnSpc>
                <a:spcPct val="100000"/>
              </a:lnSpc>
              <a:spcBef>
                <a:spcPts val="800"/>
              </a:spcBef>
              <a:buFont typeface="Arial" panose="020B0604020202020204" pitchFamily="34" charset="0"/>
              <a:buChar char="›"/>
              <a:defRPr sz="1600">
                <a:solidFill>
                  <a:schemeClr val="tx1"/>
                </a:solidFill>
              </a:defRPr>
            </a:lvl3pPr>
            <a:lvl4pPr marL="742950" indent="-171450">
              <a:lnSpc>
                <a:spcPct val="100000"/>
              </a:lnSpc>
              <a:spcBef>
                <a:spcPts val="800"/>
              </a:spcBef>
              <a:buFont typeface="Arial" panose="020B0604020202020204" pitchFamily="34" charset="0"/>
              <a:buChar char="»"/>
              <a:defRPr sz="1600">
                <a:solidFill>
                  <a:schemeClr val="tx1"/>
                </a:solidFill>
              </a:defRPr>
            </a:lvl4pPr>
            <a:lvl5pPr marL="914400" indent="-17145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dirty="0"/>
              <a:t>Arial 16pt bullet level 1</a:t>
            </a:r>
          </a:p>
          <a:p>
            <a:pPr lvl="1"/>
            <a:r>
              <a:rPr lang="en-US" dirty="0"/>
              <a:t>Arial 16pt bullet level 2</a:t>
            </a:r>
          </a:p>
          <a:p>
            <a:pPr lvl="2"/>
            <a:r>
              <a:rPr lang="en-US" dirty="0"/>
              <a:t>Arial 16pt bullet level 3</a:t>
            </a:r>
          </a:p>
          <a:p>
            <a:pPr lvl="3"/>
            <a:r>
              <a:rPr lang="en-US" dirty="0"/>
              <a:t>Arial 16pt bullet level 4</a:t>
            </a:r>
          </a:p>
          <a:p>
            <a:pPr lvl="4"/>
            <a:r>
              <a:rPr lang="en-US" dirty="0"/>
              <a:t>Arial 16pt bullet level 5</a:t>
            </a:r>
          </a:p>
        </p:txBody>
      </p:sp>
      <p:sp>
        <p:nvSpPr>
          <p:cNvPr id="8" name="Content Placeholder 2"/>
          <p:cNvSpPr>
            <a:spLocks noGrp="1"/>
          </p:cNvSpPr>
          <p:nvPr>
            <p:ph idx="18" hasCustomPrompt="1"/>
          </p:nvPr>
        </p:nvSpPr>
        <p:spPr>
          <a:xfrm>
            <a:off x="8107067" y="1702631"/>
            <a:ext cx="3616187" cy="4465694"/>
          </a:xfrm>
          <a:prstGeom prst="rect">
            <a:avLst/>
          </a:prstGeom>
        </p:spPr>
        <p:txBody>
          <a:bodyPr/>
          <a:lstStyle>
            <a:lvl1pPr marL="171450" indent="-171450">
              <a:lnSpc>
                <a:spcPct val="100000"/>
              </a:lnSpc>
              <a:spcBef>
                <a:spcPts val="1000"/>
              </a:spcBef>
              <a:defRPr sz="1600">
                <a:solidFill>
                  <a:schemeClr val="tx1"/>
                </a:solidFill>
              </a:defRPr>
            </a:lvl1pPr>
            <a:lvl2pPr marL="342900" indent="-171450">
              <a:lnSpc>
                <a:spcPct val="100000"/>
              </a:lnSpc>
              <a:spcBef>
                <a:spcPts val="800"/>
              </a:spcBef>
              <a:buFont typeface="Arial" panose="020B0604020202020204" pitchFamily="34" charset="0"/>
              <a:buChar char="-"/>
              <a:defRPr sz="1600">
                <a:solidFill>
                  <a:schemeClr val="tx1"/>
                </a:solidFill>
              </a:defRPr>
            </a:lvl2pPr>
            <a:lvl3pPr marL="571500" indent="-171450">
              <a:lnSpc>
                <a:spcPct val="100000"/>
              </a:lnSpc>
              <a:spcBef>
                <a:spcPts val="800"/>
              </a:spcBef>
              <a:buFont typeface="Arial" panose="020B0604020202020204" pitchFamily="34" charset="0"/>
              <a:buChar char="›"/>
              <a:defRPr sz="1600">
                <a:solidFill>
                  <a:schemeClr val="tx1"/>
                </a:solidFill>
              </a:defRPr>
            </a:lvl3pPr>
            <a:lvl4pPr marL="742950" indent="-171450">
              <a:lnSpc>
                <a:spcPct val="100000"/>
              </a:lnSpc>
              <a:spcBef>
                <a:spcPts val="800"/>
              </a:spcBef>
              <a:buFont typeface="Arial" panose="020B0604020202020204" pitchFamily="34" charset="0"/>
              <a:buChar char="»"/>
              <a:defRPr sz="1600">
                <a:solidFill>
                  <a:schemeClr val="tx1"/>
                </a:solidFill>
              </a:defRPr>
            </a:lvl4pPr>
            <a:lvl5pPr marL="914400" indent="-17145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dirty="0"/>
              <a:t>Arial 16pt bullet level 1</a:t>
            </a:r>
          </a:p>
          <a:p>
            <a:pPr lvl="1"/>
            <a:r>
              <a:rPr lang="en-US" dirty="0"/>
              <a:t>Arial 16pt bullet level 2</a:t>
            </a:r>
          </a:p>
          <a:p>
            <a:pPr lvl="2"/>
            <a:r>
              <a:rPr lang="en-US" dirty="0"/>
              <a:t>Arial 16pt bullet level 3</a:t>
            </a:r>
          </a:p>
          <a:p>
            <a:pPr lvl="3"/>
            <a:r>
              <a:rPr lang="en-US" dirty="0"/>
              <a:t>Arial 16pt bullet level 4</a:t>
            </a:r>
          </a:p>
          <a:p>
            <a:pPr lvl="4"/>
            <a:r>
              <a:rPr lang="en-US" dirty="0"/>
              <a:t>Arial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dirty="0"/>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dirty="0"/>
              <a:t>Headlines Are 28pt Arial Bold Title Case</a:t>
            </a:r>
          </a:p>
        </p:txBody>
      </p:sp>
      <p:sp>
        <p:nvSpPr>
          <p:cNvPr id="16" name="Footer Placeholder 6"/>
          <p:cNvSpPr>
            <a:spLocks noGrp="1"/>
          </p:cNvSpPr>
          <p:nvPr>
            <p:ph type="ftr" sz="quarter" idx="10"/>
          </p:nvPr>
        </p:nvSpPr>
        <p:spPr>
          <a:xfrm>
            <a:off x="384693" y="6387858"/>
            <a:ext cx="9116145" cy="338087"/>
          </a:xfrm>
        </p:spPr>
        <p:txBody>
          <a:bodyPr/>
          <a:lstStyle/>
          <a:p>
            <a:endParaRPr lang="en-US" dirty="0"/>
          </a:p>
        </p:txBody>
      </p:sp>
      <p:sp>
        <p:nvSpPr>
          <p:cNvPr id="18"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9"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Tree>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dirty="0"/>
              <a:t>Headlines Are 28pt Arial Bold Title Case</a:t>
            </a:r>
          </a:p>
        </p:txBody>
      </p:sp>
      <p:sp>
        <p:nvSpPr>
          <p:cNvPr id="10" name="Footer Placeholder 6"/>
          <p:cNvSpPr>
            <a:spLocks noGrp="1"/>
          </p:cNvSpPr>
          <p:nvPr>
            <p:ph type="ftr" sz="quarter" idx="10"/>
          </p:nvPr>
        </p:nvSpPr>
        <p:spPr>
          <a:xfrm>
            <a:off x="384693" y="6387858"/>
            <a:ext cx="9116145" cy="338087"/>
          </a:xfrm>
        </p:spPr>
        <p:txBody>
          <a:bodyPr/>
          <a:lstStyle/>
          <a:p>
            <a:endParaRPr lang="en-US" dirty="0"/>
          </a:p>
        </p:txBody>
      </p:sp>
      <p:sp>
        <p:nvSpPr>
          <p:cNvPr id="13"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charset="0"/>
            </a:endParaRPr>
          </a:p>
        </p:txBody>
      </p:sp>
      <p:sp>
        <p:nvSpPr>
          <p:cNvPr id="14"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dirty="0">
              <a:solidFill>
                <a:schemeClr val="bg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Tree>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3.xml"/><Relationship Id="rId1" Type="http://schemas.openxmlformats.org/officeDocument/2006/relationships/slideLayout" Target="../slideLayouts/slideLayout32.xml"/><Relationship Id="rId5" Type="http://schemas.openxmlformats.org/officeDocument/2006/relationships/image" Target="../media/image9.emf"/><Relationship Id="rId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2.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bwMode="gray">
          <a:xfrm>
            <a:off x="384694" y="6387858"/>
            <a:ext cx="8831696" cy="338087"/>
          </a:xfrm>
          <a:prstGeom prst="rect">
            <a:avLst/>
          </a:prstGeom>
          <a:solidFill>
            <a:schemeClr val="bg1"/>
          </a:solid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dirty="0"/>
          </a:p>
        </p:txBody>
      </p:sp>
      <p:grpSp>
        <p:nvGrpSpPr>
          <p:cNvPr id="19" name="Group 18"/>
          <p:cNvGrpSpPr/>
          <p:nvPr userDrawn="1"/>
        </p:nvGrpSpPr>
        <p:grpSpPr>
          <a:xfrm>
            <a:off x="12420545" y="0"/>
            <a:ext cx="284385" cy="5779689"/>
            <a:chOff x="12420545" y="0"/>
            <a:chExt cx="284385" cy="5779689"/>
          </a:xfrm>
        </p:grpSpPr>
        <p:sp>
          <p:nvSpPr>
            <p:cNvPr id="20" name="Rectangle 19"/>
            <p:cNvSpPr/>
            <p:nvPr/>
          </p:nvSpPr>
          <p:spPr bwMode="gray">
            <a:xfrm>
              <a:off x="12420545" y="0"/>
              <a:ext cx="284385" cy="284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bwMode="gray">
            <a:xfrm>
              <a:off x="12420545" y="333902"/>
              <a:ext cx="284385" cy="284385"/>
            </a:xfrm>
            <a:prstGeom prst="rect">
              <a:avLst/>
            </a:prstGeom>
            <a:solidFill>
              <a:srgbClr val="3F5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bwMode="gray">
            <a:xfrm>
              <a:off x="12420545" y="937408"/>
              <a:ext cx="284385" cy="284385"/>
            </a:xfrm>
            <a:prstGeom prst="rect">
              <a:avLst/>
            </a:prstGeom>
            <a:solidFill>
              <a:srgbClr val="FF5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bwMode="gray">
            <a:xfrm>
              <a:off x="12420545" y="1271310"/>
              <a:ext cx="284385" cy="284385"/>
            </a:xfrm>
            <a:prstGeom prst="rect">
              <a:avLst/>
            </a:prstGeom>
            <a:solidFill>
              <a:srgbClr val="FE8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bwMode="gray">
            <a:xfrm>
              <a:off x="12420545" y="1603218"/>
              <a:ext cx="284385" cy="284385"/>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bwMode="gray">
            <a:xfrm>
              <a:off x="12420545" y="1937120"/>
              <a:ext cx="284385" cy="28438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bwMode="gray">
            <a:xfrm>
              <a:off x="12420545" y="2540626"/>
              <a:ext cx="284385" cy="284385"/>
            </a:xfrm>
            <a:prstGeom prst="rect">
              <a:avLst/>
            </a:prstGeom>
            <a:solidFill>
              <a:srgbClr val="2B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bwMode="gray">
            <a:xfrm>
              <a:off x="12420545" y="2874528"/>
              <a:ext cx="284385" cy="284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bwMode="gray">
            <a:xfrm>
              <a:off x="12420545" y="3206436"/>
              <a:ext cx="284385" cy="2843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bwMode="gray">
            <a:xfrm>
              <a:off x="12420545" y="3853100"/>
              <a:ext cx="284385" cy="2843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bwMode="gray">
            <a:xfrm>
              <a:off x="12420545" y="4187002"/>
              <a:ext cx="284385" cy="2843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bwMode="gray">
            <a:xfrm>
              <a:off x="12420545" y="4518910"/>
              <a:ext cx="284385" cy="284385"/>
            </a:xfrm>
            <a:prstGeom prst="rect">
              <a:avLst/>
            </a:prstGeom>
            <a:solidFill>
              <a:srgbClr val="93C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bwMode="gray">
            <a:xfrm>
              <a:off x="12420545" y="5163396"/>
              <a:ext cx="284385" cy="2843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bwMode="gray">
            <a:xfrm>
              <a:off x="12420545" y="5495304"/>
              <a:ext cx="284385" cy="28438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556968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D0A8E05-8135-CC49-AE5C-997216A90D9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a:t>Click to edit Master title style</a:t>
            </a:r>
            <a:endParaRPr lang="en-US" altLang="da-DK"/>
          </a:p>
        </p:txBody>
      </p:sp>
      <p:sp>
        <p:nvSpPr>
          <p:cNvPr id="1027" name="Text Placeholder 2">
            <a:extLst>
              <a:ext uri="{FF2B5EF4-FFF2-40B4-BE49-F238E27FC236}">
                <a16:creationId xmlns:a16="http://schemas.microsoft.com/office/drawing/2014/main" id="{779470D5-4435-3845-9047-DC3B54304B4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a:t>Click to edit Master text styles</a:t>
            </a:r>
          </a:p>
          <a:p>
            <a:pPr lvl="1"/>
            <a:r>
              <a:rPr lang="da-DK" altLang="da-DK"/>
              <a:t>Second level</a:t>
            </a:r>
          </a:p>
          <a:p>
            <a:pPr lvl="2"/>
            <a:r>
              <a:rPr lang="da-DK" altLang="da-DK"/>
              <a:t>Third level</a:t>
            </a:r>
          </a:p>
          <a:p>
            <a:pPr lvl="3"/>
            <a:r>
              <a:rPr lang="da-DK" altLang="da-DK"/>
              <a:t>Fourth level</a:t>
            </a:r>
          </a:p>
          <a:p>
            <a:pPr lvl="4"/>
            <a:r>
              <a:rPr lang="da-DK" altLang="da-DK"/>
              <a:t>Fifth level</a:t>
            </a:r>
            <a:endParaRPr lang="en-US" altLang="da-DK"/>
          </a:p>
        </p:txBody>
      </p:sp>
      <p:sp>
        <p:nvSpPr>
          <p:cNvPr id="4" name="Date Placeholder 3">
            <a:extLst>
              <a:ext uri="{FF2B5EF4-FFF2-40B4-BE49-F238E27FC236}">
                <a16:creationId xmlns:a16="http://schemas.microsoft.com/office/drawing/2014/main" id="{D3A1F039-2427-3E48-A573-75702E505C42}"/>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C3AA6C3C-523E-B647-9A05-B586F98EABCD}" type="datetime1">
              <a:rPr lang="da-DK" altLang="da-DK" smtClean="0"/>
              <a:t>19-12-2019</a:t>
            </a:fld>
            <a:endParaRPr lang="da-DK" altLang="da-DK" dirty="0"/>
          </a:p>
        </p:txBody>
      </p:sp>
      <p:sp>
        <p:nvSpPr>
          <p:cNvPr id="5" name="Footer Placeholder 4">
            <a:extLst>
              <a:ext uri="{FF2B5EF4-FFF2-40B4-BE49-F238E27FC236}">
                <a16:creationId xmlns:a16="http://schemas.microsoft.com/office/drawing/2014/main" id="{AE7162CF-39F9-AD45-A390-1D942E3819CC}"/>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Times New Roman" charset="0"/>
                <a:ea typeface="ＭＳ Ｐゴシック" charset="0"/>
                <a:cs typeface="ＭＳ Ｐゴシック" charset="0"/>
              </a:defRPr>
            </a:lvl1pPr>
          </a:lstStyle>
          <a:p>
            <a:pPr>
              <a:defRPr/>
            </a:pPr>
            <a:r>
              <a:rPr lang="da-DK"/>
              <a:t>Berit A. Faber, LLM, JURFAST Project, University of Southern Denmark (SDU) berit @ faber.net</a:t>
            </a:r>
            <a:endParaRPr lang="da-DK" dirty="0"/>
          </a:p>
        </p:txBody>
      </p:sp>
      <p:sp>
        <p:nvSpPr>
          <p:cNvPr id="6" name="Slide Number Placeholder 5">
            <a:extLst>
              <a:ext uri="{FF2B5EF4-FFF2-40B4-BE49-F238E27FC236}">
                <a16:creationId xmlns:a16="http://schemas.microsoft.com/office/drawing/2014/main" id="{69E87788-CD1A-1D44-B95D-AF2B4DEBC10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A53E306-205A-1F43-BE6A-0CF378670EE9}" type="slidenum">
              <a:rPr lang="da-DK" altLang="da-DK"/>
              <a:pPr>
                <a:defRPr/>
              </a:pPr>
              <a:t>‹#›</a:t>
            </a:fld>
            <a:endParaRPr lang="da-DK" altLang="da-DK" dirty="0"/>
          </a:p>
        </p:txBody>
      </p:sp>
    </p:spTree>
    <p:extLst>
      <p:ext uri="{BB962C8B-B14F-4D97-AF65-F5344CB8AC3E}">
        <p14:creationId xmlns:p14="http://schemas.microsoft.com/office/powerpoint/2010/main" val="75434511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bject 2"/>
          <p:cNvSpPr/>
          <p:nvPr userDrawn="1"/>
        </p:nvSpPr>
        <p:spPr>
          <a:xfrm>
            <a:off x="4629150" y="0"/>
            <a:ext cx="7562850" cy="6858000"/>
          </a:xfrm>
          <a:custGeom>
            <a:avLst/>
            <a:gdLst/>
            <a:ahLst/>
            <a:cxnLst/>
            <a:rect l="l" t="t" r="r" b="b"/>
            <a:pathLst>
              <a:path w="7562850" h="6858000">
                <a:moveTo>
                  <a:pt x="0" y="6858000"/>
                </a:moveTo>
                <a:lnTo>
                  <a:pt x="7562850" y="6858000"/>
                </a:lnTo>
                <a:lnTo>
                  <a:pt x="7562850" y="0"/>
                </a:lnTo>
                <a:lnTo>
                  <a:pt x="0" y="0"/>
                </a:lnTo>
                <a:lnTo>
                  <a:pt x="0" y="6858000"/>
                </a:lnTo>
                <a:close/>
              </a:path>
            </a:pathLst>
          </a:custGeom>
          <a:solidFill>
            <a:srgbClr val="27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13" name="Picture 112"/>
          <p:cNvPicPr>
            <a:picLocks noChangeAspect="1"/>
          </p:cNvPicPr>
          <p:nvPr userDrawn="1"/>
        </p:nvPicPr>
        <p:blipFill>
          <a:blip r:embed="rId3"/>
          <a:stretch>
            <a:fillRect/>
          </a:stretch>
        </p:blipFill>
        <p:spPr>
          <a:xfrm>
            <a:off x="92489" y="2743200"/>
            <a:ext cx="4318000" cy="1371600"/>
          </a:xfrm>
          <a:prstGeom prst="rect">
            <a:avLst/>
          </a:prstGeom>
        </p:spPr>
      </p:pic>
      <p:pic>
        <p:nvPicPr>
          <p:cNvPr id="116" name="Picture 1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92619" y="280910"/>
            <a:ext cx="1504950" cy="364230"/>
          </a:xfrm>
          <a:prstGeom prst="rect">
            <a:avLst/>
          </a:prstGeom>
        </p:spPr>
      </p:pic>
      <p:pic>
        <p:nvPicPr>
          <p:cNvPr id="118" name="Picture 117"/>
          <p:cNvPicPr>
            <a:picLocks noChangeAspect="1"/>
          </p:cNvPicPr>
          <p:nvPr userDrawn="1"/>
        </p:nvPicPr>
        <p:blipFill>
          <a:blip r:embed="rId5">
            <a:alphaModFix amt="35000"/>
            <a:extLst>
              <a:ext uri="{28A0092B-C50C-407E-A947-70E740481C1C}">
                <a14:useLocalDpi xmlns:a14="http://schemas.microsoft.com/office/drawing/2010/main"/>
              </a:ext>
            </a:extLst>
          </a:blip>
          <a:stretch>
            <a:fillRect/>
          </a:stretch>
        </p:blipFill>
        <p:spPr>
          <a:xfrm>
            <a:off x="7770866" y="-304800"/>
            <a:ext cx="7687352" cy="7645400"/>
          </a:xfrm>
          <a:prstGeom prst="rect">
            <a:avLst/>
          </a:prstGeom>
        </p:spPr>
      </p:pic>
    </p:spTree>
    <p:extLst>
      <p:ext uri="{BB962C8B-B14F-4D97-AF65-F5344CB8AC3E}">
        <p14:creationId xmlns:p14="http://schemas.microsoft.com/office/powerpoint/2010/main" val="1670943768"/>
      </p:ext>
    </p:extLst>
  </p:cSld>
  <p:clrMap bg1="lt1" tx1="dk1" bg2="lt2" tx2="dk2" accent1="accent1" accent2="accent2" accent3="accent3" accent4="accent4" accent5="accent5" accent6="accent6" hlink="hlink" folHlink="folHlink"/>
  <p:sldLayoutIdLst>
    <p:sldLayoutId id="2147483846" r:id="rId1"/>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185883969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25064865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DB0418-F7AB-874D-A6D8-E8A86FAAC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3FB1DE-2A6B-BA43-B9B2-24C2E5C73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76FAE-9F92-CB47-9040-BF8E1C801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327E7-87DA-6141-A4A7-D47B298E18B8}" type="datetimeFigureOut">
              <a:rPr lang="en-US" smtClean="0"/>
              <a:t>12/19/2019</a:t>
            </a:fld>
            <a:endParaRPr lang="en-US"/>
          </a:p>
        </p:txBody>
      </p:sp>
      <p:sp>
        <p:nvSpPr>
          <p:cNvPr id="5" name="Footer Placeholder 4">
            <a:extLst>
              <a:ext uri="{FF2B5EF4-FFF2-40B4-BE49-F238E27FC236}">
                <a16:creationId xmlns:a16="http://schemas.microsoft.com/office/drawing/2014/main" id="{9A5A2FD5-5C50-5346-A97F-70A6D41BDB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99F4BE-F3A9-E543-88EA-E48251662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2ED92-AD66-994F-89B8-003424E8BA4D}" type="slidenum">
              <a:rPr lang="en-US" smtClean="0"/>
              <a:t>‹#›</a:t>
            </a:fld>
            <a:endParaRPr lang="en-US"/>
          </a:p>
        </p:txBody>
      </p:sp>
    </p:spTree>
    <p:extLst>
      <p:ext uri="{BB962C8B-B14F-4D97-AF65-F5344CB8AC3E}">
        <p14:creationId xmlns:p14="http://schemas.microsoft.com/office/powerpoint/2010/main" val="295267470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eur-lex.europa.eu/legal-content/EN/TXT/?uri=CELEX:32016R0679" TargetMode="External"/><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hyperlink" Target="https://www.futurehealthindex.com/2017/10/23/challenges-wearable-data-health-records/" TargetMode="External"/><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hyperlink" Target="https://gdpr-info.eu/art-17-gdp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39.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4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hyperlink" Target="https://www.ncbi.nlm.nih.gov/pmc/articles/PMC3116346/"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8" Type="http://schemas.openxmlformats.org/officeDocument/2006/relationships/hyperlink" Target="https://www.nature.com/articles/s41431-019-0386-5#auth-3" TargetMode="External"/><Relationship Id="rId3" Type="http://schemas.openxmlformats.org/officeDocument/2006/relationships/hyperlink" Target="http://orcid.org/0000-0002-3185-440X" TargetMode="External"/><Relationship Id="rId7" Type="http://schemas.openxmlformats.org/officeDocument/2006/relationships/hyperlink" Target="https://www.nature.com/articles/s41431-019-0386-5#Aff2" TargetMode="External"/><Relationship Id="rId2" Type="http://schemas.openxmlformats.org/officeDocument/2006/relationships/hyperlink" Target="https://www.nature.com/articles/s41431-019-0386-5#auth-1" TargetMode="External"/><Relationship Id="rId1" Type="http://schemas.openxmlformats.org/officeDocument/2006/relationships/slideLayout" Target="../slideLayouts/slideLayout2.xml"/><Relationship Id="rId6" Type="http://schemas.openxmlformats.org/officeDocument/2006/relationships/hyperlink" Target="http://orcid.org/0000-0002-5621-8485" TargetMode="External"/><Relationship Id="rId5" Type="http://schemas.openxmlformats.org/officeDocument/2006/relationships/hyperlink" Target="https://www.nature.com/articles/s41431-019-0386-5#auth-2" TargetMode="External"/><Relationship Id="rId10" Type="http://schemas.openxmlformats.org/officeDocument/2006/relationships/hyperlink" Target="https://www.nature.com/ejhg" TargetMode="External"/><Relationship Id="rId4" Type="http://schemas.openxmlformats.org/officeDocument/2006/relationships/hyperlink" Target="https://www.nature.com/articles/s41431-019-0386-5#Aff1" TargetMode="External"/><Relationship Id="rId9" Type="http://schemas.openxmlformats.org/officeDocument/2006/relationships/hyperlink" Target="https://www.nature.com/articles/s41431-019-0386-5#Aff3"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file:///C:\Users\jkeja\Documents\190125_gdpr_infographics_v4.pdf" TargetMode="Externa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7.xml.rels><?xml version="1.0" encoding="UTF-8" standalone="yes"?>
<Relationships xmlns="http://schemas.openxmlformats.org/package/2006/relationships"><Relationship Id="rId2" Type="http://schemas.openxmlformats.org/officeDocument/2006/relationships/hyperlink" Target="mailto:newprofessionals@ispor.org" TargetMode="Externa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8710" y="554766"/>
            <a:ext cx="7613289" cy="1220001"/>
          </a:xfrm>
        </p:spPr>
        <p:txBody>
          <a:bodyPr/>
          <a:lstStyle/>
          <a:p>
            <a:pPr algn="ctr"/>
            <a:r>
              <a:rPr lang="en-US" sz="3800" dirty="0"/>
              <a:t>ISPOR New </a:t>
            </a:r>
            <a:r>
              <a:rPr lang="en-US" sz="3800"/>
              <a:t>Professional Webinar:</a:t>
            </a:r>
            <a:br>
              <a:rPr lang="en-US" sz="3800" dirty="0"/>
            </a:br>
            <a:r>
              <a:rPr lang="en-US" sz="3800" dirty="0"/>
              <a:t>Career Advice Across the Globe</a:t>
            </a:r>
          </a:p>
        </p:txBody>
      </p:sp>
      <p:sp>
        <p:nvSpPr>
          <p:cNvPr id="4" name="Text Placeholder 3"/>
          <p:cNvSpPr>
            <a:spLocks noGrp="1"/>
          </p:cNvSpPr>
          <p:nvPr>
            <p:ph type="body" sz="quarter" idx="11"/>
          </p:nvPr>
        </p:nvSpPr>
        <p:spPr>
          <a:xfrm>
            <a:off x="4779487" y="5452226"/>
            <a:ext cx="7211733" cy="1200329"/>
          </a:xfrm>
        </p:spPr>
        <p:txBody>
          <a:bodyPr/>
          <a:lstStyle/>
          <a:p>
            <a:pPr algn="ctr">
              <a:lnSpc>
                <a:spcPct val="100000"/>
              </a:lnSpc>
              <a:spcBef>
                <a:spcPts val="0"/>
              </a:spcBef>
            </a:pPr>
            <a:r>
              <a:rPr lang="en-US" sz="2200" dirty="0"/>
              <a:t>DATE</a:t>
            </a:r>
          </a:p>
          <a:p>
            <a:pPr algn="ctr">
              <a:lnSpc>
                <a:spcPct val="100000"/>
              </a:lnSpc>
              <a:spcBef>
                <a:spcPts val="0"/>
              </a:spcBef>
            </a:pPr>
            <a:r>
              <a:rPr lang="en-US" sz="2200" dirty="0"/>
              <a:t>TIME</a:t>
            </a:r>
          </a:p>
        </p:txBody>
      </p:sp>
      <p:sp>
        <p:nvSpPr>
          <p:cNvPr id="3" name="Rectangle 2">
            <a:extLst>
              <a:ext uri="{FF2B5EF4-FFF2-40B4-BE49-F238E27FC236}">
                <a16:creationId xmlns:a16="http://schemas.microsoft.com/office/drawing/2014/main" id="{19C4C1A2-A1E3-4653-BBBC-E7BB3BD75F55}"/>
              </a:ext>
            </a:extLst>
          </p:cNvPr>
          <p:cNvSpPr/>
          <p:nvPr/>
        </p:nvSpPr>
        <p:spPr>
          <a:xfrm>
            <a:off x="4645637" y="2240583"/>
            <a:ext cx="7479436" cy="2400657"/>
          </a:xfrm>
          <a:prstGeom prst="rect">
            <a:avLst/>
          </a:prstGeom>
        </p:spPr>
        <p:txBody>
          <a:bodyPr wrap="square">
            <a:spAutoFit/>
          </a:bodyPr>
          <a:lstStyle/>
          <a:p>
            <a:pPr lvl="0" algn="ctr"/>
            <a:r>
              <a:rPr lang="en-US" sz="3000" b="1" dirty="0">
                <a:solidFill>
                  <a:prstClr val="white"/>
                </a:solidFill>
                <a:latin typeface="Open Sans"/>
              </a:rPr>
              <a:t>“Unfortunately this Content is Unavailable in Your Region: What is the Impact of General Data Protection Regulation (GDPR) on the HEOR Community?”</a:t>
            </a:r>
            <a:endParaRPr kumimoji="0" lang="en-US" sz="3000" b="1"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737933238"/>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5980B-BE1E-C54E-9133-09BA3D4AD48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pic>
        <p:nvPicPr>
          <p:cNvPr id="11" name="Picture 10">
            <a:extLst>
              <a:ext uri="{FF2B5EF4-FFF2-40B4-BE49-F238E27FC236}">
                <a16:creationId xmlns:a16="http://schemas.microsoft.com/office/drawing/2014/main" id="{68D4A68B-463C-AE43-8257-4687FD0AEE43}"/>
              </a:ext>
            </a:extLst>
          </p:cNvPr>
          <p:cNvPicPr>
            <a:picLocks noChangeAspect="1"/>
          </p:cNvPicPr>
          <p:nvPr/>
        </p:nvPicPr>
        <p:blipFill>
          <a:blip r:embed="rId2"/>
          <a:stretch>
            <a:fillRect/>
          </a:stretch>
        </p:blipFill>
        <p:spPr>
          <a:xfrm rot="21226701">
            <a:off x="244277" y="532325"/>
            <a:ext cx="7571616" cy="4919489"/>
          </a:xfrm>
          <a:prstGeom prst="rect">
            <a:avLst/>
          </a:prstGeom>
        </p:spPr>
      </p:pic>
      <p:pic>
        <p:nvPicPr>
          <p:cNvPr id="9" name="Picture 8">
            <a:extLst>
              <a:ext uri="{FF2B5EF4-FFF2-40B4-BE49-F238E27FC236}">
                <a16:creationId xmlns:a16="http://schemas.microsoft.com/office/drawing/2014/main" id="{F0138857-0638-604B-8ACB-AFB4DE84283B}"/>
              </a:ext>
            </a:extLst>
          </p:cNvPr>
          <p:cNvPicPr>
            <a:picLocks noChangeAspect="1"/>
          </p:cNvPicPr>
          <p:nvPr/>
        </p:nvPicPr>
        <p:blipFill rotWithShape="1">
          <a:blip r:embed="rId3"/>
          <a:srcRect r="35240"/>
          <a:stretch/>
        </p:blipFill>
        <p:spPr>
          <a:xfrm rot="264283">
            <a:off x="5403557" y="3013714"/>
            <a:ext cx="6537899" cy="1252904"/>
          </a:xfrm>
          <a:prstGeom prst="rect">
            <a:avLst/>
          </a:prstGeom>
        </p:spPr>
      </p:pic>
      <p:pic>
        <p:nvPicPr>
          <p:cNvPr id="17" name="Picture 16">
            <a:extLst>
              <a:ext uri="{FF2B5EF4-FFF2-40B4-BE49-F238E27FC236}">
                <a16:creationId xmlns:a16="http://schemas.microsoft.com/office/drawing/2014/main" id="{B1F107A0-4598-EB4A-8913-EB269E29407F}"/>
              </a:ext>
            </a:extLst>
          </p:cNvPr>
          <p:cNvPicPr>
            <a:picLocks noChangeAspect="1"/>
          </p:cNvPicPr>
          <p:nvPr/>
        </p:nvPicPr>
        <p:blipFill>
          <a:blip r:embed="rId4"/>
          <a:stretch>
            <a:fillRect/>
          </a:stretch>
        </p:blipFill>
        <p:spPr>
          <a:xfrm rot="21220211">
            <a:off x="190368" y="5177586"/>
            <a:ext cx="9626600" cy="825500"/>
          </a:xfrm>
          <a:prstGeom prst="rect">
            <a:avLst/>
          </a:prstGeom>
        </p:spPr>
      </p:pic>
    </p:spTree>
    <p:extLst>
      <p:ext uri="{BB962C8B-B14F-4D97-AF65-F5344CB8AC3E}">
        <p14:creationId xmlns:p14="http://schemas.microsoft.com/office/powerpoint/2010/main" val="3755721339"/>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52E4D1-B92F-C747-8EC1-9B29CDE7B04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D289A6-9594-AA44-82F5-39174138BCE9}" type="slidenum">
              <a:rPr kumimoji="0" lang="en-GB"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1200" b="1" i="0" u="none" strike="noStrike" kern="1200" cap="none" spc="0" normalizeH="0" baseline="0" noProof="0">
              <a:ln>
                <a:noFill/>
              </a:ln>
              <a:solidFill>
                <a:srgbClr val="35A0CE"/>
              </a:solidFill>
              <a:effectLst/>
              <a:uLnTx/>
              <a:uFillTx/>
              <a:latin typeface="Open Sans" charset="0"/>
              <a:ea typeface="+mn-ea"/>
              <a:cs typeface="+mn-cs"/>
            </a:endParaRPr>
          </a:p>
        </p:txBody>
      </p:sp>
      <p:pic>
        <p:nvPicPr>
          <p:cNvPr id="6" name="Picture 5">
            <a:extLst>
              <a:ext uri="{FF2B5EF4-FFF2-40B4-BE49-F238E27FC236}">
                <a16:creationId xmlns:a16="http://schemas.microsoft.com/office/drawing/2014/main" id="{41E5DD68-B6DA-EA4B-93F3-ECE25A406F0E}"/>
              </a:ext>
            </a:extLst>
          </p:cNvPr>
          <p:cNvPicPr>
            <a:picLocks noChangeAspect="1"/>
          </p:cNvPicPr>
          <p:nvPr/>
        </p:nvPicPr>
        <p:blipFill>
          <a:blip r:embed="rId2"/>
          <a:stretch>
            <a:fillRect/>
          </a:stretch>
        </p:blipFill>
        <p:spPr>
          <a:xfrm>
            <a:off x="990600" y="1025882"/>
            <a:ext cx="10363200" cy="5695592"/>
          </a:xfrm>
          <a:prstGeom prst="rect">
            <a:avLst/>
          </a:prstGeom>
        </p:spPr>
      </p:pic>
      <p:cxnSp>
        <p:nvCxnSpPr>
          <p:cNvPr id="8" name="Straight Connector 7">
            <a:extLst>
              <a:ext uri="{FF2B5EF4-FFF2-40B4-BE49-F238E27FC236}">
                <a16:creationId xmlns:a16="http://schemas.microsoft.com/office/drawing/2014/main" id="{7E7C537A-EFC1-5246-A606-DA3187EAB84B}"/>
              </a:ext>
            </a:extLst>
          </p:cNvPr>
          <p:cNvCxnSpPr/>
          <p:nvPr/>
        </p:nvCxnSpPr>
        <p:spPr>
          <a:xfrm>
            <a:off x="3987800" y="4089400"/>
            <a:ext cx="45466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96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4291AB-D0FF-714C-A6C7-AB874C07C586}"/>
              </a:ext>
            </a:extLst>
          </p:cNvPr>
          <p:cNvPicPr>
            <a:picLocks noChangeAspect="1"/>
          </p:cNvPicPr>
          <p:nvPr/>
        </p:nvPicPr>
        <p:blipFill>
          <a:blip r:embed="rId2"/>
          <a:stretch>
            <a:fillRect/>
          </a:stretch>
        </p:blipFill>
        <p:spPr>
          <a:xfrm>
            <a:off x="548772" y="1537965"/>
            <a:ext cx="5317330" cy="4315400"/>
          </a:xfrm>
          <a:prstGeom prst="rect">
            <a:avLst/>
          </a:prstGeom>
        </p:spPr>
      </p:pic>
      <p:pic>
        <p:nvPicPr>
          <p:cNvPr id="10" name="Picture 9">
            <a:extLst>
              <a:ext uri="{FF2B5EF4-FFF2-40B4-BE49-F238E27FC236}">
                <a16:creationId xmlns:a16="http://schemas.microsoft.com/office/drawing/2014/main" id="{278C2ED4-3384-9B40-8461-E86908DEE7E3}"/>
              </a:ext>
            </a:extLst>
          </p:cNvPr>
          <p:cNvPicPr>
            <a:picLocks noChangeAspect="1"/>
          </p:cNvPicPr>
          <p:nvPr/>
        </p:nvPicPr>
        <p:blipFill>
          <a:blip r:embed="rId3"/>
          <a:stretch>
            <a:fillRect/>
          </a:stretch>
        </p:blipFill>
        <p:spPr>
          <a:xfrm>
            <a:off x="3721564" y="1731632"/>
            <a:ext cx="8204200" cy="223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00E0A3AF-94F3-8145-8085-C48740FEAD27}"/>
              </a:ext>
            </a:extLst>
          </p:cNvPr>
          <p:cNvSpPr/>
          <p:nvPr/>
        </p:nvSpPr>
        <p:spPr>
          <a:xfrm>
            <a:off x="548772" y="4841230"/>
            <a:ext cx="5317330" cy="10121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19F39AA1-7604-2447-A6A3-9CF18FEB81B6}"/>
              </a:ext>
            </a:extLst>
          </p:cNvPr>
          <p:cNvCxnSpPr>
            <a:cxnSpLocks/>
          </p:cNvCxnSpPr>
          <p:nvPr/>
        </p:nvCxnSpPr>
        <p:spPr>
          <a:xfrm flipV="1">
            <a:off x="3207437" y="4056966"/>
            <a:ext cx="514127" cy="784264"/>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87445"/>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2BCC69-A03B-634F-9302-D11E5BF00B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D289A6-9594-AA44-82F5-39174138BCE9}" type="slidenum">
              <a:rPr kumimoji="0" lang="en-GB"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1200" b="1" i="0" u="none" strike="noStrike" kern="1200" cap="none" spc="0" normalizeH="0" baseline="0" noProof="0">
              <a:ln>
                <a:noFill/>
              </a:ln>
              <a:solidFill>
                <a:srgbClr val="35A0CE"/>
              </a:solidFill>
              <a:effectLst/>
              <a:uLnTx/>
              <a:uFillTx/>
              <a:latin typeface="Open Sans" charset="0"/>
              <a:ea typeface="+mn-ea"/>
              <a:cs typeface="+mn-cs"/>
            </a:endParaRPr>
          </a:p>
        </p:txBody>
      </p:sp>
      <p:sp>
        <p:nvSpPr>
          <p:cNvPr id="9" name="Text Placeholder 8">
            <a:extLst>
              <a:ext uri="{FF2B5EF4-FFF2-40B4-BE49-F238E27FC236}">
                <a16:creationId xmlns:a16="http://schemas.microsoft.com/office/drawing/2014/main" id="{C6CEA8DE-3597-3140-9B1C-674869769C53}"/>
              </a:ext>
            </a:extLst>
          </p:cNvPr>
          <p:cNvSpPr>
            <a:spLocks noGrp="1"/>
          </p:cNvSpPr>
          <p:nvPr>
            <p:ph type="body" sz="quarter" idx="13"/>
          </p:nvPr>
        </p:nvSpPr>
        <p:spPr>
          <a:xfrm>
            <a:off x="0" y="5715000"/>
            <a:ext cx="12192000" cy="685800"/>
          </a:xfrm>
        </p:spPr>
        <p:txBody>
          <a:bodyPr/>
          <a:lstStyle/>
          <a:p>
            <a:pPr marL="0" indent="0" algn="ctr">
              <a:buNone/>
            </a:pPr>
            <a:r>
              <a:rPr lang="en-US" sz="2800" dirty="0"/>
              <a:t>What is GDPR? Where did it come from? How might it impact researchers?</a:t>
            </a:r>
          </a:p>
        </p:txBody>
      </p:sp>
      <p:pic>
        <p:nvPicPr>
          <p:cNvPr id="1026" name="Picture 2" descr="Finjan How will GDPR Affect Social Media Marketing?">
            <a:extLst>
              <a:ext uri="{FF2B5EF4-FFF2-40B4-BE49-F238E27FC236}">
                <a16:creationId xmlns:a16="http://schemas.microsoft.com/office/drawing/2014/main" id="{9BBE2526-AC00-E547-99C2-2B6D4CCF0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473" y="869032"/>
            <a:ext cx="8492624" cy="45261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F4D0CC4-1A96-3647-A842-FDA4CBF076AD}"/>
              </a:ext>
            </a:extLst>
          </p:cNvPr>
          <p:cNvSpPr/>
          <p:nvPr/>
        </p:nvSpPr>
        <p:spPr>
          <a:xfrm>
            <a:off x="5813138" y="6536808"/>
            <a:ext cx="637886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Image from: https://</a:t>
            </a:r>
            <a:r>
              <a:rPr kumimoji="0" lang="en-US" sz="1800" b="0" i="0" u="none" strike="noStrike" kern="1200" cap="none" spc="0" normalizeH="0" baseline="0" noProof="0" dirty="0" err="1">
                <a:ln>
                  <a:noFill/>
                </a:ln>
                <a:solidFill>
                  <a:prstClr val="white">
                    <a:lumMod val="50000"/>
                  </a:prstClr>
                </a:solidFill>
                <a:effectLst/>
                <a:uLnTx/>
                <a:uFillTx/>
                <a:latin typeface="Calibri"/>
                <a:ea typeface="+mn-ea"/>
                <a:cs typeface="+mn-cs"/>
              </a:rPr>
              <a:t>blog.finjan.com</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a:t>
            </a:r>
            <a:r>
              <a:rPr kumimoji="0" lang="en-US" sz="1800" b="0" i="0" u="none" strike="noStrike" kern="1200" cap="none" spc="0" normalizeH="0" baseline="0" noProof="0" dirty="0" err="1">
                <a:ln>
                  <a:noFill/>
                </a:ln>
                <a:solidFill>
                  <a:prstClr val="white">
                    <a:lumMod val="50000"/>
                  </a:prstClr>
                </a:solidFill>
                <a:effectLst/>
                <a:uLnTx/>
                <a:uFillTx/>
                <a:latin typeface="Calibri"/>
                <a:ea typeface="+mn-ea"/>
                <a:cs typeface="+mn-cs"/>
              </a:rPr>
              <a:t>gdpr</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-social-media-marketing/</a:t>
            </a:r>
          </a:p>
        </p:txBody>
      </p:sp>
    </p:spTree>
    <p:extLst>
      <p:ext uri="{BB962C8B-B14F-4D97-AF65-F5344CB8AC3E}">
        <p14:creationId xmlns:p14="http://schemas.microsoft.com/office/powerpoint/2010/main" val="326306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76B25E-06B6-784E-BCB0-729BA28ECF8D}"/>
              </a:ext>
            </a:extLst>
          </p:cNvPr>
          <p:cNvSpPr>
            <a:spLocks noGrp="1"/>
          </p:cNvSpPr>
          <p:nvPr>
            <p:ph type="title"/>
          </p:nvPr>
        </p:nvSpPr>
        <p:spPr>
          <a:xfrm>
            <a:off x="609600" y="731836"/>
            <a:ext cx="10972800" cy="685802"/>
          </a:xfrm>
        </p:spPr>
        <p:txBody>
          <a:bodyPr/>
          <a:lstStyle/>
          <a:p>
            <a:r>
              <a:rPr lang="en-US" dirty="0"/>
              <a:t>Speakers</a:t>
            </a:r>
          </a:p>
        </p:txBody>
      </p:sp>
      <p:sp>
        <p:nvSpPr>
          <p:cNvPr id="7" name="Content Placeholder 6">
            <a:extLst>
              <a:ext uri="{FF2B5EF4-FFF2-40B4-BE49-F238E27FC236}">
                <a16:creationId xmlns:a16="http://schemas.microsoft.com/office/drawing/2014/main" id="{59E46821-D63C-9041-A1C8-54EE818CF58E}"/>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Berit Faber, LLM, </a:t>
            </a:r>
            <a:r>
              <a:rPr lang="en-US" dirty="0" err="1">
                <a:latin typeface="Arial" panose="020B0604020202020204" pitchFamily="34" charset="0"/>
                <a:cs typeface="Arial" panose="020B0604020202020204" pitchFamily="34" charset="0"/>
              </a:rPr>
              <a:t>Jurfast</a:t>
            </a:r>
            <a:r>
              <a:rPr lang="en-US" dirty="0">
                <a:latin typeface="Arial" panose="020B0604020202020204" pitchFamily="34" charset="0"/>
                <a:cs typeface="Arial" panose="020B0604020202020204" pitchFamily="34" charset="0"/>
              </a:rPr>
              <a:t> Project, Southern University of Denmark</a:t>
            </a:r>
          </a:p>
          <a:p>
            <a:r>
              <a:rPr lang="en-US" dirty="0">
                <a:latin typeface="Arial" panose="020B0604020202020204" pitchFamily="34" charset="0"/>
                <a:cs typeface="Arial" panose="020B0604020202020204" pitchFamily="34" charset="0"/>
              </a:rPr>
              <a:t>Carl </a:t>
            </a:r>
            <a:r>
              <a:rPr lang="en-US" dirty="0" err="1">
                <a:latin typeface="Arial" panose="020B0604020202020204" pitchFamily="34" charset="0"/>
                <a:cs typeface="Arial" panose="020B0604020202020204" pitchFamily="34" charset="0"/>
              </a:rPr>
              <a:t>Asche</a:t>
            </a:r>
            <a:r>
              <a:rPr lang="en-US" dirty="0">
                <a:latin typeface="Arial" panose="020B0604020202020204" pitchFamily="34" charset="0"/>
                <a:cs typeface="Arial" panose="020B0604020202020204" pitchFamily="34" charset="0"/>
              </a:rPr>
              <a:t>, PhD, Director of the Center for Outcomes Research at the </a:t>
            </a:r>
            <a:r>
              <a:rPr lang="en-US" i="1" dirty="0">
                <a:latin typeface="Arial" panose="020B0604020202020204" pitchFamily="34" charset="0"/>
                <a:cs typeface="Arial" panose="020B0604020202020204" pitchFamily="34" charset="0"/>
              </a:rPr>
              <a:t>University of Illinois</a:t>
            </a:r>
            <a:r>
              <a:rPr lang="en-US" dirty="0">
                <a:latin typeface="Arial" panose="020B0604020202020204" pitchFamily="34" charset="0"/>
                <a:cs typeface="Arial" panose="020B0604020202020204" pitchFamily="34" charset="0"/>
              </a:rPr>
              <a:t> College of Medicine at Peoria</a:t>
            </a:r>
          </a:p>
          <a:p>
            <a:r>
              <a:rPr lang="en-US" dirty="0" err="1">
                <a:latin typeface="Arial" panose="020B0604020202020204" pitchFamily="34" charset="0"/>
                <a:cs typeface="Arial" panose="020B0604020202020204" pitchFamily="34" charset="0"/>
              </a:rPr>
              <a:t>Jacco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Keja</a:t>
            </a:r>
            <a:r>
              <a:rPr lang="en-US" dirty="0">
                <a:latin typeface="Arial" panose="020B0604020202020204" pitchFamily="34" charset="0"/>
                <a:cs typeface="Arial" panose="020B0604020202020204" pitchFamily="34" charset="0"/>
              </a:rPr>
              <a:t>, PhD, Vice President, Real-World Evidence Solutions, Global IQVIA</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873525C-F091-FF4B-B4FB-8F1DD0FD4F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Tree>
    <p:extLst>
      <p:ext uri="{BB962C8B-B14F-4D97-AF65-F5344CB8AC3E}">
        <p14:creationId xmlns:p14="http://schemas.microsoft.com/office/powerpoint/2010/main" val="3802933891"/>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4467" y="660114"/>
            <a:ext cx="7527533" cy="1287168"/>
          </a:xfrm>
        </p:spPr>
        <p:txBody>
          <a:bodyPr/>
          <a:lstStyle/>
          <a:p>
            <a:pPr algn="ctr"/>
            <a:r>
              <a:rPr lang="en-US" sz="4000" dirty="0"/>
              <a:t>ISPOR New Professional Event:</a:t>
            </a:r>
            <a:br>
              <a:rPr lang="en-US" sz="4000" dirty="0"/>
            </a:br>
            <a:r>
              <a:rPr lang="en-US" sz="4000" dirty="0"/>
              <a:t>Career Advice Across the Globe</a:t>
            </a:r>
          </a:p>
        </p:txBody>
      </p:sp>
      <p:sp>
        <p:nvSpPr>
          <p:cNvPr id="4" name="Text Placeholder 3"/>
          <p:cNvSpPr>
            <a:spLocks noGrp="1"/>
          </p:cNvSpPr>
          <p:nvPr>
            <p:ph type="body" sz="quarter" idx="11"/>
          </p:nvPr>
        </p:nvSpPr>
        <p:spPr>
          <a:xfrm>
            <a:off x="4877872" y="4962724"/>
            <a:ext cx="7211733" cy="1915496"/>
          </a:xfrm>
        </p:spPr>
        <p:txBody>
          <a:bodyPr/>
          <a:lstStyle/>
          <a:p>
            <a:pPr>
              <a:lnSpc>
                <a:spcPct val="100000"/>
              </a:lnSpc>
              <a:spcBef>
                <a:spcPts val="0"/>
              </a:spcBef>
            </a:pPr>
            <a:r>
              <a:rPr lang="en-US" sz="2400" b="1" dirty="0"/>
              <a:t>Presenter:</a:t>
            </a:r>
          </a:p>
          <a:p>
            <a:pPr>
              <a:lnSpc>
                <a:spcPct val="100000"/>
              </a:lnSpc>
              <a:spcBef>
                <a:spcPts val="0"/>
              </a:spcBef>
            </a:pPr>
            <a:r>
              <a:rPr lang="en-US" sz="2400" dirty="0">
                <a:latin typeface="Open Sans" panose="020B0606030504020204" pitchFamily="34" charset="0"/>
                <a:ea typeface="Open Sans" panose="020B0606030504020204" pitchFamily="34" charset="0"/>
                <a:cs typeface="Open Sans" panose="020B0606030504020204" pitchFamily="34" charset="0"/>
              </a:rPr>
              <a:t>Berit A. Faber, LLM</a:t>
            </a:r>
          </a:p>
          <a:p>
            <a:pPr>
              <a:lnSpc>
                <a:spcPct val="100000"/>
              </a:lnSpc>
              <a:spcBef>
                <a:spcPts val="0"/>
              </a:spcBef>
            </a:pPr>
            <a:r>
              <a:rPr lang="en-US" sz="2000" dirty="0">
                <a:latin typeface="Open Sans" panose="020B0606030504020204" pitchFamily="34" charset="0"/>
                <a:ea typeface="Open Sans" panose="020B0606030504020204" pitchFamily="34" charset="0"/>
                <a:cs typeface="Open Sans" panose="020B0606030504020204" pitchFamily="34" charset="0"/>
              </a:rPr>
              <a:t>JURFAST Project</a:t>
            </a:r>
          </a:p>
          <a:p>
            <a:pPr>
              <a:lnSpc>
                <a:spcPct val="100000"/>
              </a:lnSpc>
              <a:spcBef>
                <a:spcPts val="0"/>
              </a:spcBef>
            </a:pPr>
            <a:r>
              <a:rPr lang="en-US" sz="2000" dirty="0">
                <a:latin typeface="Open Sans" panose="020B0606030504020204" pitchFamily="34" charset="0"/>
                <a:ea typeface="Open Sans" panose="020B0606030504020204" pitchFamily="34" charset="0"/>
                <a:cs typeface="Open Sans" panose="020B0606030504020204" pitchFamily="34" charset="0"/>
              </a:rPr>
              <a:t>University of Southern Denmark (SDU) </a:t>
            </a:r>
          </a:p>
          <a:p>
            <a:pPr>
              <a:lnSpc>
                <a:spcPct val="100000"/>
              </a:lnSpc>
              <a:spcBef>
                <a:spcPts val="0"/>
              </a:spcBef>
            </a:pPr>
            <a:r>
              <a:rPr lang="en-US" sz="2000" dirty="0" err="1">
                <a:latin typeface="Open Sans" panose="020B0606030504020204" pitchFamily="34" charset="0"/>
                <a:ea typeface="Open Sans" panose="020B0606030504020204" pitchFamily="34" charset="0"/>
                <a:cs typeface="Open Sans" panose="020B0606030504020204" pitchFamily="34" charset="0"/>
              </a:rPr>
              <a:t>berit</a:t>
            </a:r>
            <a:r>
              <a:rPr lang="en-US" sz="2000" dirty="0">
                <a:latin typeface="Open Sans" panose="020B0606030504020204" pitchFamily="34" charset="0"/>
                <a:ea typeface="Open Sans" panose="020B0606030504020204" pitchFamily="34" charset="0"/>
                <a:cs typeface="Open Sans" panose="020B0606030504020204" pitchFamily="34" charset="0"/>
              </a:rPr>
              <a:t> @ faber.net</a:t>
            </a:r>
          </a:p>
          <a:p>
            <a:pPr>
              <a:lnSpc>
                <a:spcPct val="100000"/>
              </a:lnSpc>
              <a:spcBef>
                <a:spcPts val="0"/>
              </a:spcBef>
            </a:pPr>
            <a:endParaRPr lang="en-US" sz="2000" dirty="0"/>
          </a:p>
        </p:txBody>
      </p:sp>
      <p:sp>
        <p:nvSpPr>
          <p:cNvPr id="3" name="Rectangle 2">
            <a:extLst>
              <a:ext uri="{FF2B5EF4-FFF2-40B4-BE49-F238E27FC236}">
                <a16:creationId xmlns:a16="http://schemas.microsoft.com/office/drawing/2014/main" id="{5283F3E3-B985-419C-8101-E607559C09A4}"/>
              </a:ext>
            </a:extLst>
          </p:cNvPr>
          <p:cNvSpPr/>
          <p:nvPr/>
        </p:nvSpPr>
        <p:spPr>
          <a:xfrm>
            <a:off x="4877872" y="2305728"/>
            <a:ext cx="7100721" cy="2400657"/>
          </a:xfrm>
          <a:prstGeom prst="rect">
            <a:avLst/>
          </a:prstGeom>
        </p:spPr>
        <p:txBody>
          <a:bodyPr wrap="square">
            <a:spAutoFit/>
          </a:bodyPr>
          <a:lstStyle/>
          <a:p>
            <a:pPr lvl="0"/>
            <a:r>
              <a:rPr lang="en-US" sz="3000" b="1" dirty="0">
                <a:solidFill>
                  <a:prstClr val="white"/>
                </a:solidFill>
                <a:latin typeface="Open Sans"/>
              </a:rPr>
              <a:t>“Unfortunately this Content is Unavailable in Your Region: What is the Impact of General Data Protection Regulation (GDPR) on the HEOR Community?”</a:t>
            </a:r>
          </a:p>
        </p:txBody>
      </p:sp>
    </p:spTree>
    <p:extLst>
      <p:ext uri="{BB962C8B-B14F-4D97-AF65-F5344CB8AC3E}">
        <p14:creationId xmlns:p14="http://schemas.microsoft.com/office/powerpoint/2010/main" val="124414974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a:extLst>
              <a:ext uri="{FF2B5EF4-FFF2-40B4-BE49-F238E27FC236}">
                <a16:creationId xmlns:a16="http://schemas.microsoft.com/office/drawing/2014/main" id="{44EA48AB-8EF9-A34C-B5F9-E9077A7680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fld id="{AD678FEB-30CC-0149-896F-503BCA2287EE}" type="slidenum">
              <a:rPr lang="da-DK" altLang="da-DK" sz="1200">
                <a:solidFill>
                  <a:srgbClr val="898989"/>
                </a:solidFill>
                <a:latin typeface="Times New Roman" panose="02020603050405020304" pitchFamily="18" charset="0"/>
              </a:rPr>
              <a:pPr fontAlgn="base">
                <a:spcBef>
                  <a:spcPct val="0"/>
                </a:spcBef>
                <a:spcAft>
                  <a:spcPct val="0"/>
                </a:spcAft>
                <a:buNone/>
              </a:pPr>
              <a:t>15</a:t>
            </a:fld>
            <a:endParaRPr lang="da-DK" altLang="da-DK" sz="1200" dirty="0">
              <a:solidFill>
                <a:srgbClr val="898989"/>
              </a:solidFill>
              <a:latin typeface="Times New Roman" panose="02020603050405020304" pitchFamily="18" charset="0"/>
            </a:endParaRPr>
          </a:p>
        </p:txBody>
      </p:sp>
      <p:sp>
        <p:nvSpPr>
          <p:cNvPr id="16387" name="AutoShape 2">
            <a:extLst>
              <a:ext uri="{FF2B5EF4-FFF2-40B4-BE49-F238E27FC236}">
                <a16:creationId xmlns:a16="http://schemas.microsoft.com/office/drawing/2014/main" id="{D3B9FC0B-3D9A-FD46-A5C8-0D0F3DEE28B4}"/>
              </a:ext>
            </a:extLst>
          </p:cNvPr>
          <p:cNvSpPr>
            <a:spLocks noChangeArrowheads="1"/>
          </p:cNvSpPr>
          <p:nvPr/>
        </p:nvSpPr>
        <p:spPr bwMode="auto">
          <a:xfrm>
            <a:off x="3862276" y="1772776"/>
            <a:ext cx="4162649" cy="3148142"/>
          </a:xfrm>
          <a:prstGeom prst="triangle">
            <a:avLst>
              <a:gd name="adj" fmla="val 50000"/>
            </a:avLst>
          </a:prstGeom>
          <a:solidFill>
            <a:srgbClr val="00FFFF">
              <a:alpha val="50195"/>
            </a:srgb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endParaRPr lang="en-US" altLang="da-DK" sz="2400" dirty="0">
              <a:solidFill>
                <a:prstClr val="black"/>
              </a:solidFill>
              <a:latin typeface="Times New Roman" panose="02020603050405020304" pitchFamily="18" charset="0"/>
            </a:endParaRPr>
          </a:p>
        </p:txBody>
      </p:sp>
      <p:sp>
        <p:nvSpPr>
          <p:cNvPr id="16388" name="Text Box 3">
            <a:extLst>
              <a:ext uri="{FF2B5EF4-FFF2-40B4-BE49-F238E27FC236}">
                <a16:creationId xmlns:a16="http://schemas.microsoft.com/office/drawing/2014/main" id="{66BFF8CD-39F3-5640-83FE-86940D266481}"/>
              </a:ext>
            </a:extLst>
          </p:cNvPr>
          <p:cNvSpPr txBox="1">
            <a:spLocks noChangeArrowheads="1"/>
          </p:cNvSpPr>
          <p:nvPr/>
        </p:nvSpPr>
        <p:spPr bwMode="auto">
          <a:xfrm>
            <a:off x="4419600" y="3657601"/>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50000"/>
              </a:spcBef>
              <a:spcAft>
                <a:spcPct val="0"/>
              </a:spcAft>
              <a:buNone/>
            </a:pPr>
            <a:r>
              <a:rPr lang="da-DK" altLang="da-DK" sz="2400" dirty="0">
                <a:solidFill>
                  <a:prstClr val="black"/>
                </a:solidFill>
                <a:latin typeface="Times New Roman" panose="02020603050405020304" pitchFamily="18" charset="0"/>
              </a:rPr>
              <a:t>  Bio</a:t>
            </a:r>
            <a:r>
              <a:rPr lang="da-DK" altLang="da-DK" sz="2400" b="1" dirty="0">
                <a:solidFill>
                  <a:prstClr val="black"/>
                </a:solidFill>
                <a:latin typeface="Times New Roman" panose="02020603050405020304" pitchFamily="18" charset="0"/>
              </a:rPr>
              <a:t>DEMOCRACY ?</a:t>
            </a:r>
          </a:p>
        </p:txBody>
      </p:sp>
      <p:sp>
        <p:nvSpPr>
          <p:cNvPr id="16389" name="Text Box 4">
            <a:extLst>
              <a:ext uri="{FF2B5EF4-FFF2-40B4-BE49-F238E27FC236}">
                <a16:creationId xmlns:a16="http://schemas.microsoft.com/office/drawing/2014/main" id="{E45ADE21-0A48-9A49-98A8-3CFF4E9DABA2}"/>
              </a:ext>
            </a:extLst>
          </p:cNvPr>
          <p:cNvSpPr txBox="1">
            <a:spLocks noChangeArrowheads="1"/>
          </p:cNvSpPr>
          <p:nvPr/>
        </p:nvSpPr>
        <p:spPr bwMode="auto">
          <a:xfrm>
            <a:off x="1981200" y="5125082"/>
            <a:ext cx="2646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50000"/>
              </a:spcBef>
              <a:spcAft>
                <a:spcPct val="0"/>
              </a:spcAft>
              <a:buNone/>
            </a:pPr>
            <a:r>
              <a:rPr lang="da-DK" altLang="da-DK" sz="2400" dirty="0">
                <a:solidFill>
                  <a:prstClr val="black"/>
                </a:solidFill>
                <a:latin typeface="Times New Roman" panose="02020603050405020304" pitchFamily="18" charset="0"/>
              </a:rPr>
              <a:t> </a:t>
            </a:r>
            <a:r>
              <a:rPr lang="da-DK" altLang="da-DK" sz="2000" dirty="0">
                <a:solidFill>
                  <a:srgbClr val="4BACC6">
                    <a:lumMod val="50000"/>
                  </a:srgbClr>
                </a:solidFill>
                <a:latin typeface="Times New Roman" panose="02020603050405020304" pitchFamily="18" charset="0"/>
              </a:rPr>
              <a:t>Bio</a:t>
            </a:r>
            <a:r>
              <a:rPr lang="da-DK" altLang="da-DK" sz="2000" b="1" dirty="0">
                <a:solidFill>
                  <a:srgbClr val="4BACC6">
                    <a:lumMod val="50000"/>
                  </a:srgbClr>
                </a:solidFill>
                <a:latin typeface="Times New Roman" panose="02020603050405020304" pitchFamily="18" charset="0"/>
              </a:rPr>
              <a:t>ECONOMY</a:t>
            </a:r>
          </a:p>
        </p:txBody>
      </p:sp>
      <p:sp>
        <p:nvSpPr>
          <p:cNvPr id="16391" name="Text Box 6">
            <a:extLst>
              <a:ext uri="{FF2B5EF4-FFF2-40B4-BE49-F238E27FC236}">
                <a16:creationId xmlns:a16="http://schemas.microsoft.com/office/drawing/2014/main" id="{00F445F5-F9AA-B247-BF65-CBD3A0A1676E}"/>
              </a:ext>
            </a:extLst>
          </p:cNvPr>
          <p:cNvSpPr txBox="1">
            <a:spLocks noChangeArrowheads="1"/>
          </p:cNvSpPr>
          <p:nvPr/>
        </p:nvSpPr>
        <p:spPr bwMode="auto">
          <a:xfrm>
            <a:off x="4724401" y="152400"/>
            <a:ext cx="259556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fontAlgn="base">
              <a:spcBef>
                <a:spcPct val="50000"/>
              </a:spcBef>
              <a:spcAft>
                <a:spcPct val="0"/>
              </a:spcAft>
              <a:buNone/>
            </a:pPr>
            <a:endParaRPr lang="da-DK" altLang="da-DK" sz="2800" dirty="0">
              <a:solidFill>
                <a:prstClr val="black"/>
              </a:solidFill>
              <a:latin typeface="Times New Roman" panose="02020603050405020304" pitchFamily="18" charset="0"/>
            </a:endParaRPr>
          </a:p>
          <a:p>
            <a:pPr algn="ctr" fontAlgn="base">
              <a:spcBef>
                <a:spcPct val="50000"/>
              </a:spcBef>
              <a:spcAft>
                <a:spcPct val="0"/>
              </a:spcAft>
              <a:buNone/>
            </a:pPr>
            <a:r>
              <a:rPr lang="da-DK" altLang="da-DK" sz="2800" dirty="0">
                <a:solidFill>
                  <a:prstClr val="black"/>
                </a:solidFill>
                <a:latin typeface="Times New Roman" panose="02020603050405020304" pitchFamily="18" charset="0"/>
              </a:rPr>
              <a:t>Bio</a:t>
            </a:r>
            <a:r>
              <a:rPr lang="da-DK" altLang="da-DK" sz="2800" b="1" dirty="0">
                <a:solidFill>
                  <a:prstClr val="black"/>
                </a:solidFill>
                <a:latin typeface="Times New Roman" panose="02020603050405020304" pitchFamily="18" charset="0"/>
              </a:rPr>
              <a:t>LAW</a:t>
            </a:r>
          </a:p>
          <a:p>
            <a:pPr algn="ctr" fontAlgn="base">
              <a:spcBef>
                <a:spcPct val="50000"/>
              </a:spcBef>
              <a:spcAft>
                <a:spcPct val="0"/>
              </a:spcAft>
              <a:buNone/>
            </a:pPr>
            <a:endParaRPr lang="da-DK" altLang="da-DK" sz="2800" b="1" dirty="0">
              <a:solidFill>
                <a:prstClr val="black"/>
              </a:solidFill>
              <a:latin typeface="Times New Roman" panose="02020603050405020304" pitchFamily="18" charset="0"/>
            </a:endParaRPr>
          </a:p>
        </p:txBody>
      </p:sp>
      <p:sp>
        <p:nvSpPr>
          <p:cNvPr id="16392" name="Text Box 4">
            <a:extLst>
              <a:ext uri="{FF2B5EF4-FFF2-40B4-BE49-F238E27FC236}">
                <a16:creationId xmlns:a16="http://schemas.microsoft.com/office/drawing/2014/main" id="{ED271DBE-9401-8943-BCA7-0C65C7643175}"/>
              </a:ext>
            </a:extLst>
          </p:cNvPr>
          <p:cNvSpPr txBox="1">
            <a:spLocks noChangeArrowheads="1"/>
          </p:cNvSpPr>
          <p:nvPr/>
        </p:nvSpPr>
        <p:spPr bwMode="auto">
          <a:xfrm>
            <a:off x="4627295" y="691975"/>
            <a:ext cx="28082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fontAlgn="base">
              <a:spcBef>
                <a:spcPct val="50000"/>
              </a:spcBef>
              <a:spcAft>
                <a:spcPct val="0"/>
              </a:spcAft>
              <a:buNone/>
            </a:pPr>
            <a:r>
              <a:rPr lang="da-DK" altLang="da-DK" sz="1800" dirty="0">
                <a:solidFill>
                  <a:prstClr val="black"/>
                </a:solidFill>
                <a:latin typeface="Times New Roman" panose="02020603050405020304" pitchFamily="18" charset="0"/>
              </a:rPr>
              <a:t> </a:t>
            </a:r>
          </a:p>
          <a:p>
            <a:pPr algn="ctr" fontAlgn="base">
              <a:spcBef>
                <a:spcPct val="50000"/>
              </a:spcBef>
              <a:spcAft>
                <a:spcPct val="0"/>
              </a:spcAft>
              <a:buNone/>
            </a:pPr>
            <a:r>
              <a:rPr lang="da-DK" altLang="da-DK" sz="1800" dirty="0">
                <a:solidFill>
                  <a:srgbClr val="C00000"/>
                </a:solidFill>
                <a:latin typeface="Times New Roman" panose="02020603050405020304" pitchFamily="18" charset="0"/>
              </a:rPr>
              <a:t>Bio</a:t>
            </a:r>
            <a:r>
              <a:rPr lang="da-DK" altLang="da-DK" sz="1800" b="1" dirty="0">
                <a:solidFill>
                  <a:srgbClr val="C00000"/>
                </a:solidFill>
                <a:latin typeface="Times New Roman" panose="02020603050405020304" pitchFamily="18" charset="0"/>
              </a:rPr>
              <a:t>GOVERNANCE</a:t>
            </a:r>
          </a:p>
          <a:p>
            <a:pPr algn="ctr" fontAlgn="base">
              <a:spcBef>
                <a:spcPct val="50000"/>
              </a:spcBef>
              <a:spcAft>
                <a:spcPct val="0"/>
              </a:spcAft>
              <a:buNone/>
            </a:pPr>
            <a:r>
              <a:rPr lang="da-DK" altLang="da-DK" sz="1600" b="1" dirty="0">
                <a:solidFill>
                  <a:srgbClr val="C00000"/>
                </a:solidFill>
                <a:latin typeface="Times New Roman" panose="02020603050405020304" pitchFamily="18" charset="0"/>
              </a:rPr>
              <a:t>Data-protection - GDPR</a:t>
            </a:r>
          </a:p>
          <a:p>
            <a:pPr algn="ctr" fontAlgn="base">
              <a:spcBef>
                <a:spcPct val="50000"/>
              </a:spcBef>
              <a:spcAft>
                <a:spcPct val="0"/>
              </a:spcAft>
              <a:buNone/>
            </a:pPr>
            <a:r>
              <a:rPr lang="da-DK" altLang="da-DK" sz="1800" b="1" dirty="0">
                <a:solidFill>
                  <a:srgbClr val="C00000"/>
                </a:solidFill>
                <a:latin typeface="Times New Roman" panose="02020603050405020304" pitchFamily="18" charset="0"/>
              </a:rPr>
              <a:t> </a:t>
            </a:r>
          </a:p>
        </p:txBody>
      </p:sp>
      <p:sp>
        <p:nvSpPr>
          <p:cNvPr id="16393" name="TextBox 1">
            <a:extLst>
              <a:ext uri="{FF2B5EF4-FFF2-40B4-BE49-F238E27FC236}">
                <a16:creationId xmlns:a16="http://schemas.microsoft.com/office/drawing/2014/main" id="{431A69A9-63D8-A34D-A2C1-91184011701E}"/>
              </a:ext>
            </a:extLst>
          </p:cNvPr>
          <p:cNvSpPr txBox="1">
            <a:spLocks noChangeArrowheads="1"/>
          </p:cNvSpPr>
          <p:nvPr/>
        </p:nvSpPr>
        <p:spPr bwMode="auto">
          <a:xfrm>
            <a:off x="1847528" y="2773363"/>
            <a:ext cx="23042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r>
              <a:rPr lang="en-US" altLang="da-DK" sz="2400" dirty="0">
                <a:solidFill>
                  <a:prstClr val="black"/>
                </a:solidFill>
                <a:latin typeface="Times New Roman" panose="02020603050405020304" pitchFamily="18" charset="0"/>
              </a:rPr>
              <a:t>Health-research based</a:t>
            </a:r>
          </a:p>
          <a:p>
            <a:pPr fontAlgn="base">
              <a:spcBef>
                <a:spcPct val="0"/>
              </a:spcBef>
              <a:spcAft>
                <a:spcPct val="0"/>
              </a:spcAft>
              <a:buNone/>
            </a:pPr>
            <a:r>
              <a:rPr lang="en-US" altLang="da-DK" sz="2400" dirty="0">
                <a:solidFill>
                  <a:prstClr val="black"/>
                </a:solidFill>
                <a:latin typeface="Times New Roman" panose="02020603050405020304" pitchFamily="18" charset="0"/>
              </a:rPr>
              <a:t>on Personal</a:t>
            </a:r>
          </a:p>
          <a:p>
            <a:pPr fontAlgn="base">
              <a:spcBef>
                <a:spcPct val="0"/>
              </a:spcBef>
              <a:spcAft>
                <a:spcPct val="0"/>
              </a:spcAft>
              <a:buNone/>
            </a:pPr>
            <a:r>
              <a:rPr lang="en-US" altLang="da-DK" sz="2400" dirty="0">
                <a:solidFill>
                  <a:prstClr val="black"/>
                </a:solidFill>
                <a:latin typeface="Times New Roman" panose="02020603050405020304" pitchFamily="18" charset="0"/>
              </a:rPr>
              <a:t>Data?</a:t>
            </a:r>
          </a:p>
        </p:txBody>
      </p:sp>
      <p:sp>
        <p:nvSpPr>
          <p:cNvPr id="16394" name="TextBox 2">
            <a:extLst>
              <a:ext uri="{FF2B5EF4-FFF2-40B4-BE49-F238E27FC236}">
                <a16:creationId xmlns:a16="http://schemas.microsoft.com/office/drawing/2014/main" id="{E0EADC19-B570-2445-ADAC-67712C091126}"/>
              </a:ext>
            </a:extLst>
          </p:cNvPr>
          <p:cNvSpPr txBox="1">
            <a:spLocks noChangeArrowheads="1"/>
          </p:cNvSpPr>
          <p:nvPr/>
        </p:nvSpPr>
        <p:spPr bwMode="auto">
          <a:xfrm>
            <a:off x="8398212" y="792889"/>
            <a:ext cx="177779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r>
              <a:rPr lang="en-US" altLang="da-DK" sz="2000" b="1" dirty="0">
                <a:solidFill>
                  <a:prstClr val="black"/>
                </a:solidFill>
                <a:latin typeface="Times New Roman" panose="02020603050405020304" pitchFamily="18" charset="0"/>
              </a:rPr>
              <a:t>Research Participants  </a:t>
            </a:r>
          </a:p>
          <a:p>
            <a:pPr fontAlgn="base">
              <a:spcBef>
                <a:spcPct val="0"/>
              </a:spcBef>
              <a:spcAft>
                <a:spcPct val="0"/>
              </a:spcAft>
              <a:buNone/>
            </a:pPr>
            <a:r>
              <a:rPr lang="en-US" altLang="da-DK" sz="2000" b="1" dirty="0">
                <a:solidFill>
                  <a:prstClr val="black"/>
                </a:solidFill>
                <a:latin typeface="Times New Roman" panose="02020603050405020304" pitchFamily="18" charset="0"/>
              </a:rPr>
              <a:t>Data subjects?</a:t>
            </a:r>
          </a:p>
          <a:p>
            <a:pPr fontAlgn="base">
              <a:spcBef>
                <a:spcPct val="0"/>
              </a:spcBef>
              <a:spcAft>
                <a:spcPct val="0"/>
              </a:spcAft>
              <a:buNone/>
            </a:pPr>
            <a:endParaRPr lang="en-US" altLang="da-DK" sz="2000" dirty="0">
              <a:solidFill>
                <a:prstClr val="black"/>
              </a:solidFill>
              <a:latin typeface="Times New Roman" panose="02020603050405020304" pitchFamily="18" charset="0"/>
            </a:endParaRPr>
          </a:p>
          <a:p>
            <a:pPr fontAlgn="base">
              <a:spcBef>
                <a:spcPct val="0"/>
              </a:spcBef>
              <a:spcAft>
                <a:spcPct val="0"/>
              </a:spcAft>
              <a:buNone/>
            </a:pPr>
            <a:endParaRPr lang="en-US" altLang="da-DK" sz="2000" dirty="0">
              <a:solidFill>
                <a:prstClr val="black"/>
              </a:solidFill>
              <a:latin typeface="Times New Roman" panose="02020603050405020304" pitchFamily="18" charset="0"/>
            </a:endParaRPr>
          </a:p>
          <a:p>
            <a:pPr fontAlgn="base">
              <a:spcBef>
                <a:spcPct val="0"/>
              </a:spcBef>
              <a:spcAft>
                <a:spcPct val="0"/>
              </a:spcAft>
              <a:buNone/>
            </a:pPr>
            <a:endParaRPr lang="en-US" altLang="da-DK" sz="2000" dirty="0">
              <a:solidFill>
                <a:prstClr val="black"/>
              </a:solidFill>
              <a:latin typeface="Times New Roman" panose="02020603050405020304" pitchFamily="18" charset="0"/>
            </a:endParaRPr>
          </a:p>
          <a:p>
            <a:pPr fontAlgn="base">
              <a:spcBef>
                <a:spcPct val="0"/>
              </a:spcBef>
              <a:spcAft>
                <a:spcPct val="0"/>
              </a:spcAft>
              <a:buNone/>
            </a:pPr>
            <a:r>
              <a:rPr lang="en-US" altLang="da-DK" sz="2000" b="1" dirty="0">
                <a:solidFill>
                  <a:prstClr val="black"/>
                </a:solidFill>
                <a:latin typeface="Times New Roman" panose="02020603050405020304" pitchFamily="18" charset="0"/>
              </a:rPr>
              <a:t>Society?</a:t>
            </a:r>
          </a:p>
          <a:p>
            <a:pPr fontAlgn="base">
              <a:spcBef>
                <a:spcPct val="0"/>
              </a:spcBef>
              <a:spcAft>
                <a:spcPct val="0"/>
              </a:spcAft>
              <a:buNone/>
            </a:pPr>
            <a:endParaRPr lang="en-US" altLang="da-DK" sz="2000" dirty="0">
              <a:solidFill>
                <a:prstClr val="black"/>
              </a:solidFill>
              <a:latin typeface="Times New Roman" panose="02020603050405020304" pitchFamily="18" charset="0"/>
            </a:endParaRPr>
          </a:p>
          <a:p>
            <a:pPr fontAlgn="base">
              <a:spcBef>
                <a:spcPct val="0"/>
              </a:spcBef>
              <a:spcAft>
                <a:spcPct val="0"/>
              </a:spcAft>
              <a:buNone/>
            </a:pPr>
            <a:endParaRPr lang="en-US" altLang="da-DK" sz="2000" dirty="0">
              <a:solidFill>
                <a:prstClr val="black"/>
              </a:solidFill>
              <a:latin typeface="Times New Roman" panose="02020603050405020304" pitchFamily="18" charset="0"/>
            </a:endParaRPr>
          </a:p>
          <a:p>
            <a:pPr fontAlgn="base">
              <a:spcBef>
                <a:spcPct val="0"/>
              </a:spcBef>
              <a:spcAft>
                <a:spcPct val="0"/>
              </a:spcAft>
              <a:buNone/>
            </a:pPr>
            <a:endParaRPr lang="en-US" altLang="da-DK" sz="2000" dirty="0">
              <a:solidFill>
                <a:prstClr val="black"/>
              </a:solidFill>
              <a:latin typeface="Times New Roman" panose="02020603050405020304" pitchFamily="18" charset="0"/>
            </a:endParaRPr>
          </a:p>
          <a:p>
            <a:pPr fontAlgn="base">
              <a:spcBef>
                <a:spcPct val="0"/>
              </a:spcBef>
              <a:spcAft>
                <a:spcPct val="0"/>
              </a:spcAft>
              <a:buNone/>
            </a:pPr>
            <a:endParaRPr lang="en-US" altLang="da-DK" sz="2000" dirty="0">
              <a:solidFill>
                <a:prstClr val="black"/>
              </a:solidFill>
              <a:latin typeface="Times New Roman" panose="02020603050405020304" pitchFamily="18" charset="0"/>
            </a:endParaRPr>
          </a:p>
          <a:p>
            <a:pPr fontAlgn="base">
              <a:spcBef>
                <a:spcPct val="0"/>
              </a:spcBef>
              <a:spcAft>
                <a:spcPct val="0"/>
              </a:spcAft>
              <a:buNone/>
            </a:pPr>
            <a:r>
              <a:rPr lang="en-US" altLang="da-DK" sz="2000" b="1" dirty="0">
                <a:solidFill>
                  <a:prstClr val="black"/>
                </a:solidFill>
                <a:latin typeface="Times New Roman" panose="02020603050405020304" pitchFamily="18" charset="0"/>
              </a:rPr>
              <a:t>Future Generations?</a:t>
            </a:r>
          </a:p>
        </p:txBody>
      </p:sp>
      <p:sp>
        <p:nvSpPr>
          <p:cNvPr id="16395" name="TextBox 4">
            <a:extLst>
              <a:ext uri="{FF2B5EF4-FFF2-40B4-BE49-F238E27FC236}">
                <a16:creationId xmlns:a16="http://schemas.microsoft.com/office/drawing/2014/main" id="{AF43D0E3-5A98-6A44-B60F-542A710366AB}"/>
              </a:ext>
            </a:extLst>
          </p:cNvPr>
          <p:cNvSpPr txBox="1">
            <a:spLocks noChangeArrowheads="1"/>
          </p:cNvSpPr>
          <p:nvPr/>
        </p:nvSpPr>
        <p:spPr bwMode="auto">
          <a:xfrm>
            <a:off x="1325439" y="237201"/>
            <a:ext cx="9109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fontAlgn="base">
              <a:spcBef>
                <a:spcPct val="0"/>
              </a:spcBef>
              <a:spcAft>
                <a:spcPct val="0"/>
              </a:spcAft>
              <a:buNone/>
            </a:pPr>
            <a:r>
              <a:rPr lang="en-US" altLang="da-DK" sz="2800" b="1" dirty="0">
                <a:solidFill>
                  <a:prstClr val="black"/>
                </a:solidFill>
                <a:latin typeface="Times New Roman" panose="02020603050405020304" pitchFamily="18" charset="0"/>
              </a:rPr>
              <a:t>Setting the Scene</a:t>
            </a:r>
          </a:p>
        </p:txBody>
      </p:sp>
      <p:sp>
        <p:nvSpPr>
          <p:cNvPr id="2" name="Up-Down Arrow 1">
            <a:extLst>
              <a:ext uri="{FF2B5EF4-FFF2-40B4-BE49-F238E27FC236}">
                <a16:creationId xmlns:a16="http://schemas.microsoft.com/office/drawing/2014/main" id="{B92A0F25-30B4-BD4A-AAAA-C7AB782ED68C}"/>
              </a:ext>
            </a:extLst>
          </p:cNvPr>
          <p:cNvSpPr>
            <a:spLocks noChangeArrowheads="1"/>
          </p:cNvSpPr>
          <p:nvPr/>
        </p:nvSpPr>
        <p:spPr bwMode="auto">
          <a:xfrm>
            <a:off x="8843886" y="1772776"/>
            <a:ext cx="287337" cy="857250"/>
          </a:xfrm>
          <a:prstGeom prst="up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base">
              <a:spcBef>
                <a:spcPct val="0"/>
              </a:spcBef>
              <a:spcAft>
                <a:spcPct val="0"/>
              </a:spcAft>
              <a:defRPr/>
            </a:pPr>
            <a:endParaRPr lang="en-US" sz="2400" dirty="0">
              <a:solidFill>
                <a:prstClr val="white"/>
              </a:solidFill>
              <a:latin typeface="Calibri"/>
              <a:ea typeface="ＭＳ Ｐゴシック" panose="020B0600070205080204" pitchFamily="34" charset="-128"/>
            </a:endParaRPr>
          </a:p>
        </p:txBody>
      </p:sp>
      <p:sp>
        <p:nvSpPr>
          <p:cNvPr id="3" name="Down Arrow 2">
            <a:extLst>
              <a:ext uri="{FF2B5EF4-FFF2-40B4-BE49-F238E27FC236}">
                <a16:creationId xmlns:a16="http://schemas.microsoft.com/office/drawing/2014/main" id="{28931DEB-CBA4-C343-AFED-6719DB722530}"/>
              </a:ext>
            </a:extLst>
          </p:cNvPr>
          <p:cNvSpPr>
            <a:spLocks noChangeArrowheads="1"/>
          </p:cNvSpPr>
          <p:nvPr/>
        </p:nvSpPr>
        <p:spPr bwMode="auto">
          <a:xfrm>
            <a:off x="8843886" y="3069243"/>
            <a:ext cx="287337" cy="977900"/>
          </a:xfrm>
          <a:prstGeom prst="downArrow">
            <a:avLst>
              <a:gd name="adj1" fmla="val 50000"/>
              <a:gd name="adj2" fmla="val 49994"/>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base">
              <a:spcBef>
                <a:spcPct val="0"/>
              </a:spcBef>
              <a:spcAft>
                <a:spcPct val="0"/>
              </a:spcAft>
              <a:defRPr/>
            </a:pPr>
            <a:endParaRPr lang="en-US" sz="2400" dirty="0">
              <a:solidFill>
                <a:prstClr val="white"/>
              </a:solidFill>
              <a:latin typeface="Calibri"/>
              <a:ea typeface="ＭＳ Ｐゴシック" panose="020B0600070205080204" pitchFamily="34" charset="-128"/>
            </a:endParaRPr>
          </a:p>
        </p:txBody>
      </p:sp>
      <p:sp>
        <p:nvSpPr>
          <p:cNvPr id="16" name="Text Box 4">
            <a:extLst>
              <a:ext uri="{FF2B5EF4-FFF2-40B4-BE49-F238E27FC236}">
                <a16:creationId xmlns:a16="http://schemas.microsoft.com/office/drawing/2014/main" id="{49524277-72CC-844F-BC26-76C187417D4C}"/>
              </a:ext>
            </a:extLst>
          </p:cNvPr>
          <p:cNvSpPr txBox="1">
            <a:spLocks noChangeArrowheads="1"/>
          </p:cNvSpPr>
          <p:nvPr/>
        </p:nvSpPr>
        <p:spPr bwMode="auto">
          <a:xfrm>
            <a:off x="2063553" y="5615997"/>
            <a:ext cx="33123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50000"/>
              </a:spcBef>
              <a:spcAft>
                <a:spcPct val="0"/>
              </a:spcAft>
              <a:buNone/>
            </a:pPr>
            <a:r>
              <a:rPr lang="da-DK" altLang="da-DK" sz="1800" b="1" dirty="0">
                <a:solidFill>
                  <a:srgbClr val="0070C0"/>
                </a:solidFill>
                <a:latin typeface="Times New Roman" panose="02020603050405020304" pitchFamily="18" charset="0"/>
              </a:rPr>
              <a:t>Research in Health Data: Contacts Innovation, Patents)</a:t>
            </a:r>
          </a:p>
        </p:txBody>
      </p:sp>
      <p:sp>
        <p:nvSpPr>
          <p:cNvPr id="19" name="Text Box 5">
            <a:extLst>
              <a:ext uri="{FF2B5EF4-FFF2-40B4-BE49-F238E27FC236}">
                <a16:creationId xmlns:a16="http://schemas.microsoft.com/office/drawing/2014/main" id="{EBEA85C6-03C2-CE42-9A8B-04370726DACC}"/>
              </a:ext>
            </a:extLst>
          </p:cNvPr>
          <p:cNvSpPr txBox="1">
            <a:spLocks noChangeArrowheads="1"/>
          </p:cNvSpPr>
          <p:nvPr/>
        </p:nvSpPr>
        <p:spPr bwMode="auto">
          <a:xfrm>
            <a:off x="6672064" y="5125081"/>
            <a:ext cx="3672408"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fontAlgn="base">
              <a:spcBef>
                <a:spcPct val="50000"/>
              </a:spcBef>
              <a:spcAft>
                <a:spcPct val="0"/>
              </a:spcAft>
              <a:buNone/>
            </a:pPr>
            <a:r>
              <a:rPr lang="da-DK" altLang="da-DK" sz="2000" dirty="0">
                <a:solidFill>
                  <a:srgbClr val="00B050"/>
                </a:solidFill>
                <a:latin typeface="Times New Roman" panose="02020603050405020304" pitchFamily="18" charset="0"/>
              </a:rPr>
              <a:t>Bio</a:t>
            </a:r>
            <a:r>
              <a:rPr lang="da-DK" altLang="da-DK" sz="2000" b="1" dirty="0">
                <a:solidFill>
                  <a:srgbClr val="00B050"/>
                </a:solidFill>
                <a:latin typeface="Times New Roman" panose="02020603050405020304" pitchFamily="18" charset="0"/>
              </a:rPr>
              <a:t>ETHICS </a:t>
            </a:r>
          </a:p>
          <a:p>
            <a:pPr fontAlgn="base">
              <a:spcBef>
                <a:spcPct val="50000"/>
              </a:spcBef>
              <a:spcAft>
                <a:spcPct val="0"/>
              </a:spcAft>
              <a:buNone/>
            </a:pPr>
            <a:r>
              <a:rPr lang="da-DK" altLang="da-DK" sz="2000" dirty="0">
                <a:solidFill>
                  <a:srgbClr val="00B050"/>
                </a:solidFill>
                <a:latin typeface="Times New Roman" panose="02020603050405020304" pitchFamily="18" charset="0"/>
              </a:rPr>
              <a:t>From Bio</a:t>
            </a:r>
            <a:r>
              <a:rPr lang="da-DK" altLang="da-DK" sz="2000" b="1" dirty="0">
                <a:solidFill>
                  <a:srgbClr val="00B050"/>
                </a:solidFill>
                <a:latin typeface="Times New Roman" panose="02020603050405020304" pitchFamily="18" charset="0"/>
              </a:rPr>
              <a:t>ETHICS</a:t>
            </a:r>
            <a:r>
              <a:rPr lang="da-DK" altLang="da-DK" sz="2000" dirty="0">
                <a:solidFill>
                  <a:srgbClr val="00B050"/>
                </a:solidFill>
                <a:latin typeface="Times New Roman" panose="02020603050405020304" pitchFamily="18" charset="0"/>
              </a:rPr>
              <a:t> to </a:t>
            </a:r>
            <a:r>
              <a:rPr lang="en-US" altLang="da-DK" sz="2000" dirty="0">
                <a:solidFill>
                  <a:srgbClr val="00B050"/>
                </a:solidFill>
                <a:latin typeface="Times New Roman" panose="02020603050405020304" pitchFamily="18" charset="0"/>
              </a:rPr>
              <a:t>Bio</a:t>
            </a:r>
            <a:r>
              <a:rPr lang="en-US" altLang="da-DK" sz="2000" b="1" dirty="0">
                <a:solidFill>
                  <a:srgbClr val="00B050"/>
                </a:solidFill>
                <a:latin typeface="Times New Roman" panose="02020603050405020304" pitchFamily="18" charset="0"/>
              </a:rPr>
              <a:t>LAW</a:t>
            </a:r>
            <a:r>
              <a:rPr lang="da-DK" altLang="da-DK" sz="2000" dirty="0">
                <a:solidFill>
                  <a:srgbClr val="00B050"/>
                </a:solidFill>
                <a:latin typeface="Times New Roman" panose="02020603050405020304" pitchFamily="18" charset="0"/>
              </a:rPr>
              <a:t>?</a:t>
            </a:r>
          </a:p>
          <a:p>
            <a:pPr fontAlgn="base">
              <a:spcBef>
                <a:spcPct val="50000"/>
              </a:spcBef>
              <a:spcAft>
                <a:spcPct val="0"/>
              </a:spcAft>
              <a:buNone/>
            </a:pPr>
            <a:r>
              <a:rPr lang="da-DK" altLang="da-DK" sz="1800" dirty="0">
                <a:solidFill>
                  <a:srgbClr val="FF0000"/>
                </a:solidFill>
                <a:latin typeface="Times New Roman" panose="02020603050405020304" pitchFamily="18" charset="0"/>
              </a:rPr>
              <a:t>From  Data</a:t>
            </a:r>
            <a:r>
              <a:rPr lang="da-DK" altLang="da-DK" sz="1800" b="1" dirty="0">
                <a:solidFill>
                  <a:srgbClr val="FF0000"/>
                </a:solidFill>
                <a:latin typeface="Times New Roman" panose="02020603050405020304" pitchFamily="18" charset="0"/>
              </a:rPr>
              <a:t>LAW  to</a:t>
            </a:r>
            <a:r>
              <a:rPr lang="da-DK" altLang="da-DK" sz="1800" dirty="0">
                <a:solidFill>
                  <a:srgbClr val="FF0000"/>
                </a:solidFill>
                <a:latin typeface="Times New Roman" panose="02020603050405020304" pitchFamily="18" charset="0"/>
              </a:rPr>
              <a:t>  Data</a:t>
            </a:r>
            <a:r>
              <a:rPr lang="da-DK" altLang="da-DK" sz="1800" b="1" dirty="0">
                <a:solidFill>
                  <a:srgbClr val="FF0000"/>
                </a:solidFill>
                <a:latin typeface="Times New Roman" panose="02020603050405020304" pitchFamily="18" charset="0"/>
              </a:rPr>
              <a:t>ETHICS?</a:t>
            </a:r>
            <a:endParaRPr lang="da-DK" altLang="da-DK" sz="1800" dirty="0">
              <a:solidFill>
                <a:srgbClr val="FF0000"/>
              </a:solidFill>
              <a:latin typeface="Times New Roman" panose="02020603050405020304" pitchFamily="18" charset="0"/>
            </a:endParaRPr>
          </a:p>
        </p:txBody>
      </p:sp>
      <p:sp>
        <p:nvSpPr>
          <p:cNvPr id="4" name="Footer Placeholder 3">
            <a:extLst>
              <a:ext uri="{FF2B5EF4-FFF2-40B4-BE49-F238E27FC236}">
                <a16:creationId xmlns:a16="http://schemas.microsoft.com/office/drawing/2014/main" id="{E4B5A1DB-7440-8140-9ECA-6CE72176CEC1}"/>
              </a:ext>
            </a:extLst>
          </p:cNvPr>
          <p:cNvSpPr>
            <a:spLocks noGrp="1"/>
          </p:cNvSpPr>
          <p:nvPr>
            <p:ph type="ftr" sz="quarter" idx="11"/>
          </p:nvPr>
        </p:nvSpPr>
        <p:spPr>
          <a:xfrm>
            <a:off x="2711625" y="6356351"/>
            <a:ext cx="6419597" cy="365125"/>
          </a:xfrm>
        </p:spPr>
        <p:txBody>
          <a:bodyPr/>
          <a:lstStyle/>
          <a:p>
            <a:pPr fontAlgn="base">
              <a:spcBef>
                <a:spcPct val="0"/>
              </a:spcBef>
              <a:spcAft>
                <a:spcPct val="0"/>
              </a:spcAft>
              <a:defRPr/>
            </a:pPr>
            <a:r>
              <a:rPr lang="da-DK" dirty="0"/>
              <a:t>Berit A. Faber, LLM, JURFAST Project, </a:t>
            </a:r>
            <a:r>
              <a:rPr lang="da-DK" dirty="0" err="1"/>
              <a:t>University</a:t>
            </a:r>
            <a:r>
              <a:rPr lang="da-DK" dirty="0"/>
              <a:t> of Southern Denmark (SDU) </a:t>
            </a:r>
            <a:r>
              <a:rPr lang="da-DK" dirty="0" err="1"/>
              <a:t>berit</a:t>
            </a:r>
            <a:r>
              <a:rPr lang="da-DK" dirty="0"/>
              <a:t> @ </a:t>
            </a:r>
            <a:r>
              <a:rPr lang="da-DK" dirty="0" err="1"/>
              <a:t>faber.net</a:t>
            </a:r>
            <a:endParaRPr lang="da-DK"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084CE912-1F02-1E43-9778-F4C3C7457F79}"/>
              </a:ext>
            </a:extLst>
          </p:cNvPr>
          <p:cNvSpPr>
            <a:spLocks noGrp="1"/>
          </p:cNvSpPr>
          <p:nvPr>
            <p:ph type="title"/>
          </p:nvPr>
        </p:nvSpPr>
        <p:spPr/>
        <p:txBody>
          <a:bodyPr/>
          <a:lstStyle/>
          <a:p>
            <a:r>
              <a:rPr lang="en-GB" altLang="da-DK" sz="3200" b="1" dirty="0">
                <a:solidFill>
                  <a:srgbClr val="7F7F7F"/>
                </a:solidFill>
                <a:latin typeface="Arial" panose="020B0604020202020204" pitchFamily="34" charset="0"/>
                <a:ea typeface="ＭＳ Ｐゴシック" panose="020B0600070205080204" pitchFamily="34" charset="-128"/>
                <a:cs typeface="Arial" panose="020B0604020202020204" pitchFamily="34" charset="0"/>
              </a:rPr>
              <a:t> Transparency</a:t>
            </a:r>
          </a:p>
        </p:txBody>
      </p:sp>
      <p:sp>
        <p:nvSpPr>
          <p:cNvPr id="20483" name="Slide Number Placeholder 4">
            <a:extLst>
              <a:ext uri="{FF2B5EF4-FFF2-40B4-BE49-F238E27FC236}">
                <a16:creationId xmlns:a16="http://schemas.microsoft.com/office/drawing/2014/main" id="{005CBFC7-6DB6-BF45-9CBB-E61FA95D7A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fld id="{CC93A24A-D717-2743-9B62-A4B3FAFA873F}" type="slidenum">
              <a:rPr lang="da-DK" altLang="da-DK" sz="1200">
                <a:solidFill>
                  <a:srgbClr val="898989"/>
                </a:solidFill>
                <a:latin typeface="Times New Roman" panose="02020603050405020304" pitchFamily="18" charset="0"/>
              </a:rPr>
              <a:pPr fontAlgn="base">
                <a:spcBef>
                  <a:spcPct val="0"/>
                </a:spcBef>
                <a:spcAft>
                  <a:spcPct val="0"/>
                </a:spcAft>
                <a:buNone/>
              </a:pPr>
              <a:t>16</a:t>
            </a:fld>
            <a:endParaRPr lang="da-DK" altLang="da-DK" sz="1200" dirty="0">
              <a:solidFill>
                <a:srgbClr val="898989"/>
              </a:solidFill>
              <a:latin typeface="Times New Roman" panose="02020603050405020304" pitchFamily="18" charset="0"/>
            </a:endParaRPr>
          </a:p>
        </p:txBody>
      </p:sp>
      <p:pic>
        <p:nvPicPr>
          <p:cNvPr id="20484" name="Picture 16" descr="PREGNANT">
            <a:extLst>
              <a:ext uri="{FF2B5EF4-FFF2-40B4-BE49-F238E27FC236}">
                <a16:creationId xmlns:a16="http://schemas.microsoft.com/office/drawing/2014/main" id="{C5636500-F2A1-B947-9F2C-516D92E70AB0}"/>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l="-696" r="-696"/>
          <a:stretch>
            <a:fillRect/>
          </a:stretch>
        </p:blipFill>
        <p:spPr>
          <a:xfrm>
            <a:off x="5943600" y="1752600"/>
            <a:ext cx="3810000" cy="4191000"/>
          </a:xfrm>
          <a:noFill/>
        </p:spPr>
      </p:pic>
      <p:sp>
        <p:nvSpPr>
          <p:cNvPr id="20485" name="TextBox 6">
            <a:extLst>
              <a:ext uri="{FF2B5EF4-FFF2-40B4-BE49-F238E27FC236}">
                <a16:creationId xmlns:a16="http://schemas.microsoft.com/office/drawing/2014/main" id="{358AC6E2-0216-2041-9BE5-94B15E4E2C05}"/>
              </a:ext>
            </a:extLst>
          </p:cNvPr>
          <p:cNvSpPr txBox="1">
            <a:spLocks noChangeArrowheads="1"/>
          </p:cNvSpPr>
          <p:nvPr/>
        </p:nvSpPr>
        <p:spPr bwMode="auto">
          <a:xfrm>
            <a:off x="2133600" y="2057400"/>
            <a:ext cx="36576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r>
              <a:rPr lang="en-GB" altLang="en-US" sz="2000" i="1" dirty="0">
                <a:solidFill>
                  <a:srgbClr val="7F7F7F"/>
                </a:solidFill>
                <a:latin typeface="Arial" panose="020B0604020202020204" pitchFamily="34" charset="0"/>
                <a:cs typeface="Arial" panose="020B0604020202020204" pitchFamily="34" charset="0"/>
              </a:rPr>
              <a:t>“</a:t>
            </a:r>
            <a:r>
              <a:rPr lang="en-GB" altLang="da-DK" sz="2000" i="1" dirty="0">
                <a:solidFill>
                  <a:srgbClr val="7F7F7F"/>
                </a:solidFill>
                <a:latin typeface="Arial" panose="020B0604020202020204" pitchFamily="34" charset="0"/>
                <a:cs typeface="Arial" panose="020B0604020202020204" pitchFamily="34" charset="0"/>
              </a:rPr>
              <a:t>The new biotechnologies within healthcare and medicine make the patient transparent to the system</a:t>
            </a:r>
          </a:p>
          <a:p>
            <a:pPr fontAlgn="base">
              <a:spcBef>
                <a:spcPct val="0"/>
              </a:spcBef>
              <a:spcAft>
                <a:spcPct val="0"/>
              </a:spcAft>
              <a:buNone/>
            </a:pPr>
            <a:endParaRPr lang="en-GB" altLang="da-DK" sz="2000" i="1" dirty="0">
              <a:solidFill>
                <a:srgbClr val="7F7F7F"/>
              </a:solidFill>
              <a:latin typeface="Arial" panose="020B0604020202020204" pitchFamily="34" charset="0"/>
              <a:cs typeface="Arial" panose="020B0604020202020204" pitchFamily="34" charset="0"/>
            </a:endParaRPr>
          </a:p>
          <a:p>
            <a:pPr fontAlgn="base">
              <a:spcBef>
                <a:spcPct val="0"/>
              </a:spcBef>
              <a:spcAft>
                <a:spcPct val="0"/>
              </a:spcAft>
              <a:buNone/>
            </a:pPr>
            <a:endParaRPr lang="en-GB" altLang="da-DK" sz="2000" i="1" dirty="0">
              <a:solidFill>
                <a:srgbClr val="7F7F7F"/>
              </a:solidFill>
              <a:latin typeface="Arial" panose="020B0604020202020204" pitchFamily="34" charset="0"/>
              <a:cs typeface="Arial" panose="020B0604020202020204" pitchFamily="34" charset="0"/>
            </a:endParaRPr>
          </a:p>
          <a:p>
            <a:pPr fontAlgn="base">
              <a:spcBef>
                <a:spcPct val="0"/>
              </a:spcBef>
              <a:spcAft>
                <a:spcPct val="0"/>
              </a:spcAft>
              <a:buNone/>
            </a:pPr>
            <a:r>
              <a:rPr lang="en-GB" altLang="da-DK" sz="2000" i="1" dirty="0">
                <a:solidFill>
                  <a:srgbClr val="7F7F7F"/>
                </a:solidFill>
                <a:latin typeface="Arial" panose="020B0604020202020204" pitchFamily="34" charset="0"/>
                <a:cs typeface="Arial" panose="020B0604020202020204" pitchFamily="34" charset="0"/>
              </a:rPr>
              <a:t>We need to make the system transparent to the patients</a:t>
            </a:r>
            <a:r>
              <a:rPr lang="en-GB" altLang="en-US" sz="2000" i="1" dirty="0">
                <a:solidFill>
                  <a:srgbClr val="7F7F7F"/>
                </a:solidFill>
                <a:latin typeface="Arial" panose="020B0604020202020204" pitchFamily="34" charset="0"/>
                <a:cs typeface="Arial" panose="020B0604020202020204" pitchFamily="34" charset="0"/>
              </a:rPr>
              <a:t>”</a:t>
            </a:r>
            <a:r>
              <a:rPr lang="en-GB" altLang="da-DK" sz="2000" i="1" dirty="0">
                <a:solidFill>
                  <a:srgbClr val="7F7F7F"/>
                </a:solidFill>
                <a:latin typeface="Arial" panose="020B0604020202020204" pitchFamily="34" charset="0"/>
                <a:cs typeface="Arial" panose="020B0604020202020204" pitchFamily="34" charset="0"/>
              </a:rPr>
              <a:t> </a:t>
            </a:r>
          </a:p>
          <a:p>
            <a:pPr fontAlgn="base">
              <a:spcBef>
                <a:spcPct val="0"/>
              </a:spcBef>
              <a:spcAft>
                <a:spcPct val="0"/>
              </a:spcAft>
              <a:buNone/>
            </a:pPr>
            <a:endParaRPr lang="en-GB" altLang="da-DK" sz="2000" i="1" dirty="0">
              <a:solidFill>
                <a:srgbClr val="7F7F7F"/>
              </a:solidFill>
              <a:latin typeface="Arial" panose="020B0604020202020204" pitchFamily="34" charset="0"/>
              <a:cs typeface="Arial" panose="020B0604020202020204" pitchFamily="34" charset="0"/>
            </a:endParaRPr>
          </a:p>
          <a:p>
            <a:pPr fontAlgn="base">
              <a:spcBef>
                <a:spcPct val="0"/>
              </a:spcBef>
              <a:spcAft>
                <a:spcPct val="0"/>
              </a:spcAft>
              <a:buNone/>
            </a:pPr>
            <a:r>
              <a:rPr lang="en-GB" altLang="da-DK" sz="1600" dirty="0">
                <a:solidFill>
                  <a:srgbClr val="7F7F7F"/>
                </a:solidFill>
                <a:latin typeface="Arial" panose="020B0604020202020204" pitchFamily="34" charset="0"/>
                <a:cs typeface="Arial" panose="020B0604020202020204" pitchFamily="34" charset="0"/>
              </a:rPr>
              <a:t>Prof. Mette Hartlev </a:t>
            </a:r>
            <a:r>
              <a:rPr lang="en-GB" altLang="da-DK" sz="1600" dirty="0">
                <a:solidFill>
                  <a:srgbClr val="7F7F7F"/>
                </a:solidFill>
                <a:latin typeface="Times New Roman" panose="02020603050405020304" pitchFamily="18" charset="0"/>
                <a:cs typeface="Arial" panose="020B0604020202020204" pitchFamily="34" charset="0"/>
              </a:rPr>
              <a:t> </a:t>
            </a:r>
          </a:p>
        </p:txBody>
      </p:sp>
      <p:sp>
        <p:nvSpPr>
          <p:cNvPr id="2" name="Footer Placeholder 1">
            <a:extLst>
              <a:ext uri="{FF2B5EF4-FFF2-40B4-BE49-F238E27FC236}">
                <a16:creationId xmlns:a16="http://schemas.microsoft.com/office/drawing/2014/main" id="{B36CB5FE-0BA6-6B40-BCA0-022CE38C9149}"/>
              </a:ext>
            </a:extLst>
          </p:cNvPr>
          <p:cNvSpPr>
            <a:spLocks noGrp="1"/>
          </p:cNvSpPr>
          <p:nvPr>
            <p:ph type="ftr" sz="quarter" idx="11"/>
          </p:nvPr>
        </p:nvSpPr>
        <p:spPr>
          <a:xfrm>
            <a:off x="2855640" y="6356351"/>
            <a:ext cx="6408712" cy="365125"/>
          </a:xfrm>
        </p:spPr>
        <p:txBody>
          <a:bodyPr/>
          <a:lstStyle/>
          <a:p>
            <a:pPr fontAlgn="base">
              <a:spcBef>
                <a:spcPct val="0"/>
              </a:spcBef>
              <a:spcAft>
                <a:spcPct val="0"/>
              </a:spcAft>
              <a:defRPr/>
            </a:pPr>
            <a:r>
              <a:rPr lang="da-DK" dirty="0"/>
              <a:t>Berit A. Faber, LLM, JURFAST Project, </a:t>
            </a:r>
            <a:r>
              <a:rPr lang="da-DK" dirty="0" err="1"/>
              <a:t>University</a:t>
            </a:r>
            <a:r>
              <a:rPr lang="da-DK" dirty="0"/>
              <a:t> of Southern Denmark (SDU) </a:t>
            </a:r>
            <a:r>
              <a:rPr lang="da-DK" dirty="0" err="1"/>
              <a:t>berit</a:t>
            </a:r>
            <a:r>
              <a:rPr lang="da-DK" dirty="0"/>
              <a:t> @ </a:t>
            </a:r>
            <a:r>
              <a:rPr lang="da-DK" dirty="0" err="1"/>
              <a:t>faber.net</a:t>
            </a:r>
            <a:endParaRPr lang="da-DK"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2">
            <a:extLst>
              <a:ext uri="{FF2B5EF4-FFF2-40B4-BE49-F238E27FC236}">
                <a16:creationId xmlns:a16="http://schemas.microsoft.com/office/drawing/2014/main" id="{894717CA-4AD7-3A4F-89BD-E06F0F7A49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fld id="{AFABB573-C775-A044-A2B9-77A64000489D}" type="slidenum">
              <a:rPr lang="da-DK" altLang="da-DK" sz="1200">
                <a:solidFill>
                  <a:srgbClr val="898989"/>
                </a:solidFill>
                <a:latin typeface="Times New Roman" panose="02020603050405020304" pitchFamily="18" charset="0"/>
              </a:rPr>
              <a:pPr fontAlgn="base">
                <a:spcBef>
                  <a:spcPct val="0"/>
                </a:spcBef>
                <a:spcAft>
                  <a:spcPct val="0"/>
                </a:spcAft>
                <a:buNone/>
              </a:pPr>
              <a:t>17</a:t>
            </a:fld>
            <a:endParaRPr lang="da-DK" altLang="da-DK" sz="1200" dirty="0">
              <a:solidFill>
                <a:srgbClr val="898989"/>
              </a:solidFill>
              <a:latin typeface="Times New Roman" panose="02020603050405020304" pitchFamily="18" charset="0"/>
            </a:endParaRPr>
          </a:p>
        </p:txBody>
      </p:sp>
      <p:sp>
        <p:nvSpPr>
          <p:cNvPr id="21507" name="TextBox 5">
            <a:extLst>
              <a:ext uri="{FF2B5EF4-FFF2-40B4-BE49-F238E27FC236}">
                <a16:creationId xmlns:a16="http://schemas.microsoft.com/office/drawing/2014/main" id="{D2F063C4-9022-FB45-AA66-49A68CF270A1}"/>
              </a:ext>
            </a:extLst>
          </p:cNvPr>
          <p:cNvSpPr txBox="1">
            <a:spLocks noChangeArrowheads="1"/>
          </p:cNvSpPr>
          <p:nvPr/>
        </p:nvSpPr>
        <p:spPr bwMode="auto">
          <a:xfrm>
            <a:off x="1981200" y="1219200"/>
            <a:ext cx="44958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r>
              <a:rPr lang="en-GB" altLang="da-DK" sz="2000" b="1" dirty="0">
                <a:solidFill>
                  <a:srgbClr val="7F7F7F"/>
                </a:solidFill>
                <a:latin typeface="Arial" panose="020B0604020202020204" pitchFamily="34" charset="0"/>
                <a:cs typeface="Arial" panose="020B0604020202020204" pitchFamily="34" charset="0"/>
              </a:rPr>
              <a:t>The Donor as a mining-area: </a:t>
            </a:r>
          </a:p>
          <a:p>
            <a:pPr fontAlgn="base">
              <a:spcBef>
                <a:spcPct val="0"/>
              </a:spcBef>
              <a:spcAft>
                <a:spcPct val="0"/>
              </a:spcAft>
              <a:buNone/>
            </a:pPr>
            <a:r>
              <a:rPr lang="en-GB" altLang="da-DK" sz="2000" b="1" dirty="0">
                <a:solidFill>
                  <a:srgbClr val="7F7F7F"/>
                </a:solidFill>
                <a:latin typeface="Arial" panose="020B0604020202020204" pitchFamily="34" charset="0"/>
                <a:cs typeface="Arial" panose="020B0604020202020204" pitchFamily="34" charset="0"/>
              </a:rPr>
              <a:t>No restrictions/obligations towards donors and society</a:t>
            </a:r>
          </a:p>
          <a:p>
            <a:pPr fontAlgn="base">
              <a:spcBef>
                <a:spcPct val="0"/>
              </a:spcBef>
              <a:spcAft>
                <a:spcPct val="0"/>
              </a:spcAft>
              <a:buNone/>
            </a:pPr>
            <a:r>
              <a:rPr lang="en-GB" altLang="da-DK" sz="2000" b="1" dirty="0">
                <a:solidFill>
                  <a:srgbClr val="7F7F7F"/>
                </a:solidFill>
                <a:latin typeface="Arial" panose="020B0604020202020204" pitchFamily="34" charset="0"/>
                <a:cs typeface="Arial" panose="020B0604020202020204" pitchFamily="34" charset="0"/>
              </a:rPr>
              <a:t> Researcher-heaven Pharma-heaven?</a:t>
            </a:r>
          </a:p>
          <a:p>
            <a:pPr fontAlgn="base">
              <a:spcBef>
                <a:spcPct val="0"/>
              </a:spcBef>
              <a:spcAft>
                <a:spcPct val="0"/>
              </a:spcAft>
              <a:buNone/>
            </a:pPr>
            <a:r>
              <a:rPr lang="en-GB" altLang="da-DK" sz="2000" b="1" dirty="0">
                <a:solidFill>
                  <a:srgbClr val="7F7F7F"/>
                </a:solidFill>
                <a:latin typeface="Arial" panose="020B0604020202020204" pitchFamily="34" charset="0"/>
                <a:cs typeface="Arial" panose="020B0604020202020204" pitchFamily="34" charset="0"/>
              </a:rPr>
              <a:t> Laissez Faire – Opt out?</a:t>
            </a:r>
          </a:p>
          <a:p>
            <a:pPr fontAlgn="base">
              <a:spcBef>
                <a:spcPct val="0"/>
              </a:spcBef>
              <a:spcAft>
                <a:spcPct val="0"/>
              </a:spcAft>
              <a:buNone/>
            </a:pPr>
            <a:endParaRPr lang="en-GB" altLang="da-DK" sz="2000" b="1" dirty="0">
              <a:solidFill>
                <a:srgbClr val="7F7F7F"/>
              </a:solidFill>
              <a:latin typeface="Arial" panose="020B0604020202020204" pitchFamily="34" charset="0"/>
              <a:cs typeface="Arial" panose="020B0604020202020204" pitchFamily="34" charset="0"/>
            </a:endParaRPr>
          </a:p>
          <a:p>
            <a:pPr fontAlgn="base">
              <a:spcBef>
                <a:spcPct val="0"/>
              </a:spcBef>
              <a:spcAft>
                <a:spcPct val="0"/>
              </a:spcAft>
              <a:buNone/>
            </a:pPr>
            <a:endParaRPr lang="en-GB" altLang="da-DK" sz="2000" b="1" dirty="0">
              <a:solidFill>
                <a:srgbClr val="7F7F7F"/>
              </a:solidFill>
              <a:latin typeface="Arial" panose="020B0604020202020204" pitchFamily="34" charset="0"/>
              <a:cs typeface="Arial" panose="020B0604020202020204" pitchFamily="34" charset="0"/>
            </a:endParaRPr>
          </a:p>
          <a:p>
            <a:pPr fontAlgn="base">
              <a:spcBef>
                <a:spcPct val="0"/>
              </a:spcBef>
              <a:spcAft>
                <a:spcPct val="0"/>
              </a:spcAft>
              <a:buNone/>
            </a:pPr>
            <a:r>
              <a:rPr lang="en-GB" altLang="da-DK" sz="2000" b="1" dirty="0">
                <a:solidFill>
                  <a:srgbClr val="7F7F7F"/>
                </a:solidFill>
                <a:latin typeface="Arial" panose="020B0604020202020204" pitchFamily="34" charset="0"/>
                <a:cs typeface="Arial" panose="020B0604020202020204" pitchFamily="34" charset="0"/>
              </a:rPr>
              <a:t>Donors are conscious drivers of the process</a:t>
            </a:r>
          </a:p>
          <a:p>
            <a:pPr fontAlgn="base">
              <a:spcBef>
                <a:spcPct val="0"/>
              </a:spcBef>
              <a:spcAft>
                <a:spcPct val="0"/>
              </a:spcAft>
              <a:buNone/>
            </a:pPr>
            <a:r>
              <a:rPr lang="en-GB" altLang="da-DK" sz="2000" b="1" dirty="0">
                <a:solidFill>
                  <a:srgbClr val="7F7F7F"/>
                </a:solidFill>
                <a:latin typeface="Arial" panose="020B0604020202020204" pitchFamily="34" charset="0"/>
                <a:cs typeface="Arial" panose="020B0604020202020204" pitchFamily="34" charset="0"/>
              </a:rPr>
              <a:t>Patients</a:t>
            </a:r>
            <a:r>
              <a:rPr lang="en-GB" altLang="en-US" sz="2000" b="1" dirty="0">
                <a:solidFill>
                  <a:srgbClr val="7F7F7F"/>
                </a:solidFill>
                <a:latin typeface="Arial" panose="020B0604020202020204" pitchFamily="34" charset="0"/>
                <a:cs typeface="Arial" panose="020B0604020202020204" pitchFamily="34" charset="0"/>
              </a:rPr>
              <a:t>’</a:t>
            </a:r>
            <a:r>
              <a:rPr lang="en-GB" altLang="da-DK" sz="2000" b="1" dirty="0">
                <a:solidFill>
                  <a:srgbClr val="7F7F7F"/>
                </a:solidFill>
                <a:latin typeface="Arial" panose="020B0604020202020204" pitchFamily="34" charset="0"/>
                <a:cs typeface="Arial" panose="020B0604020202020204" pitchFamily="34" charset="0"/>
              </a:rPr>
              <a:t> organisations </a:t>
            </a:r>
          </a:p>
          <a:p>
            <a:pPr fontAlgn="base">
              <a:spcBef>
                <a:spcPct val="0"/>
              </a:spcBef>
              <a:spcAft>
                <a:spcPct val="0"/>
              </a:spcAft>
              <a:buNone/>
            </a:pPr>
            <a:r>
              <a:rPr lang="en-GB" altLang="da-DK" sz="2000" b="1" dirty="0">
                <a:solidFill>
                  <a:srgbClr val="7F7F7F"/>
                </a:solidFill>
                <a:latin typeface="Arial" panose="020B0604020202020204" pitchFamily="34" charset="0"/>
                <a:cs typeface="Arial" panose="020B0604020202020204" pitchFamily="34" charset="0"/>
              </a:rPr>
              <a:t>Opt in – layered consent, dynamic consent? Right to know Right not to know? Incidental findings? The right to know and the right not to know? Economic benefits?</a:t>
            </a:r>
          </a:p>
          <a:p>
            <a:pPr fontAlgn="base">
              <a:spcBef>
                <a:spcPct val="0"/>
              </a:spcBef>
              <a:spcAft>
                <a:spcPct val="0"/>
              </a:spcAft>
              <a:buNone/>
            </a:pPr>
            <a:endParaRPr lang="en-GB" altLang="da-DK" sz="2400" dirty="0">
              <a:solidFill>
                <a:prstClr val="black"/>
              </a:solidFill>
              <a:latin typeface="Times New Roman" panose="02020603050405020304" pitchFamily="18" charset="0"/>
              <a:cs typeface="Arial" panose="020B0604020202020204" pitchFamily="34" charset="0"/>
            </a:endParaRPr>
          </a:p>
        </p:txBody>
      </p:sp>
      <p:pic>
        <p:nvPicPr>
          <p:cNvPr id="21508" name="Picture 6" descr="j0198497.pict">
            <a:extLst>
              <a:ext uri="{FF2B5EF4-FFF2-40B4-BE49-F238E27FC236}">
                <a16:creationId xmlns:a16="http://schemas.microsoft.com/office/drawing/2014/main" id="{4FB6FBFB-805B-1C4D-A899-140A88A2A22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162800" y="1219200"/>
            <a:ext cx="2362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0" descr="200235995-001.png">
            <a:extLst>
              <a:ext uri="{FF2B5EF4-FFF2-40B4-BE49-F238E27FC236}">
                <a16:creationId xmlns:a16="http://schemas.microsoft.com/office/drawing/2014/main" id="{33EC3C12-1C51-B54D-8042-17E090DEECA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62800" y="37338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21">
            <a:extLst>
              <a:ext uri="{FF2B5EF4-FFF2-40B4-BE49-F238E27FC236}">
                <a16:creationId xmlns:a16="http://schemas.microsoft.com/office/drawing/2014/main" id="{3CCEA68E-7F54-8A49-9EFA-95993B30D3E3}"/>
              </a:ext>
            </a:extLst>
          </p:cNvPr>
          <p:cNvSpPr>
            <a:spLocks noChangeArrowheads="1"/>
          </p:cNvSpPr>
          <p:nvPr/>
        </p:nvSpPr>
        <p:spPr bwMode="auto">
          <a:xfrm>
            <a:off x="1631950" y="152401"/>
            <a:ext cx="903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fontAlgn="base">
              <a:spcBef>
                <a:spcPct val="0"/>
              </a:spcBef>
              <a:spcAft>
                <a:spcPct val="0"/>
              </a:spcAft>
              <a:buNone/>
            </a:pPr>
            <a:r>
              <a:rPr lang="en-GB" altLang="da-DK" sz="2400" b="1" dirty="0">
                <a:solidFill>
                  <a:srgbClr val="7F7F7F"/>
                </a:solidFill>
                <a:latin typeface="Arial" panose="020B0604020202020204" pitchFamily="34" charset="0"/>
                <a:cs typeface="Arial" panose="020B0604020202020204" pitchFamily="34" charset="0"/>
              </a:rPr>
              <a:t>Consent: Legal models tackling different scenarios </a:t>
            </a:r>
          </a:p>
        </p:txBody>
      </p:sp>
      <p:sp>
        <p:nvSpPr>
          <p:cNvPr id="2" name="Footer Placeholder 1">
            <a:extLst>
              <a:ext uri="{FF2B5EF4-FFF2-40B4-BE49-F238E27FC236}">
                <a16:creationId xmlns:a16="http://schemas.microsoft.com/office/drawing/2014/main" id="{8A8FDC0E-3FF8-8A46-824D-E943EA67991E}"/>
              </a:ext>
            </a:extLst>
          </p:cNvPr>
          <p:cNvSpPr>
            <a:spLocks noGrp="1"/>
          </p:cNvSpPr>
          <p:nvPr>
            <p:ph type="ftr" sz="quarter" idx="11"/>
          </p:nvPr>
        </p:nvSpPr>
        <p:spPr>
          <a:xfrm>
            <a:off x="2927648" y="6356351"/>
            <a:ext cx="6444952" cy="365125"/>
          </a:xfrm>
        </p:spPr>
        <p:txBody>
          <a:bodyPr/>
          <a:lstStyle/>
          <a:p>
            <a:pPr fontAlgn="base">
              <a:spcBef>
                <a:spcPct val="0"/>
              </a:spcBef>
              <a:spcAft>
                <a:spcPct val="0"/>
              </a:spcAft>
              <a:defRPr/>
            </a:pPr>
            <a:r>
              <a:rPr lang="da-DK" dirty="0"/>
              <a:t>Berit A. Faber, LLM, JURFAST Project, </a:t>
            </a:r>
            <a:r>
              <a:rPr lang="da-DK" dirty="0" err="1"/>
              <a:t>University</a:t>
            </a:r>
            <a:r>
              <a:rPr lang="da-DK" dirty="0"/>
              <a:t> of Southern Denmark (SDU) </a:t>
            </a:r>
            <a:r>
              <a:rPr lang="da-DK" dirty="0" err="1"/>
              <a:t>berit</a:t>
            </a:r>
            <a:r>
              <a:rPr lang="da-DK" dirty="0"/>
              <a:t> @ </a:t>
            </a:r>
            <a:r>
              <a:rPr lang="da-DK" dirty="0" err="1"/>
              <a:t>faber.net</a:t>
            </a:r>
            <a:endParaRPr lang="da-DK"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2">
            <a:extLst>
              <a:ext uri="{FF2B5EF4-FFF2-40B4-BE49-F238E27FC236}">
                <a16:creationId xmlns:a16="http://schemas.microsoft.com/office/drawing/2014/main" id="{DFAD3275-FC31-A844-A10F-FE2CF01582C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fld id="{20CC8E4F-E009-E749-9A3A-091FB613CEB0}" type="slidenum">
              <a:rPr lang="da-DK" altLang="da-DK" sz="1200">
                <a:solidFill>
                  <a:srgbClr val="898989"/>
                </a:solidFill>
                <a:latin typeface="Times New Roman" panose="02020603050405020304" pitchFamily="18" charset="0"/>
              </a:rPr>
              <a:pPr fontAlgn="base">
                <a:spcBef>
                  <a:spcPct val="0"/>
                </a:spcBef>
                <a:spcAft>
                  <a:spcPct val="0"/>
                </a:spcAft>
                <a:buNone/>
              </a:pPr>
              <a:t>18</a:t>
            </a:fld>
            <a:endParaRPr lang="da-DK" altLang="da-DK" sz="1200" dirty="0">
              <a:solidFill>
                <a:srgbClr val="898989"/>
              </a:solidFill>
              <a:latin typeface="Times New Roman" panose="02020603050405020304" pitchFamily="18" charset="0"/>
            </a:endParaRPr>
          </a:p>
        </p:txBody>
      </p:sp>
      <p:sp>
        <p:nvSpPr>
          <p:cNvPr id="23555" name="TextBox 3">
            <a:extLst>
              <a:ext uri="{FF2B5EF4-FFF2-40B4-BE49-F238E27FC236}">
                <a16:creationId xmlns:a16="http://schemas.microsoft.com/office/drawing/2014/main" id="{7B8AE486-200F-DC47-A012-FA2301AABDE8}"/>
              </a:ext>
            </a:extLst>
          </p:cNvPr>
          <p:cNvSpPr txBox="1">
            <a:spLocks noChangeArrowheads="1"/>
          </p:cNvSpPr>
          <p:nvPr/>
        </p:nvSpPr>
        <p:spPr bwMode="auto">
          <a:xfrm>
            <a:off x="2135561" y="836613"/>
            <a:ext cx="8103815"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r>
              <a:rPr lang="en-US" altLang="da-DK" sz="2400" b="1" dirty="0">
                <a:solidFill>
                  <a:srgbClr val="595959"/>
                </a:solidFill>
                <a:latin typeface="Arial" panose="020B0604020202020204" pitchFamily="34" charset="0"/>
                <a:cs typeface="Arial" panose="020B0604020202020204" pitchFamily="34" charset="0"/>
              </a:rPr>
              <a:t>How to combine the areas of protection  </a:t>
            </a:r>
          </a:p>
          <a:p>
            <a:pPr fontAlgn="base">
              <a:spcBef>
                <a:spcPct val="0"/>
              </a:spcBef>
              <a:spcAft>
                <a:spcPct val="0"/>
              </a:spcAft>
              <a:buNone/>
            </a:pPr>
            <a:r>
              <a:rPr lang="en-US" altLang="da-DK" sz="2400" b="1" dirty="0">
                <a:solidFill>
                  <a:srgbClr val="595959"/>
                </a:solidFill>
                <a:latin typeface="Arial" panose="020B0604020202020204" pitchFamily="34" charset="0"/>
                <a:cs typeface="Arial" panose="020B0604020202020204" pitchFamily="34" charset="0"/>
              </a:rPr>
              <a:t>in Biolaw and Data-protection:</a:t>
            </a:r>
          </a:p>
          <a:p>
            <a:pPr fontAlgn="base">
              <a:spcBef>
                <a:spcPct val="0"/>
              </a:spcBef>
              <a:spcAft>
                <a:spcPct val="0"/>
              </a:spcAft>
              <a:buNone/>
            </a:pPr>
            <a:endParaRPr lang="en-US" altLang="da-DK" sz="2400" b="1" dirty="0">
              <a:solidFill>
                <a:srgbClr val="595959"/>
              </a:solidFill>
              <a:latin typeface="Arial" panose="020B0604020202020204" pitchFamily="34" charset="0"/>
              <a:cs typeface="Arial" panose="020B0604020202020204" pitchFamily="34" charset="0"/>
            </a:endParaRPr>
          </a:p>
          <a:p>
            <a:pPr fontAlgn="base">
              <a:spcBef>
                <a:spcPct val="0"/>
              </a:spcBef>
              <a:spcAft>
                <a:spcPct val="0"/>
              </a:spcAft>
              <a:buNone/>
            </a:pPr>
            <a:r>
              <a:rPr lang="en-US" altLang="da-DK" sz="2400" b="1" dirty="0">
                <a:solidFill>
                  <a:srgbClr val="FF0000"/>
                </a:solidFill>
                <a:latin typeface="Arial" panose="020B0604020202020204" pitchFamily="34" charset="0"/>
                <a:cs typeface="Arial" panose="020B0604020202020204" pitchFamily="34" charset="0"/>
              </a:rPr>
              <a:t>Bioethics – data ethics?</a:t>
            </a:r>
          </a:p>
          <a:p>
            <a:pPr fontAlgn="base">
              <a:spcBef>
                <a:spcPct val="0"/>
              </a:spcBef>
              <a:spcAft>
                <a:spcPct val="0"/>
              </a:spcAft>
              <a:buNone/>
            </a:pPr>
            <a:r>
              <a:rPr lang="en-US" altLang="da-DK" sz="2000" b="1" dirty="0">
                <a:solidFill>
                  <a:srgbClr val="595959"/>
                </a:solidFill>
                <a:latin typeface="Arial" panose="020B0604020202020204" pitchFamily="34" charset="0"/>
                <a:cs typeface="Arial" panose="020B0604020202020204" pitchFamily="34" charset="0"/>
              </a:rPr>
              <a:t>The donor seen as a research project participant:</a:t>
            </a:r>
          </a:p>
          <a:p>
            <a:pPr fontAlgn="base">
              <a:spcBef>
                <a:spcPct val="0"/>
              </a:spcBef>
              <a:spcAft>
                <a:spcPct val="0"/>
              </a:spcAft>
              <a:buNone/>
            </a:pPr>
            <a:r>
              <a:rPr lang="en-US" altLang="da-DK" sz="2000" b="1" dirty="0">
                <a:solidFill>
                  <a:srgbClr val="595959"/>
                </a:solidFill>
                <a:latin typeface="Arial" panose="020B0604020202020204" pitchFamily="34" charset="0"/>
                <a:cs typeface="Arial" panose="020B0604020202020204" pitchFamily="34" charset="0"/>
              </a:rPr>
              <a:t> </a:t>
            </a:r>
          </a:p>
          <a:p>
            <a:pPr fontAlgn="base">
              <a:spcBef>
                <a:spcPct val="0"/>
              </a:spcBef>
              <a:spcAft>
                <a:spcPct val="0"/>
              </a:spcAft>
              <a:buNone/>
            </a:pPr>
            <a:r>
              <a:rPr lang="en-US" altLang="da-DK" sz="2000" b="1" dirty="0">
                <a:solidFill>
                  <a:srgbClr val="595959"/>
                </a:solidFill>
                <a:latin typeface="Arial" panose="020B0604020202020204" pitchFamily="34" charset="0"/>
                <a:cs typeface="Arial" panose="020B0604020202020204" pitchFamily="34" charset="0"/>
              </a:rPr>
              <a:t>Human Rights, Bioethics Convention</a:t>
            </a:r>
          </a:p>
          <a:p>
            <a:pPr fontAlgn="base">
              <a:spcBef>
                <a:spcPct val="0"/>
              </a:spcBef>
              <a:spcAft>
                <a:spcPct val="0"/>
              </a:spcAft>
              <a:buNone/>
            </a:pPr>
            <a:r>
              <a:rPr lang="en-US" altLang="da-DK" sz="2000" b="1" dirty="0">
                <a:solidFill>
                  <a:srgbClr val="595959"/>
                </a:solidFill>
                <a:latin typeface="Arial" panose="020B0604020202020204" pitchFamily="34" charset="0"/>
                <a:cs typeface="Arial" panose="020B0604020202020204" pitchFamily="34" charset="0"/>
              </a:rPr>
              <a:t>Helsinki Declaration</a:t>
            </a:r>
          </a:p>
          <a:p>
            <a:pPr fontAlgn="base">
              <a:spcBef>
                <a:spcPct val="0"/>
              </a:spcBef>
              <a:spcAft>
                <a:spcPct val="0"/>
              </a:spcAft>
              <a:buNone/>
            </a:pPr>
            <a:r>
              <a:rPr lang="en-US" altLang="da-DK" sz="2000" b="1" dirty="0">
                <a:solidFill>
                  <a:srgbClr val="595959"/>
                </a:solidFill>
                <a:latin typeface="Arial" panose="020B0604020202020204" pitchFamily="34" charset="0"/>
                <a:cs typeface="Arial" panose="020B0604020202020204" pitchFamily="34" charset="0"/>
              </a:rPr>
              <a:t>EU regulation on medicinal trials</a:t>
            </a:r>
          </a:p>
          <a:p>
            <a:pPr fontAlgn="base">
              <a:spcBef>
                <a:spcPct val="0"/>
              </a:spcBef>
              <a:spcAft>
                <a:spcPct val="0"/>
              </a:spcAft>
              <a:buNone/>
            </a:pPr>
            <a:r>
              <a:rPr lang="en-US" altLang="da-DK" sz="2000" b="1" dirty="0">
                <a:solidFill>
                  <a:srgbClr val="595959"/>
                </a:solidFill>
                <a:latin typeface="Arial" panose="020B0604020202020204" pitchFamily="34" charset="0"/>
                <a:cs typeface="Arial" panose="020B0604020202020204" pitchFamily="34" charset="0"/>
              </a:rPr>
              <a:t>National regulation on research ethics</a:t>
            </a:r>
          </a:p>
          <a:p>
            <a:pPr fontAlgn="base">
              <a:spcBef>
                <a:spcPct val="0"/>
              </a:spcBef>
              <a:spcAft>
                <a:spcPct val="0"/>
              </a:spcAft>
              <a:buNone/>
            </a:pPr>
            <a:endParaRPr lang="en-US" altLang="da-DK" sz="2000" b="1" dirty="0">
              <a:solidFill>
                <a:srgbClr val="595959"/>
              </a:solidFill>
              <a:latin typeface="Arial" panose="020B0604020202020204" pitchFamily="34" charset="0"/>
              <a:cs typeface="Arial" panose="020B0604020202020204" pitchFamily="34" charset="0"/>
            </a:endParaRPr>
          </a:p>
          <a:p>
            <a:pPr fontAlgn="base">
              <a:spcBef>
                <a:spcPct val="0"/>
              </a:spcBef>
              <a:spcAft>
                <a:spcPct val="0"/>
              </a:spcAft>
              <a:buNone/>
            </a:pPr>
            <a:r>
              <a:rPr lang="en-US" altLang="da-DK" sz="2000" b="1" dirty="0">
                <a:solidFill>
                  <a:srgbClr val="595959"/>
                </a:solidFill>
                <a:latin typeface="Arial" panose="020B0604020202020204" pitchFamily="34" charset="0"/>
                <a:cs typeface="Arial" panose="020B0604020202020204" pitchFamily="34" charset="0"/>
              </a:rPr>
              <a:t>The donor seen as a data subject:</a:t>
            </a:r>
          </a:p>
          <a:p>
            <a:pPr fontAlgn="base">
              <a:spcBef>
                <a:spcPct val="0"/>
              </a:spcBef>
              <a:spcAft>
                <a:spcPct val="0"/>
              </a:spcAft>
              <a:buNone/>
            </a:pPr>
            <a:r>
              <a:rPr lang="en-US" altLang="da-DK" sz="2000" b="1" dirty="0">
                <a:solidFill>
                  <a:srgbClr val="595959"/>
                </a:solidFill>
                <a:latin typeface="Arial" panose="020B0604020202020204" pitchFamily="34" charset="0"/>
                <a:cs typeface="Arial" panose="020B0604020202020204" pitchFamily="34" charset="0"/>
              </a:rPr>
              <a:t>EU Regulation no. 679/2016 General Data </a:t>
            </a:r>
            <a:r>
              <a:rPr lang="en-US" altLang="da-DK" sz="2000" b="1">
                <a:solidFill>
                  <a:srgbClr val="595959"/>
                </a:solidFill>
                <a:latin typeface="Arial" panose="020B0604020202020204" pitchFamily="34" charset="0"/>
                <a:cs typeface="Arial" panose="020B0604020202020204" pitchFamily="34" charset="0"/>
              </a:rPr>
              <a:t>Protection Regulation</a:t>
            </a:r>
            <a:endParaRPr lang="en-US" altLang="da-DK" sz="1600" dirty="0">
              <a:solidFill>
                <a:srgbClr val="595959"/>
              </a:solidFill>
              <a:latin typeface="Arial" panose="020B0604020202020204" pitchFamily="34" charset="0"/>
              <a:cs typeface="Arial" panose="020B0604020202020204" pitchFamily="34" charset="0"/>
            </a:endParaRPr>
          </a:p>
          <a:p>
            <a:pPr fontAlgn="base">
              <a:spcBef>
                <a:spcPct val="0"/>
              </a:spcBef>
              <a:spcAft>
                <a:spcPct val="0"/>
              </a:spcAft>
              <a:buNone/>
            </a:pPr>
            <a:r>
              <a:rPr lang="en-US" altLang="da-DK" sz="1600" dirty="0">
                <a:solidFill>
                  <a:srgbClr val="595959"/>
                </a:solidFill>
                <a:latin typeface="Arial" panose="020B0604020202020204" pitchFamily="34" charset="0"/>
                <a:cs typeface="Arial" panose="020B0604020202020204" pitchFamily="34" charset="0"/>
                <a:hlinkClick r:id="rId3"/>
              </a:rPr>
              <a:t>https://eur-lex.europa.eu/legal-content/EN/TXT/?uri=CELEX:32016R0679</a:t>
            </a:r>
            <a:endParaRPr lang="en-US" altLang="da-DK" sz="1600" dirty="0">
              <a:solidFill>
                <a:srgbClr val="595959"/>
              </a:solidFill>
              <a:latin typeface="Arial" panose="020B0604020202020204" pitchFamily="34" charset="0"/>
              <a:cs typeface="Arial" panose="020B0604020202020204" pitchFamily="34" charset="0"/>
            </a:endParaRPr>
          </a:p>
          <a:p>
            <a:pPr fontAlgn="base">
              <a:spcBef>
                <a:spcPct val="0"/>
              </a:spcBef>
              <a:spcAft>
                <a:spcPct val="0"/>
              </a:spcAft>
              <a:buNone/>
            </a:pPr>
            <a:endParaRPr lang="en-US" altLang="da-DK" sz="1600" b="1" dirty="0">
              <a:solidFill>
                <a:srgbClr val="595959"/>
              </a:solidFill>
              <a:latin typeface="Arial" panose="020B0604020202020204" pitchFamily="34" charset="0"/>
              <a:cs typeface="Arial" panose="020B0604020202020204" pitchFamily="34" charset="0"/>
            </a:endParaRPr>
          </a:p>
          <a:p>
            <a:pPr fontAlgn="base">
              <a:spcBef>
                <a:spcPct val="0"/>
              </a:spcBef>
              <a:spcAft>
                <a:spcPct val="0"/>
              </a:spcAft>
              <a:buNone/>
            </a:pPr>
            <a:r>
              <a:rPr lang="en-US" altLang="da-DK" sz="1600" b="1" dirty="0">
                <a:solidFill>
                  <a:srgbClr val="595959"/>
                </a:solidFill>
                <a:latin typeface="Arial" panose="020B0604020202020204" pitchFamily="34" charset="0"/>
                <a:cs typeface="Arial" panose="020B0604020202020204" pitchFamily="34" charset="0"/>
              </a:rPr>
              <a:t> </a:t>
            </a:r>
            <a:r>
              <a:rPr lang="en-US" altLang="da-DK" sz="2000" b="1" dirty="0">
                <a:solidFill>
                  <a:srgbClr val="595959"/>
                </a:solidFill>
                <a:latin typeface="Arial" panose="020B0604020202020204" pitchFamily="34" charset="0"/>
                <a:cs typeface="Arial" panose="020B0604020202020204" pitchFamily="34" charset="0"/>
              </a:rPr>
              <a:t>National supplementary legislation</a:t>
            </a:r>
            <a:endParaRPr lang="en-US" altLang="da-DK" sz="2400" dirty="0">
              <a:solidFill>
                <a:prstClr val="black"/>
              </a:solidFill>
              <a:latin typeface="Times New Roman" panose="02020603050405020304" pitchFamily="18" charset="0"/>
              <a:cs typeface="Arial" panose="020B0604020202020204" pitchFamily="34" charset="0"/>
            </a:endParaRPr>
          </a:p>
          <a:p>
            <a:pPr fontAlgn="base">
              <a:spcBef>
                <a:spcPct val="0"/>
              </a:spcBef>
              <a:spcAft>
                <a:spcPct val="0"/>
              </a:spcAft>
              <a:buNone/>
            </a:pPr>
            <a:endParaRPr lang="en-US" altLang="da-DK" sz="2400" dirty="0">
              <a:solidFill>
                <a:prstClr val="black"/>
              </a:solidFill>
              <a:latin typeface="Times New Roman" panose="02020603050405020304" pitchFamily="18" charset="0"/>
              <a:cs typeface="Arial" panose="020B0604020202020204" pitchFamily="34" charset="0"/>
            </a:endParaRPr>
          </a:p>
        </p:txBody>
      </p:sp>
      <p:sp>
        <p:nvSpPr>
          <p:cNvPr id="2" name="Footer Placeholder 1">
            <a:extLst>
              <a:ext uri="{FF2B5EF4-FFF2-40B4-BE49-F238E27FC236}">
                <a16:creationId xmlns:a16="http://schemas.microsoft.com/office/drawing/2014/main" id="{DD2984AD-97F2-AE4C-B450-8FEBCC3005BD}"/>
              </a:ext>
            </a:extLst>
          </p:cNvPr>
          <p:cNvSpPr>
            <a:spLocks noGrp="1"/>
          </p:cNvSpPr>
          <p:nvPr>
            <p:ph type="ftr" sz="quarter" idx="11"/>
          </p:nvPr>
        </p:nvSpPr>
        <p:spPr>
          <a:xfrm>
            <a:off x="2423592" y="6356351"/>
            <a:ext cx="6768752" cy="365125"/>
          </a:xfrm>
        </p:spPr>
        <p:txBody>
          <a:bodyPr/>
          <a:lstStyle/>
          <a:p>
            <a:pPr fontAlgn="base">
              <a:spcBef>
                <a:spcPct val="0"/>
              </a:spcBef>
              <a:spcAft>
                <a:spcPct val="0"/>
              </a:spcAft>
              <a:defRPr/>
            </a:pPr>
            <a:r>
              <a:rPr lang="da-DK"/>
              <a:t>Berit A. Faber, LLM, JURFAST Project, University of Southern Denmark (SDU) berit @ faber.net</a:t>
            </a:r>
            <a:endParaRPr lang="da-DK"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EFFF795-BAFA-4E96-BC45-07C5123EF72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
        <p:nvSpPr>
          <p:cNvPr id="7" name="Text Placeholder 6">
            <a:extLst>
              <a:ext uri="{FF2B5EF4-FFF2-40B4-BE49-F238E27FC236}">
                <a16:creationId xmlns:a16="http://schemas.microsoft.com/office/drawing/2014/main" id="{925088EF-0B55-41CF-8A85-17657253CB20}"/>
              </a:ext>
            </a:extLst>
          </p:cNvPr>
          <p:cNvSpPr>
            <a:spLocks noGrp="1"/>
          </p:cNvSpPr>
          <p:nvPr>
            <p:ph type="body" sz="quarter" idx="10"/>
          </p:nvPr>
        </p:nvSpPr>
        <p:spPr>
          <a:xfrm>
            <a:off x="4277474" y="889228"/>
            <a:ext cx="3637051" cy="495609"/>
          </a:xfrm>
        </p:spPr>
        <p:txBody>
          <a:bodyPr/>
          <a:lstStyle/>
          <a:p>
            <a:pPr algn="ctr"/>
            <a:r>
              <a:rPr lang="en-US" dirty="0"/>
              <a:t>Overview of Agenda</a:t>
            </a:r>
          </a:p>
        </p:txBody>
      </p:sp>
      <p:graphicFrame>
        <p:nvGraphicFramePr>
          <p:cNvPr id="9" name="Content Placeholder 4">
            <a:extLst>
              <a:ext uri="{FF2B5EF4-FFF2-40B4-BE49-F238E27FC236}">
                <a16:creationId xmlns:a16="http://schemas.microsoft.com/office/drawing/2014/main" id="{DEB63515-A647-4992-9CE0-EFF185AAA8AB}"/>
              </a:ext>
            </a:extLst>
          </p:cNvPr>
          <p:cNvGraphicFramePr>
            <a:graphicFrameLocks/>
          </p:cNvGraphicFramePr>
          <p:nvPr>
            <p:extLst>
              <p:ext uri="{D42A27DB-BD31-4B8C-83A1-F6EECF244321}">
                <p14:modId xmlns:p14="http://schemas.microsoft.com/office/powerpoint/2010/main" val="2766944288"/>
              </p:ext>
            </p:extLst>
          </p:nvPr>
        </p:nvGraphicFramePr>
        <p:xfrm>
          <a:off x="1551563" y="1894669"/>
          <a:ext cx="9088872" cy="3398657"/>
        </p:xfrm>
        <a:graphic>
          <a:graphicData uri="http://schemas.openxmlformats.org/drawingml/2006/table">
            <a:tbl>
              <a:tblPr firstRow="1" firstCol="1" bandRow="1">
                <a:tableStyleId>{5C22544A-7EE6-4342-B048-85BDC9FD1C3A}</a:tableStyleId>
              </a:tblPr>
              <a:tblGrid>
                <a:gridCol w="1926413">
                  <a:extLst>
                    <a:ext uri="{9D8B030D-6E8A-4147-A177-3AD203B41FA5}">
                      <a16:colId xmlns:a16="http://schemas.microsoft.com/office/drawing/2014/main" val="20000"/>
                    </a:ext>
                  </a:extLst>
                </a:gridCol>
                <a:gridCol w="4827722">
                  <a:extLst>
                    <a:ext uri="{9D8B030D-6E8A-4147-A177-3AD203B41FA5}">
                      <a16:colId xmlns:a16="http://schemas.microsoft.com/office/drawing/2014/main" val="20001"/>
                    </a:ext>
                  </a:extLst>
                </a:gridCol>
                <a:gridCol w="2334737">
                  <a:extLst>
                    <a:ext uri="{9D8B030D-6E8A-4147-A177-3AD203B41FA5}">
                      <a16:colId xmlns:a16="http://schemas.microsoft.com/office/drawing/2014/main" val="20002"/>
                    </a:ext>
                  </a:extLst>
                </a:gridCol>
              </a:tblGrid>
              <a:tr h="398706">
                <a:tc>
                  <a:txBody>
                    <a:bodyPr/>
                    <a:lstStyle/>
                    <a:p>
                      <a:pPr marL="0" marR="0">
                        <a:lnSpc>
                          <a:spcPct val="107000"/>
                        </a:lnSpc>
                        <a:spcBef>
                          <a:spcPts val="0"/>
                        </a:spcBef>
                        <a:spcAft>
                          <a:spcPts val="0"/>
                        </a:spcAft>
                      </a:pPr>
                      <a:r>
                        <a:rPr lang="en-US" sz="2000" dirty="0">
                          <a:effectLst/>
                          <a:latin typeface="Open Sans" panose="020B0606030504020204" pitchFamily="34" charset="0"/>
                          <a:ea typeface="Open Sans" panose="020B0606030504020204" pitchFamily="34" charset="0"/>
                          <a:cs typeface="Open Sans" panose="020B0606030504020204" pitchFamily="34" charset="0"/>
                        </a:rPr>
                        <a:t>Time</a:t>
                      </a:r>
                    </a:p>
                  </a:txBody>
                  <a:tcPr marL="68580" marR="68580" marT="0" marB="0" anchor="ctr"/>
                </a:tc>
                <a:tc>
                  <a:txBody>
                    <a:bodyPr/>
                    <a:lstStyle/>
                    <a:p>
                      <a:pPr marL="0" marR="0">
                        <a:lnSpc>
                          <a:spcPct val="107000"/>
                        </a:lnSpc>
                        <a:spcBef>
                          <a:spcPts val="0"/>
                        </a:spcBef>
                        <a:spcAft>
                          <a:spcPts val="0"/>
                        </a:spcAft>
                      </a:pPr>
                      <a:r>
                        <a:rPr lang="en-US" sz="2000" dirty="0">
                          <a:effectLst/>
                          <a:latin typeface="Open Sans" panose="020B0606030504020204" pitchFamily="34" charset="0"/>
                          <a:ea typeface="Open Sans" panose="020B0606030504020204" pitchFamily="34" charset="0"/>
                          <a:cs typeface="Open Sans" panose="020B0606030504020204" pitchFamily="34" charset="0"/>
                        </a:rPr>
                        <a:t>Topic</a:t>
                      </a:r>
                    </a:p>
                  </a:txBody>
                  <a:tcPr marL="68580" marR="68580" marT="0" marB="0" anchor="ctr"/>
                </a:tc>
                <a:tc>
                  <a:txBody>
                    <a:bodyPr/>
                    <a:lstStyle/>
                    <a:p>
                      <a:pPr marL="0" marR="0">
                        <a:lnSpc>
                          <a:spcPct val="107000"/>
                        </a:lnSpc>
                        <a:spcBef>
                          <a:spcPts val="0"/>
                        </a:spcBef>
                        <a:spcAft>
                          <a:spcPts val="0"/>
                        </a:spcAft>
                      </a:pPr>
                      <a:r>
                        <a:rPr lang="en-US" sz="2000" dirty="0">
                          <a:effectLst/>
                          <a:latin typeface="Open Sans" panose="020B0606030504020204" pitchFamily="34" charset="0"/>
                          <a:ea typeface="Open Sans" panose="020B0606030504020204" pitchFamily="34" charset="0"/>
                          <a:cs typeface="Open Sans" panose="020B0606030504020204" pitchFamily="34" charset="0"/>
                        </a:rPr>
                        <a:t>Presenter</a:t>
                      </a:r>
                    </a:p>
                  </a:txBody>
                  <a:tcPr marL="68580" marR="68580" marT="0" marB="0" anchor="ctr"/>
                </a:tc>
                <a:extLst>
                  <a:ext uri="{0D108BD9-81ED-4DB2-BD59-A6C34878D82A}">
                    <a16:rowId xmlns:a16="http://schemas.microsoft.com/office/drawing/2014/main" val="10000"/>
                  </a:ext>
                </a:extLst>
              </a:tr>
              <a:tr h="498498">
                <a:tc>
                  <a:txBody>
                    <a:bodyPr/>
                    <a:lstStyle/>
                    <a:p>
                      <a:pPr marL="0" marR="0">
                        <a:lnSpc>
                          <a:spcPct val="107000"/>
                        </a:lnSpc>
                        <a:spcBef>
                          <a:spcPts val="0"/>
                        </a:spcBef>
                        <a:spcAft>
                          <a:spcPts val="0"/>
                        </a:spcAft>
                      </a:pPr>
                      <a:endParaRPr lang="en-US" sz="16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0" marR="0">
                        <a:lnSpc>
                          <a:spcPct val="107000"/>
                        </a:lnSpc>
                        <a:spcBef>
                          <a:spcPts val="0"/>
                        </a:spcBef>
                        <a:spcAft>
                          <a:spcPts val="0"/>
                        </a:spcAft>
                      </a:pPr>
                      <a:r>
                        <a:rPr lang="en-US" sz="1600" b="0" baseline="0" dirty="0">
                          <a:effectLst/>
                          <a:latin typeface="Open Sans" panose="020B0606030504020204" pitchFamily="34" charset="0"/>
                          <a:ea typeface="Open Sans" panose="020B0606030504020204" pitchFamily="34" charset="0"/>
                          <a:cs typeface="Open Sans" panose="020B0606030504020204" pitchFamily="34" charset="0"/>
                        </a:rPr>
                        <a:t>Welcome</a:t>
                      </a:r>
                    </a:p>
                  </a:txBody>
                  <a:tcPr marL="68580" marR="68580" marT="0" marB="0" anchor="ctr"/>
                </a:tc>
                <a:tc>
                  <a:txBody>
                    <a:bodyPr/>
                    <a:lstStyle/>
                    <a:p>
                      <a:pPr marL="0" marR="0">
                        <a:lnSpc>
                          <a:spcPct val="107000"/>
                        </a:lnSpc>
                        <a:spcBef>
                          <a:spcPts val="0"/>
                        </a:spcBef>
                        <a:spcAft>
                          <a:spcPts val="0"/>
                        </a:spcAft>
                      </a:pPr>
                      <a:r>
                        <a:rPr lang="en-US" sz="1600" b="0" dirty="0">
                          <a:effectLst/>
                          <a:latin typeface="Open Sans" panose="020B0606030504020204" pitchFamily="34" charset="0"/>
                          <a:ea typeface="Open Sans" panose="020B0606030504020204" pitchFamily="34" charset="0"/>
                          <a:cs typeface="Open Sans" panose="020B0606030504020204" pitchFamily="34" charset="0"/>
                        </a:rPr>
                        <a:t>Jason Cohen, MPP</a:t>
                      </a:r>
                    </a:p>
                  </a:txBody>
                  <a:tcPr marL="68580" marR="68580" marT="0" marB="0" anchor="ctr"/>
                </a:tc>
                <a:extLst>
                  <a:ext uri="{0D108BD9-81ED-4DB2-BD59-A6C34878D82A}">
                    <a16:rowId xmlns:a16="http://schemas.microsoft.com/office/drawing/2014/main" val="1161847137"/>
                  </a:ext>
                </a:extLst>
              </a:tr>
              <a:tr h="498498">
                <a:tc>
                  <a:txBody>
                    <a:bodyPr/>
                    <a:lstStyle/>
                    <a:p>
                      <a:pPr marL="0" marR="0">
                        <a:lnSpc>
                          <a:spcPct val="107000"/>
                        </a:lnSpc>
                        <a:spcBef>
                          <a:spcPts val="0"/>
                        </a:spcBef>
                        <a:spcAft>
                          <a:spcPts val="0"/>
                        </a:spcAft>
                      </a:pPr>
                      <a:endParaRPr lang="en-US" sz="16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0" marR="0">
                        <a:lnSpc>
                          <a:spcPct val="107000"/>
                        </a:lnSpc>
                        <a:spcBef>
                          <a:spcPts val="0"/>
                        </a:spcBef>
                        <a:spcAft>
                          <a:spcPts val="0"/>
                        </a:spcAft>
                      </a:pPr>
                      <a:r>
                        <a:rPr lang="en-US" sz="1600" b="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Objectives, Overview of agenda</a:t>
                      </a:r>
                      <a:endParaRPr lang="en-US" sz="1600" b="0" baseline="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600" b="0" kern="1200" baseline="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Dr. Elisabeth Oehrlein</a:t>
                      </a:r>
                    </a:p>
                  </a:txBody>
                  <a:tcPr marL="68580" marR="68580" marT="0" marB="0" anchor="ctr"/>
                </a:tc>
                <a:extLst>
                  <a:ext uri="{0D108BD9-81ED-4DB2-BD59-A6C34878D82A}">
                    <a16:rowId xmlns:a16="http://schemas.microsoft.com/office/drawing/2014/main" val="10001"/>
                  </a:ext>
                </a:extLst>
              </a:tr>
              <a:tr h="430889">
                <a:tc>
                  <a:txBody>
                    <a:bodyPr/>
                    <a:lstStyle/>
                    <a:p>
                      <a:pPr marL="0" marR="0">
                        <a:lnSpc>
                          <a:spcPct val="107000"/>
                        </a:lnSpc>
                        <a:spcBef>
                          <a:spcPts val="0"/>
                        </a:spcBef>
                        <a:spcAft>
                          <a:spcPts val="0"/>
                        </a:spcAft>
                      </a:pPr>
                      <a:endParaRPr lang="en-US" sz="16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600" b="0" kern="1200" baseline="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Speaker: Berit Faber</a:t>
                      </a:r>
                    </a:p>
                  </a:txBody>
                  <a:tcPr marL="68580" marR="68580"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600" b="0" kern="1200" baseline="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Dr. Berit Faber</a:t>
                      </a:r>
                    </a:p>
                  </a:txBody>
                  <a:tcPr marL="68580" marR="68580" marT="0" marB="0" anchor="ctr"/>
                </a:tc>
                <a:extLst>
                  <a:ext uri="{0D108BD9-81ED-4DB2-BD59-A6C34878D82A}">
                    <a16:rowId xmlns:a16="http://schemas.microsoft.com/office/drawing/2014/main" val="10002"/>
                  </a:ext>
                </a:extLst>
              </a:tr>
              <a:tr h="654448">
                <a:tc>
                  <a:txBody>
                    <a:bodyPr/>
                    <a:lstStyle/>
                    <a:p>
                      <a:pPr marL="0" marR="0">
                        <a:lnSpc>
                          <a:spcPct val="107000"/>
                        </a:lnSpc>
                        <a:spcBef>
                          <a:spcPts val="0"/>
                        </a:spcBef>
                        <a:spcAft>
                          <a:spcPts val="0"/>
                        </a:spcAft>
                      </a:pPr>
                      <a:endParaRPr lang="en-US" sz="16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Speaker: Carl </a:t>
                      </a:r>
                      <a:r>
                        <a:rPr lang="en-US" sz="1600" b="0" kern="1200" dirty="0" err="1">
                          <a:solidFill>
                            <a:schemeClr val="dk1"/>
                          </a:solidFill>
                          <a:effectLst/>
                          <a:latin typeface="Open Sans" panose="020B0606030504020204" pitchFamily="34" charset="0"/>
                          <a:ea typeface="Open Sans" panose="020B0606030504020204" pitchFamily="34" charset="0"/>
                          <a:cs typeface="Open Sans" panose="020B0606030504020204" pitchFamily="34" charset="0"/>
                        </a:rPr>
                        <a:t>Asche</a:t>
                      </a:r>
                      <a:endParaRPr lang="en-US" sz="1600" b="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600" b="0" kern="1200" baseline="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Dr. Carl </a:t>
                      </a:r>
                      <a:r>
                        <a:rPr lang="en-US" sz="1600" b="0" kern="1200" baseline="0" dirty="0" err="1">
                          <a:solidFill>
                            <a:schemeClr val="dk1"/>
                          </a:solidFill>
                          <a:effectLst/>
                          <a:latin typeface="Open Sans" panose="020B0606030504020204" pitchFamily="34" charset="0"/>
                          <a:ea typeface="Open Sans" panose="020B0606030504020204" pitchFamily="34" charset="0"/>
                          <a:cs typeface="Open Sans" panose="020B0606030504020204" pitchFamily="34" charset="0"/>
                        </a:rPr>
                        <a:t>Asche</a:t>
                      </a:r>
                      <a:endParaRPr lang="en-US" sz="1600" b="0" kern="1200" baseline="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321948868"/>
                  </a:ext>
                </a:extLst>
              </a:tr>
              <a:tr h="417892">
                <a:tc>
                  <a:txBody>
                    <a:bodyPr/>
                    <a:lstStyle/>
                    <a:p>
                      <a:pPr marL="0" marR="0">
                        <a:lnSpc>
                          <a:spcPct val="107000"/>
                        </a:lnSpc>
                        <a:spcBef>
                          <a:spcPts val="0"/>
                        </a:spcBef>
                        <a:spcAft>
                          <a:spcPts val="0"/>
                        </a:spcAft>
                      </a:pPr>
                      <a:endParaRPr lang="en-US" sz="16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Speaker: Jacco Keja</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0" marR="0">
                        <a:lnSpc>
                          <a:spcPct val="107000"/>
                        </a:lnSpc>
                        <a:spcBef>
                          <a:spcPts val="0"/>
                        </a:spcBef>
                        <a:spcAft>
                          <a:spcPts val="0"/>
                        </a:spcAft>
                      </a:pPr>
                      <a:r>
                        <a:rPr lang="en-US" sz="1600" b="0" dirty="0">
                          <a:effectLst/>
                          <a:latin typeface="Open Sans" panose="020B0606030504020204" pitchFamily="34" charset="0"/>
                          <a:ea typeface="Open Sans" panose="020B0606030504020204" pitchFamily="34" charset="0"/>
                          <a:cs typeface="Open Sans" panose="020B0606030504020204" pitchFamily="34" charset="0"/>
                        </a:rPr>
                        <a:t>Dr. Jacco Keja</a:t>
                      </a:r>
                    </a:p>
                  </a:txBody>
                  <a:tcPr marL="68580" marR="68580" marT="0" marB="0" anchor="ctr"/>
                </a:tc>
                <a:extLst>
                  <a:ext uri="{0D108BD9-81ED-4DB2-BD59-A6C34878D82A}">
                    <a16:rowId xmlns:a16="http://schemas.microsoft.com/office/drawing/2014/main" val="10003"/>
                  </a:ext>
                </a:extLst>
              </a:tr>
              <a:tr h="499726">
                <a:tc>
                  <a:txBody>
                    <a:bodyPr/>
                    <a:lstStyle/>
                    <a:p>
                      <a:pPr marL="0" marR="0">
                        <a:lnSpc>
                          <a:spcPct val="107000"/>
                        </a:lnSpc>
                        <a:spcBef>
                          <a:spcPts val="0"/>
                        </a:spcBef>
                        <a:spcAft>
                          <a:spcPts val="0"/>
                        </a:spcAft>
                      </a:pPr>
                      <a:endParaRPr lang="en-US" sz="16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600" b="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Q&amp;A / Open Discussion</a:t>
                      </a:r>
                    </a:p>
                  </a:txBody>
                  <a:tcPr marL="68580" marR="68580"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600" b="0" baseline="0" dirty="0">
                          <a:effectLst/>
                          <a:latin typeface="Open Sans" panose="020B0606030504020204" pitchFamily="34" charset="0"/>
                          <a:ea typeface="Open Sans" panose="020B0606030504020204" pitchFamily="34" charset="0"/>
                          <a:cs typeface="Open Sans" panose="020B0606030504020204" pitchFamily="34" charset="0"/>
                        </a:rPr>
                        <a:t>ALL</a:t>
                      </a:r>
                    </a:p>
                  </a:txBody>
                  <a:tcPr marL="68580" marR="68580" marT="0" marB="0" anchor="ctr"/>
                </a:tc>
                <a:extLst>
                  <a:ext uri="{0D108BD9-81ED-4DB2-BD59-A6C34878D82A}">
                    <a16:rowId xmlns:a16="http://schemas.microsoft.com/office/drawing/2014/main" val="1826759430"/>
                  </a:ext>
                </a:extLst>
              </a:tr>
            </a:tbl>
          </a:graphicData>
        </a:graphic>
      </p:graphicFrame>
    </p:spTree>
    <p:extLst>
      <p:ext uri="{BB962C8B-B14F-4D97-AF65-F5344CB8AC3E}">
        <p14:creationId xmlns:p14="http://schemas.microsoft.com/office/powerpoint/2010/main" val="838905626"/>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a:extLst>
              <a:ext uri="{FF2B5EF4-FFF2-40B4-BE49-F238E27FC236}">
                <a16:creationId xmlns:a16="http://schemas.microsoft.com/office/drawing/2014/main" id="{DFC54A3E-8C29-3942-9705-EB52B685A5C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fld id="{87FC2550-CF10-8241-8341-4C740FCFBB86}" type="slidenum">
              <a:rPr lang="da-DK" altLang="da-DK" sz="1200">
                <a:solidFill>
                  <a:srgbClr val="898989"/>
                </a:solidFill>
                <a:latin typeface="Times New Roman" panose="02020603050405020304" pitchFamily="18" charset="0"/>
              </a:rPr>
              <a:pPr fontAlgn="base">
                <a:spcBef>
                  <a:spcPct val="0"/>
                </a:spcBef>
                <a:spcAft>
                  <a:spcPct val="0"/>
                </a:spcAft>
                <a:buNone/>
              </a:pPr>
              <a:t>19</a:t>
            </a:fld>
            <a:endParaRPr lang="da-DK" altLang="da-DK" sz="1200" dirty="0">
              <a:solidFill>
                <a:srgbClr val="898989"/>
              </a:solidFill>
              <a:latin typeface="Times New Roman" panose="02020603050405020304" pitchFamily="18" charset="0"/>
            </a:endParaRPr>
          </a:p>
        </p:txBody>
      </p:sp>
      <p:sp>
        <p:nvSpPr>
          <p:cNvPr id="24580" name="Rectangle 4">
            <a:extLst>
              <a:ext uri="{FF2B5EF4-FFF2-40B4-BE49-F238E27FC236}">
                <a16:creationId xmlns:a16="http://schemas.microsoft.com/office/drawing/2014/main" id="{5F7B77B5-4D59-DA42-9CF2-AE8E4286CC5F}"/>
              </a:ext>
            </a:extLst>
          </p:cNvPr>
          <p:cNvSpPr>
            <a:spLocks noChangeArrowheads="1"/>
          </p:cNvSpPr>
          <p:nvPr/>
        </p:nvSpPr>
        <p:spPr bwMode="auto">
          <a:xfrm>
            <a:off x="1847850" y="476251"/>
            <a:ext cx="84963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buNone/>
            </a:pPr>
            <a:r>
              <a:rPr lang="en-US" altLang="da-DK" sz="2000" b="1" dirty="0">
                <a:solidFill>
                  <a:prstClr val="black"/>
                </a:solidFill>
                <a:latin typeface="Times New Roman" panose="02020603050405020304" pitchFamily="18" charset="0"/>
              </a:rPr>
              <a:t>Regulation (EU) 2016/679 </a:t>
            </a:r>
          </a:p>
          <a:p>
            <a:pPr fontAlgn="base">
              <a:spcBef>
                <a:spcPct val="0"/>
              </a:spcBef>
              <a:spcAft>
                <a:spcPct val="0"/>
              </a:spcAft>
              <a:buNone/>
            </a:pPr>
            <a:endParaRPr lang="en-US" altLang="da-DK" sz="2000" b="1" dirty="0">
              <a:solidFill>
                <a:prstClr val="black"/>
              </a:solidFill>
              <a:latin typeface="Times New Roman" panose="02020603050405020304" pitchFamily="18" charset="0"/>
            </a:endParaRPr>
          </a:p>
          <a:p>
            <a:pPr fontAlgn="base">
              <a:spcBef>
                <a:spcPct val="0"/>
              </a:spcBef>
              <a:spcAft>
                <a:spcPct val="0"/>
              </a:spcAft>
              <a:buNone/>
            </a:pPr>
            <a:r>
              <a:rPr lang="en-US" altLang="da-DK" sz="2000" b="1" dirty="0">
                <a:solidFill>
                  <a:prstClr val="black"/>
                </a:solidFill>
                <a:latin typeface="Times New Roman" panose="02020603050405020304" pitchFamily="18" charset="0"/>
              </a:rPr>
              <a:t>Article 4: Definitions: 26 definitions of concepts used in GDPR </a:t>
            </a:r>
          </a:p>
          <a:p>
            <a:pPr fontAlgn="base">
              <a:spcBef>
                <a:spcPct val="0"/>
              </a:spcBef>
              <a:spcAft>
                <a:spcPct val="0"/>
              </a:spcAft>
              <a:buNone/>
            </a:pPr>
            <a:r>
              <a:rPr lang="en-US" altLang="da-DK" sz="2000" b="1" dirty="0">
                <a:solidFill>
                  <a:prstClr val="black"/>
                </a:solidFill>
                <a:latin typeface="Times New Roman" panose="02020603050405020304" pitchFamily="18" charset="0"/>
              </a:rPr>
              <a:t>Personal data (1), processing (2) pseudonymization (5) controller (7), consent </a:t>
            </a:r>
            <a:r>
              <a:rPr lang="en-US" altLang="da-DK" sz="2000" b="1" dirty="0">
                <a:solidFill>
                  <a:srgbClr val="FF0000"/>
                </a:solidFill>
                <a:latin typeface="Times New Roman" panose="02020603050405020304" pitchFamily="18" charset="0"/>
              </a:rPr>
              <a:t>(11) Genetic Data (13) Biometric Data (14), “Data concerning Health” </a:t>
            </a:r>
            <a:r>
              <a:rPr lang="en-US" altLang="da-DK" sz="2000" b="1" dirty="0">
                <a:solidFill>
                  <a:prstClr val="black"/>
                </a:solidFill>
                <a:latin typeface="Times New Roman" panose="02020603050405020304" pitchFamily="18" charset="0"/>
              </a:rPr>
              <a:t>(15) Cross-border processing (23)</a:t>
            </a:r>
          </a:p>
          <a:p>
            <a:pPr fontAlgn="base">
              <a:spcBef>
                <a:spcPct val="0"/>
              </a:spcBef>
              <a:spcAft>
                <a:spcPct val="0"/>
              </a:spcAft>
              <a:buNone/>
            </a:pPr>
            <a:endParaRPr lang="en-US" altLang="da-DK" sz="2000" b="1" dirty="0">
              <a:solidFill>
                <a:prstClr val="black"/>
              </a:solidFill>
              <a:latin typeface="Times New Roman" panose="02020603050405020304" pitchFamily="18" charset="0"/>
            </a:endParaRPr>
          </a:p>
          <a:p>
            <a:pPr fontAlgn="base">
              <a:spcBef>
                <a:spcPct val="0"/>
              </a:spcBef>
              <a:spcAft>
                <a:spcPct val="0"/>
              </a:spcAft>
              <a:buNone/>
            </a:pPr>
            <a:r>
              <a:rPr lang="en-US" altLang="da-DK" sz="2000" b="1" dirty="0">
                <a:solidFill>
                  <a:prstClr val="black"/>
                </a:solidFill>
                <a:latin typeface="Times New Roman" panose="02020603050405020304" pitchFamily="18" charset="0"/>
              </a:rPr>
              <a:t>Article 5: Principles relating to processing of personal data</a:t>
            </a:r>
          </a:p>
          <a:p>
            <a:pPr fontAlgn="base">
              <a:spcBef>
                <a:spcPct val="0"/>
              </a:spcBef>
              <a:spcAft>
                <a:spcPct val="0"/>
              </a:spcAft>
              <a:buNone/>
            </a:pPr>
            <a:r>
              <a:rPr lang="en-US" altLang="da-DK" sz="2000" b="1" dirty="0">
                <a:solidFill>
                  <a:prstClr val="black"/>
                </a:solidFill>
                <a:latin typeface="Times New Roman" panose="02020603050405020304" pitchFamily="18" charset="0"/>
              </a:rPr>
              <a:t>b)collected for specified, explicit and legitimate purposes and not further processed in a manner that is incompatible with those purposes; further processing for archiving purposes in the public interest, </a:t>
            </a:r>
            <a:r>
              <a:rPr lang="en-US" altLang="da-DK" sz="2000" b="1" u="sng" dirty="0">
                <a:solidFill>
                  <a:prstClr val="black"/>
                </a:solidFill>
                <a:latin typeface="Times New Roman" panose="02020603050405020304" pitchFamily="18" charset="0"/>
              </a:rPr>
              <a:t>scientific or historical research purposes</a:t>
            </a:r>
            <a:r>
              <a:rPr lang="en-US" altLang="da-DK" sz="2000" b="1" dirty="0">
                <a:solidFill>
                  <a:prstClr val="black"/>
                </a:solidFill>
                <a:latin typeface="Times New Roman" panose="02020603050405020304" pitchFamily="18" charset="0"/>
              </a:rPr>
              <a:t> or statistical purposes shall, in accordance with Article 89 (1)</a:t>
            </a:r>
            <a:r>
              <a:rPr lang="en-US" altLang="da-DK" sz="2000" b="1" u="sng" dirty="0">
                <a:solidFill>
                  <a:prstClr val="black"/>
                </a:solidFill>
                <a:latin typeface="Times New Roman" panose="02020603050405020304" pitchFamily="18" charset="0"/>
              </a:rPr>
              <a:t>, not </a:t>
            </a:r>
            <a:r>
              <a:rPr lang="en-US" altLang="da-DK" sz="2000" b="1" dirty="0">
                <a:solidFill>
                  <a:prstClr val="black"/>
                </a:solidFill>
                <a:latin typeface="Times New Roman" panose="02020603050405020304" pitchFamily="18" charset="0"/>
              </a:rPr>
              <a:t>be considered to be incompatible with the initial purpose </a:t>
            </a:r>
          </a:p>
          <a:p>
            <a:pPr fontAlgn="base">
              <a:spcBef>
                <a:spcPct val="0"/>
              </a:spcBef>
              <a:spcAft>
                <a:spcPct val="0"/>
              </a:spcAft>
              <a:buNone/>
            </a:pPr>
            <a:r>
              <a:rPr lang="en-US" altLang="da-DK" sz="2000" b="1" dirty="0">
                <a:solidFill>
                  <a:prstClr val="black"/>
                </a:solidFill>
                <a:latin typeface="Times New Roman" panose="02020603050405020304" pitchFamily="18" charset="0"/>
              </a:rPr>
              <a:t>e) Storage Limitation: Personal data may be stored for longer periods than necessary for the purposes for which the personal data is processed.</a:t>
            </a:r>
            <a:endParaRPr lang="en-US" altLang="da-DK" sz="2000" b="1" u="sng" dirty="0">
              <a:solidFill>
                <a:prstClr val="black"/>
              </a:solidFill>
              <a:latin typeface="Times New Roman" panose="02020603050405020304" pitchFamily="18" charset="0"/>
            </a:endParaRPr>
          </a:p>
          <a:p>
            <a:pPr fontAlgn="base">
              <a:spcBef>
                <a:spcPct val="0"/>
              </a:spcBef>
              <a:spcAft>
                <a:spcPct val="0"/>
              </a:spcAft>
              <a:buNone/>
            </a:pPr>
            <a:endParaRPr lang="en-US" altLang="da-DK" sz="2000" b="1" dirty="0">
              <a:solidFill>
                <a:prstClr val="black"/>
              </a:solidFill>
              <a:latin typeface="Times New Roman" panose="02020603050405020304" pitchFamily="18" charset="0"/>
            </a:endParaRPr>
          </a:p>
          <a:p>
            <a:pPr fontAlgn="base">
              <a:spcBef>
                <a:spcPct val="0"/>
              </a:spcBef>
              <a:spcAft>
                <a:spcPct val="0"/>
              </a:spcAft>
              <a:buNone/>
            </a:pPr>
            <a:endParaRPr lang="en-US" altLang="da-DK" sz="2000" b="1" u="sng" dirty="0">
              <a:solidFill>
                <a:prstClr val="black"/>
              </a:solidFill>
              <a:latin typeface="Times New Roman" panose="02020603050405020304" pitchFamily="18" charset="0"/>
            </a:endParaRPr>
          </a:p>
          <a:p>
            <a:pPr fontAlgn="base">
              <a:spcBef>
                <a:spcPct val="0"/>
              </a:spcBef>
              <a:spcAft>
                <a:spcPct val="0"/>
              </a:spcAft>
              <a:buNone/>
            </a:pPr>
            <a:endParaRPr lang="en-US" altLang="da-DK" sz="2000" b="1" dirty="0">
              <a:solidFill>
                <a:prstClr val="black"/>
              </a:solidFill>
              <a:latin typeface="Times New Roman" panose="02020603050405020304" pitchFamily="18" charset="0"/>
            </a:endParaRPr>
          </a:p>
        </p:txBody>
      </p:sp>
      <p:sp>
        <p:nvSpPr>
          <p:cNvPr id="2" name="Footer Placeholder 1">
            <a:extLst>
              <a:ext uri="{FF2B5EF4-FFF2-40B4-BE49-F238E27FC236}">
                <a16:creationId xmlns:a16="http://schemas.microsoft.com/office/drawing/2014/main" id="{D5FD975D-2B16-7E47-86B1-A8F907A594B8}"/>
              </a:ext>
            </a:extLst>
          </p:cNvPr>
          <p:cNvSpPr>
            <a:spLocks noGrp="1"/>
          </p:cNvSpPr>
          <p:nvPr>
            <p:ph type="ftr" sz="quarter" idx="11"/>
          </p:nvPr>
        </p:nvSpPr>
        <p:spPr>
          <a:xfrm>
            <a:off x="2567608" y="6356351"/>
            <a:ext cx="6552728" cy="365125"/>
          </a:xfrm>
        </p:spPr>
        <p:txBody>
          <a:bodyPr/>
          <a:lstStyle/>
          <a:p>
            <a:pPr fontAlgn="base">
              <a:spcBef>
                <a:spcPct val="0"/>
              </a:spcBef>
              <a:spcAft>
                <a:spcPct val="0"/>
              </a:spcAft>
              <a:defRPr/>
            </a:pPr>
            <a:r>
              <a:rPr lang="da-DK" dirty="0"/>
              <a:t>Berit A. Faber, LLM, JURFAST Project, </a:t>
            </a:r>
            <a:r>
              <a:rPr lang="da-DK" dirty="0" err="1"/>
              <a:t>University</a:t>
            </a:r>
            <a:r>
              <a:rPr lang="da-DK" dirty="0"/>
              <a:t> of Southern Denmark (SDU) </a:t>
            </a:r>
            <a:r>
              <a:rPr lang="da-DK" dirty="0" err="1"/>
              <a:t>berit</a:t>
            </a:r>
            <a:r>
              <a:rPr lang="da-DK" dirty="0"/>
              <a:t> @ </a:t>
            </a:r>
            <a:r>
              <a:rPr lang="da-DK" dirty="0" err="1"/>
              <a:t>faber.net</a:t>
            </a:r>
            <a:endParaRPr lang="da-DK"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A697A-B4F7-2D4C-9426-7A87DAEB4CE0}"/>
              </a:ext>
            </a:extLst>
          </p:cNvPr>
          <p:cNvSpPr>
            <a:spLocks noGrp="1"/>
          </p:cNvSpPr>
          <p:nvPr>
            <p:ph type="title"/>
          </p:nvPr>
        </p:nvSpPr>
        <p:spPr>
          <a:xfrm>
            <a:off x="2111375" y="619125"/>
            <a:ext cx="7967664" cy="616822"/>
          </a:xfrm>
        </p:spPr>
        <p:txBody>
          <a:bodyPr/>
          <a:lstStyle/>
          <a:p>
            <a:r>
              <a:rPr lang="en-US" dirty="0"/>
              <a:t> </a:t>
            </a:r>
            <a:r>
              <a:rPr lang="en-US" sz="2800" dirty="0">
                <a:solidFill>
                  <a:srgbClr val="FF0000"/>
                </a:solidFill>
                <a:latin typeface="Times New Roman" panose="02020603050405020304" pitchFamily="18" charset="0"/>
                <a:cs typeface="Times New Roman" panose="02020603050405020304" pitchFamily="18" charset="0"/>
              </a:rPr>
              <a:t>Pitfalls: </a:t>
            </a:r>
            <a:r>
              <a:rPr lang="en-US" sz="2800" dirty="0">
                <a:latin typeface="Times New Roman" panose="02020603050405020304" pitchFamily="18" charset="0"/>
                <a:cs typeface="Times New Roman" panose="02020603050405020304" pitchFamily="18" charset="0"/>
              </a:rPr>
              <a:t>Anonymization - Pseudonymization</a:t>
            </a:r>
          </a:p>
        </p:txBody>
      </p:sp>
      <p:sp>
        <p:nvSpPr>
          <p:cNvPr id="3" name="Content Placeholder 2">
            <a:extLst>
              <a:ext uri="{FF2B5EF4-FFF2-40B4-BE49-F238E27FC236}">
                <a16:creationId xmlns:a16="http://schemas.microsoft.com/office/drawing/2014/main" id="{4A300BC0-69D1-4448-A522-F12B32A16783}"/>
              </a:ext>
            </a:extLst>
          </p:cNvPr>
          <p:cNvSpPr>
            <a:spLocks noGrp="1"/>
          </p:cNvSpPr>
          <p:nvPr>
            <p:ph idx="1"/>
          </p:nvPr>
        </p:nvSpPr>
        <p:spPr>
          <a:xfrm>
            <a:off x="2279576" y="1235947"/>
            <a:ext cx="7799462" cy="5273710"/>
          </a:xfrm>
        </p:spPr>
        <p:txBody>
          <a:bodyPr/>
          <a:lstStyle/>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sz="2000" b="1" dirty="0">
                <a:latin typeface="Arial" panose="020B0604020202020204" pitchFamily="34" charset="0"/>
                <a:cs typeface="Arial" panose="020B0604020202020204" pitchFamily="34" charset="0"/>
              </a:rPr>
              <a:t>Anonymization</a:t>
            </a:r>
          </a:p>
          <a:p>
            <a:pPr marL="0" indent="0">
              <a:buNone/>
            </a:pPr>
            <a:r>
              <a:rPr lang="en-US" sz="2000" dirty="0">
                <a:solidFill>
                  <a:srgbClr val="FF0000"/>
                </a:solidFill>
                <a:latin typeface="Arial" panose="020B0604020202020204" pitchFamily="34" charset="0"/>
                <a:cs typeface="Arial" panose="020B0604020202020204" pitchFamily="34" charset="0"/>
              </a:rPr>
              <a:t>No Re-identification:</a:t>
            </a:r>
          </a:p>
          <a:p>
            <a:pPr marL="0" indent="0">
              <a:buNone/>
            </a:pPr>
            <a:r>
              <a:rPr lang="en-US" sz="2000" dirty="0">
                <a:solidFill>
                  <a:srgbClr val="FF0000"/>
                </a:solidFill>
                <a:latin typeface="Arial" panose="020B0604020202020204" pitchFamily="34" charset="0"/>
                <a:cs typeface="Arial" panose="020B0604020202020204" pitchFamily="34" charset="0"/>
              </a:rPr>
              <a:t>The link between the </a:t>
            </a:r>
          </a:p>
          <a:p>
            <a:pPr marL="0" indent="0">
              <a:buNone/>
            </a:pPr>
            <a:r>
              <a:rPr lang="en-US" sz="2000" dirty="0">
                <a:solidFill>
                  <a:srgbClr val="FF0000"/>
                </a:solidFill>
                <a:latin typeface="Arial" panose="020B0604020202020204" pitchFamily="34" charset="0"/>
                <a:cs typeface="Arial" panose="020B0604020202020204" pitchFamily="34" charset="0"/>
              </a:rPr>
              <a:t>Data-subject and the data is </a:t>
            </a:r>
          </a:p>
          <a:p>
            <a:pPr marL="0" indent="0">
              <a:buNone/>
            </a:pPr>
            <a:r>
              <a:rPr lang="en-US" sz="2000" dirty="0">
                <a:solidFill>
                  <a:srgbClr val="FF0000"/>
                </a:solidFill>
                <a:latin typeface="Arial" panose="020B0604020202020204" pitchFamily="34" charset="0"/>
                <a:cs typeface="Arial" panose="020B0604020202020204" pitchFamily="34" charset="0"/>
              </a:rPr>
              <a:t>Irrevocably broken</a:t>
            </a:r>
          </a:p>
          <a:p>
            <a:pPr marL="0" indent="0">
              <a:buNone/>
            </a:pPr>
            <a:endParaRPr lang="en-US" sz="2000" dirty="0">
              <a:solidFill>
                <a:srgbClr val="FF0000"/>
              </a:solidFill>
              <a:latin typeface="Arial" panose="020B0604020202020204" pitchFamily="34" charset="0"/>
              <a:cs typeface="Arial" panose="020B0604020202020204" pitchFamily="34" charset="0"/>
            </a:endParaRPr>
          </a:p>
          <a:p>
            <a:pPr marL="0" indent="0">
              <a:buNone/>
            </a:pPr>
            <a:endParaRPr lang="en-US" sz="2000" dirty="0">
              <a:solidFill>
                <a:srgbClr val="FF0000"/>
              </a:solidFill>
              <a:latin typeface="Arial" panose="020B0604020202020204" pitchFamily="34" charset="0"/>
              <a:cs typeface="Arial" panose="020B0604020202020204" pitchFamily="34" charset="0"/>
            </a:endParaRPr>
          </a:p>
          <a:p>
            <a:pPr marL="0" indent="0">
              <a:buNone/>
            </a:pPr>
            <a:r>
              <a:rPr lang="en-US" sz="2000" b="1" dirty="0">
                <a:solidFill>
                  <a:schemeClr val="tx1">
                    <a:lumMod val="95000"/>
                    <a:lumOff val="5000"/>
                  </a:schemeClr>
                </a:solidFill>
                <a:latin typeface="Arial" panose="020B0604020202020204" pitchFamily="34" charset="0"/>
                <a:cs typeface="Arial" panose="020B0604020202020204" pitchFamily="34" charset="0"/>
              </a:rPr>
              <a:t>Pseudonymization</a:t>
            </a:r>
            <a:endParaRPr lang="en-US" sz="2400" dirty="0">
              <a:solidFill>
                <a:srgbClr val="FF0000"/>
              </a:solidFill>
              <a:latin typeface="Arial" panose="020B0604020202020204" pitchFamily="34" charset="0"/>
              <a:cs typeface="Arial" panose="020B0604020202020204" pitchFamily="34" charset="0"/>
            </a:endParaRPr>
          </a:p>
          <a:p>
            <a:pPr marL="0" indent="0">
              <a:buNone/>
            </a:pPr>
            <a:r>
              <a:rPr lang="en-US" sz="2000" dirty="0">
                <a:solidFill>
                  <a:srgbClr val="FF0000"/>
                </a:solidFill>
                <a:latin typeface="Arial" panose="020B0604020202020204" pitchFamily="34" charset="0"/>
                <a:cs typeface="Arial" panose="020B0604020202020204" pitchFamily="34" charset="0"/>
              </a:rPr>
              <a:t>Re-identification is possible:</a:t>
            </a:r>
            <a:endParaRPr lang="en-US" sz="2400" dirty="0">
              <a:latin typeface="Arial" panose="020B0604020202020204" pitchFamily="34" charset="0"/>
              <a:cs typeface="Arial" panose="020B0604020202020204" pitchFamily="34" charset="0"/>
            </a:endParaRPr>
          </a:p>
          <a:p>
            <a:pPr marL="0" indent="0">
              <a:buNone/>
            </a:pPr>
            <a:r>
              <a:rPr lang="en-US" sz="2000" dirty="0">
                <a:solidFill>
                  <a:srgbClr val="FF0000"/>
                </a:solidFill>
                <a:latin typeface="Arial" panose="020B0604020202020204" pitchFamily="34" charset="0"/>
                <a:cs typeface="Arial" panose="020B0604020202020204" pitchFamily="34" charset="0"/>
              </a:rPr>
              <a:t>The link between the </a:t>
            </a:r>
          </a:p>
          <a:p>
            <a:pPr marL="0" indent="0">
              <a:buNone/>
            </a:pPr>
            <a:r>
              <a:rPr lang="en-US" sz="2000" dirty="0">
                <a:solidFill>
                  <a:srgbClr val="FF0000"/>
                </a:solidFill>
                <a:latin typeface="Arial" panose="020B0604020202020204" pitchFamily="34" charset="0"/>
                <a:cs typeface="Arial" panose="020B0604020202020204" pitchFamily="34" charset="0"/>
              </a:rPr>
              <a:t>Data-subject and the data</a:t>
            </a:r>
          </a:p>
          <a:p>
            <a:pPr marL="0" indent="0">
              <a:buNone/>
            </a:pPr>
            <a:r>
              <a:rPr lang="en-US" sz="2000" dirty="0">
                <a:solidFill>
                  <a:srgbClr val="FF0000"/>
                </a:solidFill>
                <a:latin typeface="Arial" panose="020B0604020202020204" pitchFamily="34" charset="0"/>
                <a:cs typeface="Arial" panose="020B0604020202020204" pitchFamily="34" charset="0"/>
              </a:rPr>
              <a:t>can be re-created</a:t>
            </a:r>
            <a:endParaRPr lang="da-DK" sz="2000" dirty="0">
              <a:solidFill>
                <a:srgbClr val="FF0000"/>
              </a:solidFill>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8D17FBD6-89F5-7A45-8A27-F641AD60CFEA}"/>
              </a:ext>
            </a:extLst>
          </p:cNvPr>
          <p:cNvSpPr>
            <a:spLocks noGrp="1"/>
          </p:cNvSpPr>
          <p:nvPr>
            <p:ph type="sldNum" sz="quarter" idx="12"/>
          </p:nvPr>
        </p:nvSpPr>
        <p:spPr/>
        <p:txBody>
          <a:bodyPr/>
          <a:lstStyle/>
          <a:p>
            <a:pPr fontAlgn="base">
              <a:spcBef>
                <a:spcPct val="0"/>
              </a:spcBef>
              <a:spcAft>
                <a:spcPct val="0"/>
              </a:spcAft>
            </a:pPr>
            <a:fld id="{091A926C-488A-4E3E-9C21-57CAA120E114}" type="slidenum">
              <a:rPr lang="en-GB">
                <a:latin typeface="Times New Roman" panose="02020603050405020304" pitchFamily="18" charset="0"/>
                <a:ea typeface="ＭＳ Ｐゴシック" panose="020B0600070205080204" pitchFamily="34" charset="-128"/>
              </a:rPr>
              <a:pPr fontAlgn="base">
                <a:spcBef>
                  <a:spcPct val="0"/>
                </a:spcBef>
                <a:spcAft>
                  <a:spcPct val="0"/>
                </a:spcAft>
              </a:pPr>
              <a:t>20</a:t>
            </a:fld>
            <a:endParaRPr lang="en-GB" dirty="0">
              <a:latin typeface="Times New Roman" panose="02020603050405020304" pitchFamily="18" charset="0"/>
              <a:ea typeface="ＭＳ Ｐゴシック" panose="020B0600070205080204" pitchFamily="34" charset="-128"/>
            </a:endParaRPr>
          </a:p>
        </p:txBody>
      </p:sp>
      <p:pic>
        <p:nvPicPr>
          <p:cNvPr id="7" name="Picture 6">
            <a:extLst>
              <a:ext uri="{FF2B5EF4-FFF2-40B4-BE49-F238E27FC236}">
                <a16:creationId xmlns:a16="http://schemas.microsoft.com/office/drawing/2014/main" id="{81BFE730-7415-D94A-8FAC-E1D0831AE5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6907" y="1556792"/>
            <a:ext cx="2541005" cy="1934598"/>
          </a:xfrm>
          <a:prstGeom prst="rect">
            <a:avLst/>
          </a:prstGeom>
        </p:spPr>
      </p:pic>
      <p:sp>
        <p:nvSpPr>
          <p:cNvPr id="4" name="Footer Placeholder 3">
            <a:extLst>
              <a:ext uri="{FF2B5EF4-FFF2-40B4-BE49-F238E27FC236}">
                <a16:creationId xmlns:a16="http://schemas.microsoft.com/office/drawing/2014/main" id="{F638A8EA-313E-DF4F-B9AD-FA1F7A3A6581}"/>
              </a:ext>
            </a:extLst>
          </p:cNvPr>
          <p:cNvSpPr>
            <a:spLocks noGrp="1"/>
          </p:cNvSpPr>
          <p:nvPr>
            <p:ph type="ftr" sz="quarter" idx="11"/>
          </p:nvPr>
        </p:nvSpPr>
        <p:spPr>
          <a:xfrm>
            <a:off x="2567608" y="6356351"/>
            <a:ext cx="6408712" cy="365125"/>
          </a:xfrm>
        </p:spPr>
        <p:txBody>
          <a:bodyPr/>
          <a:lstStyle/>
          <a:p>
            <a:pPr fontAlgn="base">
              <a:spcBef>
                <a:spcPct val="0"/>
              </a:spcBef>
              <a:spcAft>
                <a:spcPct val="0"/>
              </a:spcAft>
            </a:pPr>
            <a:r>
              <a:rPr lang="en-GB" dirty="0"/>
              <a:t>Berit A. Faber, LLM, JURFAST Project, University of Southern Denmark (SDU) </a:t>
            </a:r>
            <a:r>
              <a:rPr lang="en-GB" dirty="0" err="1"/>
              <a:t>berit</a:t>
            </a:r>
            <a:r>
              <a:rPr lang="en-GB" dirty="0"/>
              <a:t> @ </a:t>
            </a:r>
            <a:r>
              <a:rPr lang="en-GB" dirty="0" err="1"/>
              <a:t>faber.net</a:t>
            </a:r>
            <a:endParaRPr lang="en-GB" dirty="0"/>
          </a:p>
        </p:txBody>
      </p:sp>
      <p:pic>
        <p:nvPicPr>
          <p:cNvPr id="9" name="Picture 8">
            <a:extLst>
              <a:ext uri="{FF2B5EF4-FFF2-40B4-BE49-F238E27FC236}">
                <a16:creationId xmlns:a16="http://schemas.microsoft.com/office/drawing/2014/main" id="{CE692347-DD92-1844-ABEA-F3B4B81EFF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3995" y="4108213"/>
            <a:ext cx="2553916" cy="1939727"/>
          </a:xfrm>
          <a:prstGeom prst="rect">
            <a:avLst/>
          </a:prstGeom>
        </p:spPr>
      </p:pic>
    </p:spTree>
    <p:extLst>
      <p:ext uri="{BB962C8B-B14F-4D97-AF65-F5344CB8AC3E}">
        <p14:creationId xmlns:p14="http://schemas.microsoft.com/office/powerpoint/2010/main" val="3702471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7915" y="332657"/>
            <a:ext cx="8261125" cy="864096"/>
          </a:xfrm>
        </p:spPr>
        <p:txBody>
          <a:bodyPr/>
          <a:lstStyle/>
          <a:p>
            <a:pPr algn="l"/>
            <a:r>
              <a:rPr lang="en-GB" sz="2800" b="1" dirty="0"/>
              <a:t>Important Contractual Caveats in relation to Personal Data and research collaborations</a:t>
            </a:r>
          </a:p>
        </p:txBody>
      </p:sp>
      <p:sp>
        <p:nvSpPr>
          <p:cNvPr id="6" name="Content Placeholder 5"/>
          <p:cNvSpPr>
            <a:spLocks noGrp="1"/>
          </p:cNvSpPr>
          <p:nvPr>
            <p:ph idx="1"/>
          </p:nvPr>
        </p:nvSpPr>
        <p:spPr>
          <a:xfrm>
            <a:off x="1919537" y="1196754"/>
            <a:ext cx="8454549" cy="5159598"/>
          </a:xfrm>
        </p:spPr>
        <p:txBody>
          <a:bodyPr/>
          <a:lstStyle/>
          <a:p>
            <a:pPr marL="0" indent="0">
              <a:buNone/>
            </a:pPr>
            <a:r>
              <a:rPr lang="en-GB" sz="2400" b="1" dirty="0">
                <a:solidFill>
                  <a:srgbClr val="00B050"/>
                </a:solidFill>
              </a:rPr>
              <a:t>The Research Collaboration Contract Phase:</a:t>
            </a:r>
          </a:p>
          <a:p>
            <a:pPr marL="0" indent="0">
              <a:buNone/>
            </a:pPr>
            <a:r>
              <a:rPr lang="en-GB" sz="2400" dirty="0"/>
              <a:t>Elements of Legal Basis for the Contract:</a:t>
            </a:r>
          </a:p>
          <a:p>
            <a:pPr marL="0" indent="0">
              <a:buNone/>
            </a:pPr>
            <a:r>
              <a:rPr lang="en-GB" sz="2400" dirty="0"/>
              <a:t>Legal basis for research? ( i.e. Ethics Approval)</a:t>
            </a:r>
          </a:p>
          <a:p>
            <a:pPr marL="0" indent="0">
              <a:buNone/>
            </a:pPr>
            <a:r>
              <a:rPr lang="en-GB" sz="2400" dirty="0"/>
              <a:t>Legal basis for handling personal data in the project?</a:t>
            </a:r>
          </a:p>
          <a:p>
            <a:pPr marL="0" indent="0">
              <a:buNone/>
            </a:pPr>
            <a:r>
              <a:rPr lang="en-GB" sz="2400" dirty="0"/>
              <a:t>Legal basis for Transfers to unsafe 3. countries?</a:t>
            </a:r>
          </a:p>
          <a:p>
            <a:pPr marL="0" indent="0">
              <a:buNone/>
            </a:pPr>
            <a:r>
              <a:rPr lang="en-GB" sz="2400" dirty="0"/>
              <a:t>Elements of legal basis and data safety: Consent, Data Management Plan, Dataflow in the project </a:t>
            </a:r>
            <a:r>
              <a:rPr lang="en-GB" sz="2400" b="1" dirty="0">
                <a:solidFill>
                  <a:srgbClr val="00B050"/>
                </a:solidFill>
              </a:rPr>
              <a:t>? </a:t>
            </a:r>
            <a:r>
              <a:rPr lang="en-GB" sz="2400" b="1" dirty="0">
                <a:solidFill>
                  <a:srgbClr val="FF0000"/>
                </a:solidFill>
              </a:rPr>
              <a:t>? </a:t>
            </a:r>
            <a:r>
              <a:rPr lang="en-GB" sz="2400" b="1" dirty="0">
                <a:solidFill>
                  <a:srgbClr val="FFC000"/>
                </a:solidFill>
              </a:rPr>
              <a:t>? </a:t>
            </a:r>
            <a:r>
              <a:rPr lang="en-GB" sz="2400" b="1" dirty="0">
                <a:solidFill>
                  <a:srgbClr val="00B0F0"/>
                </a:solidFill>
              </a:rPr>
              <a:t>?</a:t>
            </a:r>
          </a:p>
          <a:p>
            <a:pPr marL="0" indent="0">
              <a:buNone/>
            </a:pPr>
            <a:endParaRPr lang="en-GB" sz="2400" b="1" dirty="0">
              <a:solidFill>
                <a:srgbClr val="00B050"/>
              </a:solidFill>
            </a:endParaRPr>
          </a:p>
          <a:p>
            <a:pPr marL="0" indent="0">
              <a:buNone/>
            </a:pPr>
            <a:r>
              <a:rPr lang="en-GB" sz="2400" b="1" dirty="0">
                <a:solidFill>
                  <a:srgbClr val="0070C0"/>
                </a:solidFill>
              </a:rPr>
              <a:t>The Innovation Phase:</a:t>
            </a:r>
          </a:p>
          <a:p>
            <a:pPr marL="0" indent="0">
              <a:buNone/>
            </a:pPr>
            <a:r>
              <a:rPr lang="en-GB" sz="2400" dirty="0"/>
              <a:t>Can governance and data safety play a role/pose restrictions in the Innovation phase </a:t>
            </a:r>
            <a:r>
              <a:rPr lang="en-GB" sz="2400" b="1" dirty="0">
                <a:solidFill>
                  <a:srgbClr val="00B050"/>
                </a:solidFill>
              </a:rPr>
              <a:t>? </a:t>
            </a:r>
            <a:r>
              <a:rPr lang="en-GB" sz="2400" b="1" dirty="0">
                <a:solidFill>
                  <a:srgbClr val="FF0000"/>
                </a:solidFill>
              </a:rPr>
              <a:t>? </a:t>
            </a:r>
            <a:r>
              <a:rPr lang="en-GB" sz="2400" b="1" dirty="0">
                <a:solidFill>
                  <a:srgbClr val="FFC000"/>
                </a:solidFill>
              </a:rPr>
              <a:t>? </a:t>
            </a:r>
            <a:r>
              <a:rPr lang="en-GB" sz="2400" b="1" dirty="0">
                <a:solidFill>
                  <a:srgbClr val="00B0F0"/>
                </a:solidFill>
              </a:rPr>
              <a:t>?</a:t>
            </a:r>
            <a:endParaRPr lang="en-GB" sz="2400" b="1" dirty="0">
              <a:solidFill>
                <a:srgbClr val="00B050"/>
              </a:solidFill>
            </a:endParaRPr>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pPr fontAlgn="base">
              <a:spcBef>
                <a:spcPct val="0"/>
              </a:spcBef>
              <a:spcAft>
                <a:spcPct val="0"/>
              </a:spcAft>
            </a:pPr>
            <a:fld id="{091A926C-488A-4E3E-9C21-57CAA120E114}" type="slidenum">
              <a:rPr lang="en-GB">
                <a:latin typeface="Times New Roman" panose="02020603050405020304" pitchFamily="18" charset="0"/>
                <a:ea typeface="ＭＳ Ｐゴシック" panose="020B0600070205080204" pitchFamily="34" charset="-128"/>
              </a:rPr>
              <a:pPr fontAlgn="base">
                <a:spcBef>
                  <a:spcPct val="0"/>
                </a:spcBef>
                <a:spcAft>
                  <a:spcPct val="0"/>
                </a:spcAft>
              </a:pPr>
              <a:t>21</a:t>
            </a:fld>
            <a:endParaRPr lang="en-GB" dirty="0">
              <a:latin typeface="Times New Roman" panose="02020603050405020304" pitchFamily="18" charset="0"/>
              <a:ea typeface="ＭＳ Ｐゴシック" panose="020B0600070205080204" pitchFamily="34" charset="-128"/>
            </a:endParaRPr>
          </a:p>
        </p:txBody>
      </p:sp>
      <p:sp>
        <p:nvSpPr>
          <p:cNvPr id="5" name="Footer Placeholder 4">
            <a:extLst>
              <a:ext uri="{FF2B5EF4-FFF2-40B4-BE49-F238E27FC236}">
                <a16:creationId xmlns:a16="http://schemas.microsoft.com/office/drawing/2014/main" id="{43EF3889-AFF8-DE46-A8E2-D80F8AACCB20}"/>
              </a:ext>
            </a:extLst>
          </p:cNvPr>
          <p:cNvSpPr>
            <a:spLocks noGrp="1"/>
          </p:cNvSpPr>
          <p:nvPr>
            <p:ph type="ftr" sz="quarter" idx="11"/>
          </p:nvPr>
        </p:nvSpPr>
        <p:spPr>
          <a:xfrm>
            <a:off x="2855640" y="6356351"/>
            <a:ext cx="6264696" cy="365125"/>
          </a:xfrm>
        </p:spPr>
        <p:txBody>
          <a:bodyPr/>
          <a:lstStyle/>
          <a:p>
            <a:pPr fontAlgn="base">
              <a:spcBef>
                <a:spcPct val="0"/>
              </a:spcBef>
              <a:spcAft>
                <a:spcPct val="0"/>
              </a:spcAft>
            </a:pPr>
            <a:r>
              <a:rPr lang="en-GB" dirty="0"/>
              <a:t>Berit A. Faber, LLM, JURFAST Project, University of Southern Denmark (SDU) </a:t>
            </a:r>
            <a:r>
              <a:rPr lang="en-GB" dirty="0" err="1"/>
              <a:t>berit</a:t>
            </a:r>
            <a:r>
              <a:rPr lang="en-GB" dirty="0"/>
              <a:t> @ </a:t>
            </a:r>
            <a:r>
              <a:rPr lang="en-GB" dirty="0" err="1"/>
              <a:t>faber.net</a:t>
            </a:r>
            <a:endParaRPr lang="en-GB" dirty="0"/>
          </a:p>
        </p:txBody>
      </p:sp>
    </p:spTree>
    <p:extLst>
      <p:ext uri="{BB962C8B-B14F-4D97-AF65-F5344CB8AC3E}">
        <p14:creationId xmlns:p14="http://schemas.microsoft.com/office/powerpoint/2010/main" val="1228013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4467" y="660114"/>
            <a:ext cx="7527533" cy="1287168"/>
          </a:xfrm>
        </p:spPr>
        <p:txBody>
          <a:bodyPr/>
          <a:lstStyle/>
          <a:p>
            <a:pPr algn="ctr"/>
            <a:r>
              <a:rPr lang="en-US" sz="4000" dirty="0"/>
              <a:t>ISPOR New Professional Event:</a:t>
            </a:r>
            <a:br>
              <a:rPr lang="en-US" sz="4000" dirty="0"/>
            </a:br>
            <a:r>
              <a:rPr lang="en-US" sz="4000" dirty="0"/>
              <a:t>Career Advice Across the Globe</a:t>
            </a:r>
          </a:p>
        </p:txBody>
      </p:sp>
      <p:sp>
        <p:nvSpPr>
          <p:cNvPr id="4" name="Text Placeholder 3"/>
          <p:cNvSpPr>
            <a:spLocks noGrp="1"/>
          </p:cNvSpPr>
          <p:nvPr>
            <p:ph type="body" sz="quarter" idx="11"/>
          </p:nvPr>
        </p:nvSpPr>
        <p:spPr>
          <a:xfrm>
            <a:off x="4877872" y="4910719"/>
            <a:ext cx="7211733" cy="1798306"/>
          </a:xfrm>
        </p:spPr>
        <p:txBody>
          <a:bodyPr/>
          <a:lstStyle/>
          <a:p>
            <a:pPr>
              <a:lnSpc>
                <a:spcPct val="100000"/>
              </a:lnSpc>
              <a:spcBef>
                <a:spcPts val="0"/>
              </a:spcBef>
            </a:pPr>
            <a:r>
              <a:rPr lang="en-US" sz="2400" b="1" dirty="0"/>
              <a:t>Presenter:</a:t>
            </a:r>
          </a:p>
          <a:p>
            <a:pPr>
              <a:lnSpc>
                <a:spcPct val="100000"/>
              </a:lnSpc>
              <a:spcBef>
                <a:spcPts val="0"/>
              </a:spcBef>
            </a:pPr>
            <a:r>
              <a:rPr lang="en-US" sz="2400" b="1" dirty="0"/>
              <a:t>Carl </a:t>
            </a:r>
            <a:r>
              <a:rPr lang="en-US" sz="2400" b="1" dirty="0" err="1"/>
              <a:t>Asche</a:t>
            </a:r>
            <a:r>
              <a:rPr lang="en-US" sz="2400" b="1" dirty="0"/>
              <a:t>, PhD </a:t>
            </a:r>
          </a:p>
          <a:p>
            <a:pPr>
              <a:lnSpc>
                <a:spcPct val="100000"/>
              </a:lnSpc>
              <a:spcBef>
                <a:spcPts val="0"/>
              </a:spcBef>
            </a:pPr>
            <a:r>
              <a:rPr lang="en-US" sz="2000" dirty="0">
                <a:latin typeface="Open Sans" panose="020B0606030504020204"/>
              </a:rPr>
              <a:t>Professor &amp; Director, Center for Outcomes Research</a:t>
            </a:r>
          </a:p>
          <a:p>
            <a:pPr>
              <a:lnSpc>
                <a:spcPct val="100000"/>
              </a:lnSpc>
              <a:spcBef>
                <a:spcPts val="0"/>
              </a:spcBef>
            </a:pPr>
            <a:r>
              <a:rPr lang="en-US" sz="2000" dirty="0">
                <a:latin typeface="Open Sans" panose="020B0606030504020204"/>
              </a:rPr>
              <a:t>University of Illinois, Chicago</a:t>
            </a:r>
          </a:p>
          <a:p>
            <a:pPr>
              <a:lnSpc>
                <a:spcPct val="100000"/>
              </a:lnSpc>
              <a:spcBef>
                <a:spcPts val="0"/>
              </a:spcBef>
            </a:pPr>
            <a:r>
              <a:rPr lang="en-US" sz="2000" dirty="0">
                <a:latin typeface="Open Sans" panose="020B0606030504020204"/>
              </a:rPr>
              <a:t>Chicago, IL, USA</a:t>
            </a:r>
          </a:p>
        </p:txBody>
      </p:sp>
      <p:sp>
        <p:nvSpPr>
          <p:cNvPr id="3" name="Rectangle 2">
            <a:extLst>
              <a:ext uri="{FF2B5EF4-FFF2-40B4-BE49-F238E27FC236}">
                <a16:creationId xmlns:a16="http://schemas.microsoft.com/office/drawing/2014/main" id="{5283F3E3-B985-419C-8101-E607559C09A4}"/>
              </a:ext>
            </a:extLst>
          </p:cNvPr>
          <p:cNvSpPr/>
          <p:nvPr/>
        </p:nvSpPr>
        <p:spPr>
          <a:xfrm>
            <a:off x="4877872" y="2305728"/>
            <a:ext cx="7100721"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Open Sans"/>
                <a:ea typeface="+mn-ea"/>
                <a:cs typeface="+mn-cs"/>
              </a:rPr>
              <a:t>“Unfortunately this Content is Unavailable in Your Region: What is the Impact of General Data Protection Regulation (GDPR) on the HEOR Community?”</a:t>
            </a:r>
          </a:p>
        </p:txBody>
      </p:sp>
    </p:spTree>
    <p:extLst>
      <p:ext uri="{BB962C8B-B14F-4D97-AF65-F5344CB8AC3E}">
        <p14:creationId xmlns:p14="http://schemas.microsoft.com/office/powerpoint/2010/main" val="1239101998"/>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CDF9-4D71-134B-894C-954166FE669C}"/>
              </a:ext>
            </a:extLst>
          </p:cNvPr>
          <p:cNvSpPr>
            <a:spLocks noGrp="1"/>
          </p:cNvSpPr>
          <p:nvPr>
            <p:ph type="title"/>
          </p:nvPr>
        </p:nvSpPr>
        <p:spPr>
          <a:xfrm>
            <a:off x="838200" y="365125"/>
            <a:ext cx="10515600" cy="804007"/>
          </a:xfrm>
        </p:spPr>
        <p:txBody>
          <a:bodyPr/>
          <a:lstStyle/>
          <a:p>
            <a:pPr algn="ctr"/>
            <a:r>
              <a:rPr lang="en-US" dirty="0">
                <a:solidFill>
                  <a:srgbClr val="0070C0"/>
                </a:solidFill>
              </a:rPr>
              <a:t>ISSUE</a:t>
            </a:r>
          </a:p>
        </p:txBody>
      </p:sp>
      <p:sp>
        <p:nvSpPr>
          <p:cNvPr id="3" name="Content Placeholder 2">
            <a:extLst>
              <a:ext uri="{FF2B5EF4-FFF2-40B4-BE49-F238E27FC236}">
                <a16:creationId xmlns:a16="http://schemas.microsoft.com/office/drawing/2014/main" id="{392A29D1-82E2-684B-9D05-5DE418762B9A}"/>
              </a:ext>
            </a:extLst>
          </p:cNvPr>
          <p:cNvSpPr>
            <a:spLocks noGrp="1"/>
          </p:cNvSpPr>
          <p:nvPr>
            <p:ph idx="1"/>
          </p:nvPr>
        </p:nvSpPr>
        <p:spPr>
          <a:xfrm>
            <a:off x="838200" y="1169132"/>
            <a:ext cx="10515600" cy="4351338"/>
          </a:xfrm>
        </p:spPr>
        <p:txBody>
          <a:bodyPr>
            <a:normAutofit/>
          </a:bodyPr>
          <a:lstStyle/>
          <a:p>
            <a:pPr algn="just"/>
            <a:r>
              <a:rPr lang="en-US" sz="3200" dirty="0"/>
              <a:t>Healthcare systems stakeholders are looking to reduce inefficiencies, remove redundancies, personalize treatments, improve healthcare quality, and patient access, whilst trying to reduce healthcare costs.</a:t>
            </a:r>
          </a:p>
          <a:p>
            <a:pPr algn="just"/>
            <a:r>
              <a:rPr lang="en-US" sz="3200" dirty="0"/>
              <a:t>As of May 2018, European patients are protected by General Data Protection Regulation (GDPR).</a:t>
            </a:r>
          </a:p>
          <a:p>
            <a:pPr marL="0" indent="0" algn="just">
              <a:buNone/>
            </a:pPr>
            <a:endParaRPr lang="en-US" dirty="0"/>
          </a:p>
        </p:txBody>
      </p:sp>
    </p:spTree>
    <p:extLst>
      <p:ext uri="{BB962C8B-B14F-4D97-AF65-F5344CB8AC3E}">
        <p14:creationId xmlns:p14="http://schemas.microsoft.com/office/powerpoint/2010/main" val="2133694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769EA-ADFC-0240-81C9-DED989EB6761}"/>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dirty="0">
                <a:solidFill>
                  <a:srgbClr val="0070C0"/>
                </a:solidFill>
              </a:rPr>
              <a:t>BACKGROUND </a:t>
            </a:r>
          </a:p>
        </p:txBody>
      </p:sp>
      <p:sp>
        <p:nvSpPr>
          <p:cNvPr id="3" name="Content Placeholder 2">
            <a:extLst>
              <a:ext uri="{FF2B5EF4-FFF2-40B4-BE49-F238E27FC236}">
                <a16:creationId xmlns:a16="http://schemas.microsoft.com/office/drawing/2014/main" id="{4C4B7702-E0DB-4D42-8E0E-4B825BCC4C55}"/>
              </a:ext>
            </a:extLst>
          </p:cNvPr>
          <p:cNvSpPr>
            <a:spLocks noGrp="1"/>
          </p:cNvSpPr>
          <p:nvPr>
            <p:ph sz="half" idx="1"/>
          </p:nvPr>
        </p:nvSpPr>
        <p:spPr>
          <a:xfrm>
            <a:off x="762000" y="2279018"/>
            <a:ext cx="5314543" cy="3375920"/>
          </a:xfrm>
        </p:spPr>
        <p:txBody>
          <a:bodyPr vert="horz" lIns="91440" tIns="45720" rIns="91440" bIns="45720" rtlCol="0" anchor="t">
            <a:noAutofit/>
          </a:bodyPr>
          <a:lstStyle/>
          <a:p>
            <a:r>
              <a:rPr lang="en-US" sz="3200" dirty="0"/>
              <a:t>General Data Protection Regulation (GDPR) .</a:t>
            </a:r>
          </a:p>
          <a:p>
            <a:r>
              <a:rPr lang="en-US" sz="3200" dirty="0"/>
              <a:t>GDPR will be directly applicable in all EU Member States.</a:t>
            </a:r>
          </a:p>
        </p:txBody>
      </p:sp>
      <p:sp>
        <p:nvSpPr>
          <p:cNvPr id="134" name="Freeform: Shape 13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5" name="Picture 1" descr="page4image1807872">
            <a:extLst>
              <a:ext uri="{FF2B5EF4-FFF2-40B4-BE49-F238E27FC236}">
                <a16:creationId xmlns:a16="http://schemas.microsoft.com/office/drawing/2014/main" id="{2C8C10DE-64AE-D446-9295-111A28BD256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4171" r="-1" b="842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676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24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EA6692-645A-6644-87E4-DE2DBC894E7C}"/>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GDPR FEATURES </a:t>
            </a:r>
          </a:p>
        </p:txBody>
      </p:sp>
      <p:pic>
        <p:nvPicPr>
          <p:cNvPr id="3073" name="Picture 1" descr="page5image1817952">
            <a:extLst>
              <a:ext uri="{FF2B5EF4-FFF2-40B4-BE49-F238E27FC236}">
                <a16:creationId xmlns:a16="http://schemas.microsoft.com/office/drawing/2014/main" id="{3DA4E490-6C7E-E44F-9BA1-7D84E665DBE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1" b="10843"/>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2C63093-4D79-1E45-9D4F-3817D354B38F}"/>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r>
              <a:rPr lang="en-US" sz="3200" dirty="0">
                <a:solidFill>
                  <a:srgbClr val="FFFFFF"/>
                </a:solidFill>
              </a:rPr>
              <a:t>Worldwide territorial scope.</a:t>
            </a:r>
          </a:p>
          <a:p>
            <a:r>
              <a:rPr lang="en-US" sz="3200" dirty="0">
                <a:solidFill>
                  <a:srgbClr val="FFFFFF"/>
                </a:solidFill>
              </a:rPr>
              <a:t>Enhancements.</a:t>
            </a:r>
          </a:p>
          <a:p>
            <a:r>
              <a:rPr lang="en-US" sz="3200" dirty="0">
                <a:solidFill>
                  <a:srgbClr val="FFFFFF"/>
                </a:solidFill>
              </a:rPr>
              <a:t>One-stop shop.</a:t>
            </a:r>
            <a:endParaRPr lang="en-US" sz="3200" dirty="0">
              <a:solidFill>
                <a:srgbClr val="FFFFFF"/>
              </a:solidFill>
              <a:effectLst/>
            </a:endParaRPr>
          </a:p>
          <a:p>
            <a:r>
              <a:rPr lang="en-US" sz="3200" dirty="0">
                <a:solidFill>
                  <a:srgbClr val="FFFFFF"/>
                </a:solidFill>
              </a:rPr>
              <a:t>Sanctions.</a:t>
            </a:r>
            <a:endParaRPr lang="en-US" sz="3200" dirty="0">
              <a:solidFill>
                <a:srgbClr val="FFFFFF"/>
              </a:solidFill>
              <a:effectLst/>
            </a:endParaRPr>
          </a:p>
        </p:txBody>
      </p:sp>
    </p:spTree>
    <p:extLst>
      <p:ext uri="{BB962C8B-B14F-4D97-AF65-F5344CB8AC3E}">
        <p14:creationId xmlns:p14="http://schemas.microsoft.com/office/powerpoint/2010/main" val="4194656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A4F6-0F7A-0A41-8228-E70397CF4812}"/>
              </a:ext>
            </a:extLst>
          </p:cNvPr>
          <p:cNvSpPr>
            <a:spLocks noGrp="1"/>
          </p:cNvSpPr>
          <p:nvPr>
            <p:ph type="title"/>
          </p:nvPr>
        </p:nvSpPr>
        <p:spPr>
          <a:xfrm>
            <a:off x="788773" y="2490487"/>
            <a:ext cx="10515600" cy="1325563"/>
          </a:xfrm>
        </p:spPr>
        <p:txBody>
          <a:bodyPr/>
          <a:lstStyle/>
          <a:p>
            <a:pPr algn="ctr"/>
            <a:r>
              <a:rPr lang="en-US" dirty="0">
                <a:solidFill>
                  <a:srgbClr val="0070C0"/>
                </a:solidFill>
              </a:rPr>
              <a:t>WAYS BY WHICH GDPR WILL AFFECT THE HEALTHCARE INDUSTRY</a:t>
            </a:r>
          </a:p>
        </p:txBody>
      </p:sp>
    </p:spTree>
    <p:extLst>
      <p:ext uri="{BB962C8B-B14F-4D97-AF65-F5344CB8AC3E}">
        <p14:creationId xmlns:p14="http://schemas.microsoft.com/office/powerpoint/2010/main" val="3334111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4303-91B8-F240-92C9-831B4DE4EA38}"/>
              </a:ext>
            </a:extLst>
          </p:cNvPr>
          <p:cNvSpPr>
            <a:spLocks noGrp="1"/>
          </p:cNvSpPr>
          <p:nvPr>
            <p:ph type="title"/>
          </p:nvPr>
        </p:nvSpPr>
        <p:spPr/>
        <p:txBody>
          <a:bodyPr/>
          <a:lstStyle/>
          <a:p>
            <a:r>
              <a:rPr lang="en-US" dirty="0">
                <a:solidFill>
                  <a:srgbClr val="0070C0"/>
                </a:solidFill>
              </a:rPr>
              <a:t>SAFER PERSONAL DATA</a:t>
            </a:r>
          </a:p>
        </p:txBody>
      </p:sp>
      <p:sp>
        <p:nvSpPr>
          <p:cNvPr id="3" name="Content Placeholder 2">
            <a:extLst>
              <a:ext uri="{FF2B5EF4-FFF2-40B4-BE49-F238E27FC236}">
                <a16:creationId xmlns:a16="http://schemas.microsoft.com/office/drawing/2014/main" id="{D6AC109D-DF41-E94B-A05B-8F8F27848F95}"/>
              </a:ext>
            </a:extLst>
          </p:cNvPr>
          <p:cNvSpPr>
            <a:spLocks noGrp="1"/>
          </p:cNvSpPr>
          <p:nvPr>
            <p:ph idx="1"/>
          </p:nvPr>
        </p:nvSpPr>
        <p:spPr>
          <a:xfrm>
            <a:off x="838200" y="1825625"/>
            <a:ext cx="10515600" cy="2679700"/>
          </a:xfrm>
        </p:spPr>
        <p:txBody>
          <a:bodyPr>
            <a:normAutofit/>
          </a:bodyPr>
          <a:lstStyle/>
          <a:p>
            <a:endParaRPr lang="en-US" sz="3200" dirty="0"/>
          </a:p>
          <a:p>
            <a:r>
              <a:rPr lang="en-US" sz="3200" dirty="0"/>
              <a:t>The GDPR mandates that data breaches must be reported.</a:t>
            </a:r>
          </a:p>
          <a:p>
            <a:r>
              <a:rPr lang="en-US" sz="3200" dirty="0"/>
              <a:t>Concern that GDPR will severely impact ability to engage with customers and prospects.</a:t>
            </a:r>
          </a:p>
          <a:p>
            <a:r>
              <a:rPr lang="en-US" sz="3200" dirty="0"/>
              <a:t>GDPR presents a great opportunity to build trust.</a:t>
            </a:r>
          </a:p>
        </p:txBody>
      </p:sp>
    </p:spTree>
    <p:extLst>
      <p:ext uri="{BB962C8B-B14F-4D97-AF65-F5344CB8AC3E}">
        <p14:creationId xmlns:p14="http://schemas.microsoft.com/office/powerpoint/2010/main" val="2344228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7207-B61D-D349-8B9D-4A561D205502}"/>
              </a:ext>
            </a:extLst>
          </p:cNvPr>
          <p:cNvSpPr>
            <a:spLocks noGrp="1"/>
          </p:cNvSpPr>
          <p:nvPr>
            <p:ph type="title"/>
          </p:nvPr>
        </p:nvSpPr>
        <p:spPr/>
        <p:txBody>
          <a:bodyPr/>
          <a:lstStyle/>
          <a:p>
            <a:r>
              <a:rPr lang="en-US" dirty="0">
                <a:solidFill>
                  <a:srgbClr val="0070C0"/>
                </a:solidFill>
              </a:rPr>
              <a:t>DETAILED PATIENT PROFILES</a:t>
            </a:r>
          </a:p>
        </p:txBody>
      </p:sp>
      <p:sp>
        <p:nvSpPr>
          <p:cNvPr id="3" name="Content Placeholder 2">
            <a:extLst>
              <a:ext uri="{FF2B5EF4-FFF2-40B4-BE49-F238E27FC236}">
                <a16:creationId xmlns:a16="http://schemas.microsoft.com/office/drawing/2014/main" id="{6B7ED5E0-395E-4247-B40A-55C254BCB80B}"/>
              </a:ext>
            </a:extLst>
          </p:cNvPr>
          <p:cNvSpPr>
            <a:spLocks noGrp="1"/>
          </p:cNvSpPr>
          <p:nvPr>
            <p:ph idx="1"/>
          </p:nvPr>
        </p:nvSpPr>
        <p:spPr/>
        <p:txBody>
          <a:bodyPr>
            <a:noAutofit/>
          </a:bodyPr>
          <a:lstStyle/>
          <a:p>
            <a:r>
              <a:rPr lang="en-US" sz="3200" dirty="0"/>
              <a:t>The data footprint of an individual is </a:t>
            </a:r>
            <a:r>
              <a:rPr lang="en-US" sz="3200" dirty="0">
                <a:hlinkClick r:id="rId3"/>
              </a:rPr>
              <a:t>usually highly fragmented</a:t>
            </a:r>
            <a:r>
              <a:rPr lang="en-US" sz="3200" dirty="0"/>
              <a:t>.</a:t>
            </a:r>
          </a:p>
          <a:p>
            <a:r>
              <a:rPr lang="en-US" sz="3200" dirty="0"/>
              <a:t>Healthcare providers will have a more detailed view.</a:t>
            </a:r>
          </a:p>
          <a:p>
            <a:r>
              <a:rPr lang="en-US" sz="3200" dirty="0"/>
              <a:t>GDPR enshrines the </a:t>
            </a:r>
            <a:r>
              <a:rPr lang="en-US" sz="3200" dirty="0">
                <a:hlinkClick r:id="rId4"/>
              </a:rPr>
              <a:t>right to be forgotten</a:t>
            </a:r>
            <a:r>
              <a:rPr lang="en-US" sz="3200" dirty="0"/>
              <a:t>, which could emerge as a barrier to improved diagnosis.</a:t>
            </a:r>
          </a:p>
          <a:p>
            <a:r>
              <a:rPr lang="en-US" sz="3200" dirty="0"/>
              <a:t>Legal requirement for all healthcare providers to retain records for a prescribed period in case of query.</a:t>
            </a:r>
          </a:p>
          <a:p>
            <a:r>
              <a:rPr lang="en-US" sz="3200" dirty="0"/>
              <a:t>The GDPR places a framework around this data.</a:t>
            </a:r>
          </a:p>
        </p:txBody>
      </p:sp>
    </p:spTree>
    <p:extLst>
      <p:ext uri="{BB962C8B-B14F-4D97-AF65-F5344CB8AC3E}">
        <p14:creationId xmlns:p14="http://schemas.microsoft.com/office/powerpoint/2010/main" val="736998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791812" y="873379"/>
            <a:ext cx="7712827" cy="524599"/>
          </a:xfrm>
        </p:spPr>
        <p:txBody>
          <a:bodyPr/>
          <a:lstStyle/>
          <a:p>
            <a:pPr algn="ctr"/>
            <a:r>
              <a:rPr lang="en-US" dirty="0"/>
              <a:t>Objectives &amp; Overview</a:t>
            </a:r>
          </a:p>
          <a:p>
            <a:endParaRPr lang="en-US" dirty="0"/>
          </a:p>
        </p:txBody>
      </p:sp>
      <p:sp>
        <p:nvSpPr>
          <p:cNvPr id="6" name="Text Placeholder 5"/>
          <p:cNvSpPr>
            <a:spLocks noGrp="1"/>
          </p:cNvSpPr>
          <p:nvPr>
            <p:ph type="body" sz="quarter" idx="13"/>
          </p:nvPr>
        </p:nvSpPr>
        <p:spPr>
          <a:xfrm>
            <a:off x="474785" y="1520673"/>
            <a:ext cx="7586864" cy="4693515"/>
          </a:xfrm>
        </p:spPr>
        <p:txBody>
          <a:bodyPr/>
          <a:lstStyle/>
          <a:p>
            <a:pPr>
              <a:lnSpc>
                <a:spcPct val="100000"/>
              </a:lnSpc>
              <a:spcAft>
                <a:spcPts val="0"/>
              </a:spcAft>
            </a:pPr>
            <a:r>
              <a:rPr lang="en-US" dirty="0"/>
              <a:t>This session will introduce New Professionals and graduating students to the European Union’s General Data Protection Regulation (GDPR) and explore how it might impact outcomes researchers.</a:t>
            </a:r>
          </a:p>
          <a:p>
            <a:pPr marL="0" indent="0">
              <a:lnSpc>
                <a:spcPct val="100000"/>
              </a:lnSpc>
              <a:spcAft>
                <a:spcPts val="0"/>
              </a:spcAft>
              <a:buNone/>
            </a:pPr>
            <a:endParaRPr lang="en-US" dirty="0"/>
          </a:p>
          <a:p>
            <a:pPr>
              <a:lnSpc>
                <a:spcPct val="100000"/>
              </a:lnSpc>
              <a:spcAft>
                <a:spcPts val="0"/>
              </a:spcAft>
            </a:pPr>
            <a:r>
              <a:rPr lang="en-US" dirty="0"/>
              <a:t>The topic was selected through ISPOR Staff’s collaboration with the New Professional Steering Committee members.</a:t>
            </a:r>
          </a:p>
          <a:p>
            <a:pPr marL="0" indent="0">
              <a:lnSpc>
                <a:spcPct val="100000"/>
              </a:lnSpc>
              <a:spcAft>
                <a:spcPts val="0"/>
              </a:spcAft>
              <a:buNone/>
            </a:pPr>
            <a:endParaRPr lang="en-US" dirty="0"/>
          </a:p>
          <a:p>
            <a:pPr>
              <a:lnSpc>
                <a:spcPct val="100000"/>
              </a:lnSpc>
              <a:spcAft>
                <a:spcPts val="0"/>
              </a:spcAft>
            </a:pPr>
            <a:r>
              <a:rPr lang="en-US" dirty="0"/>
              <a:t>Upon completion of the presentations there will be time for Q&amp;A</a:t>
            </a:r>
          </a:p>
        </p:txBody>
      </p:sp>
      <p:sp>
        <p:nvSpPr>
          <p:cNvPr id="2" name="Slide Number Placeholder 1">
            <a:extLst>
              <a:ext uri="{FF2B5EF4-FFF2-40B4-BE49-F238E27FC236}">
                <a16:creationId xmlns:a16="http://schemas.microsoft.com/office/drawing/2014/main" id="{12B058F6-18B8-4474-8172-DB32CCF1219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pic>
        <p:nvPicPr>
          <p:cNvPr id="7" name="Picture 6">
            <a:extLst>
              <a:ext uri="{FF2B5EF4-FFF2-40B4-BE49-F238E27FC236}">
                <a16:creationId xmlns:a16="http://schemas.microsoft.com/office/drawing/2014/main" id="{829635E8-38EB-4646-B1AE-0A845825C2E9}"/>
              </a:ext>
            </a:extLst>
          </p:cNvPr>
          <p:cNvPicPr>
            <a:picLocks noChangeAspect="1"/>
          </p:cNvPicPr>
          <p:nvPr/>
        </p:nvPicPr>
        <p:blipFill>
          <a:blip r:embed="rId3"/>
          <a:stretch>
            <a:fillRect/>
          </a:stretch>
        </p:blipFill>
        <p:spPr>
          <a:xfrm>
            <a:off x="8391525" y="2162175"/>
            <a:ext cx="3800475" cy="2533650"/>
          </a:xfrm>
          <a:prstGeom prst="rect">
            <a:avLst/>
          </a:prstGeom>
        </p:spPr>
      </p:pic>
    </p:spTree>
    <p:extLst>
      <p:ext uri="{BB962C8B-B14F-4D97-AF65-F5344CB8AC3E}">
        <p14:creationId xmlns:p14="http://schemas.microsoft.com/office/powerpoint/2010/main" val="3105920963"/>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8DA7-EF70-D847-B7E5-29F2E09E4BC5}"/>
              </a:ext>
            </a:extLst>
          </p:cNvPr>
          <p:cNvSpPr>
            <a:spLocks noGrp="1"/>
          </p:cNvSpPr>
          <p:nvPr>
            <p:ph type="title"/>
          </p:nvPr>
        </p:nvSpPr>
        <p:spPr/>
        <p:txBody>
          <a:bodyPr/>
          <a:lstStyle/>
          <a:p>
            <a:r>
              <a:rPr lang="en-US" dirty="0">
                <a:solidFill>
                  <a:srgbClr val="0070C0"/>
                </a:solidFill>
              </a:rPr>
              <a:t>PUTTING PATIENTS IN CONTROL</a:t>
            </a:r>
          </a:p>
        </p:txBody>
      </p:sp>
      <p:sp>
        <p:nvSpPr>
          <p:cNvPr id="3" name="Content Placeholder 2">
            <a:extLst>
              <a:ext uri="{FF2B5EF4-FFF2-40B4-BE49-F238E27FC236}">
                <a16:creationId xmlns:a16="http://schemas.microsoft.com/office/drawing/2014/main" id="{15F80F3D-F1F5-D74A-B99C-A6A8B54440BF}"/>
              </a:ext>
            </a:extLst>
          </p:cNvPr>
          <p:cNvSpPr>
            <a:spLocks noGrp="1"/>
          </p:cNvSpPr>
          <p:nvPr>
            <p:ph idx="1"/>
          </p:nvPr>
        </p:nvSpPr>
        <p:spPr/>
        <p:txBody>
          <a:bodyPr>
            <a:normAutofit/>
          </a:bodyPr>
          <a:lstStyle/>
          <a:p>
            <a:r>
              <a:rPr lang="en-US" sz="3200" dirty="0"/>
              <a:t>Healthcare is the one area of our lives that has remained highly sensitive and private.</a:t>
            </a:r>
          </a:p>
          <a:p>
            <a:r>
              <a:rPr lang="en-US" sz="3200" dirty="0"/>
              <a:t>Some of the new data-subject rights also help customers feel in control.</a:t>
            </a:r>
          </a:p>
          <a:p>
            <a:r>
              <a:rPr lang="en-US" sz="3200" dirty="0"/>
              <a:t>The framework is there to give the user control; but how?</a:t>
            </a:r>
          </a:p>
        </p:txBody>
      </p:sp>
    </p:spTree>
    <p:extLst>
      <p:ext uri="{BB962C8B-B14F-4D97-AF65-F5344CB8AC3E}">
        <p14:creationId xmlns:p14="http://schemas.microsoft.com/office/powerpoint/2010/main" val="1404580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BD6A-7602-1C43-B481-B9DC9A630859}"/>
              </a:ext>
            </a:extLst>
          </p:cNvPr>
          <p:cNvSpPr>
            <a:spLocks noGrp="1"/>
          </p:cNvSpPr>
          <p:nvPr>
            <p:ph type="title"/>
          </p:nvPr>
        </p:nvSpPr>
        <p:spPr/>
        <p:txBody>
          <a:bodyPr/>
          <a:lstStyle/>
          <a:p>
            <a:r>
              <a:rPr lang="en-US" dirty="0">
                <a:solidFill>
                  <a:srgbClr val="0070C0"/>
                </a:solidFill>
              </a:rPr>
              <a:t>USING NEW DATA SOURCES</a:t>
            </a:r>
          </a:p>
        </p:txBody>
      </p:sp>
      <p:sp>
        <p:nvSpPr>
          <p:cNvPr id="3" name="Content Placeholder 2">
            <a:extLst>
              <a:ext uri="{FF2B5EF4-FFF2-40B4-BE49-F238E27FC236}">
                <a16:creationId xmlns:a16="http://schemas.microsoft.com/office/drawing/2014/main" id="{731D8AE2-5921-9C40-A69E-8E4CD2B9DC43}"/>
              </a:ext>
            </a:extLst>
          </p:cNvPr>
          <p:cNvSpPr>
            <a:spLocks noGrp="1"/>
          </p:cNvSpPr>
          <p:nvPr>
            <p:ph idx="1"/>
          </p:nvPr>
        </p:nvSpPr>
        <p:spPr/>
        <p:txBody>
          <a:bodyPr>
            <a:normAutofit/>
          </a:bodyPr>
          <a:lstStyle/>
          <a:p>
            <a:r>
              <a:rPr lang="en-US" sz="3200" dirty="0"/>
              <a:t>Research has found that healthcare is the industry the general public most trusts with its personal data.</a:t>
            </a:r>
          </a:p>
          <a:p>
            <a:r>
              <a:rPr lang="en-US" sz="3200" dirty="0"/>
              <a:t>Technologies from social networking are increasingly being used to deliver patient care and support. </a:t>
            </a:r>
          </a:p>
        </p:txBody>
      </p:sp>
    </p:spTree>
    <p:extLst>
      <p:ext uri="{BB962C8B-B14F-4D97-AF65-F5344CB8AC3E}">
        <p14:creationId xmlns:p14="http://schemas.microsoft.com/office/powerpoint/2010/main" val="1829600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948-5C92-A741-A1C3-7BEAB5616E1C}"/>
              </a:ext>
            </a:extLst>
          </p:cNvPr>
          <p:cNvSpPr>
            <a:spLocks noGrp="1"/>
          </p:cNvSpPr>
          <p:nvPr>
            <p:ph type="title"/>
          </p:nvPr>
        </p:nvSpPr>
        <p:spPr>
          <a:xfrm>
            <a:off x="838199" y="365125"/>
            <a:ext cx="10753725" cy="1325563"/>
          </a:xfrm>
        </p:spPr>
        <p:txBody>
          <a:bodyPr/>
          <a:lstStyle/>
          <a:p>
            <a:r>
              <a:rPr lang="en-US" dirty="0">
                <a:solidFill>
                  <a:srgbClr val="0070C0"/>
                </a:solidFill>
              </a:rPr>
              <a:t>FROM DATA INSIGHTS TO BETTER PREVENTION</a:t>
            </a:r>
          </a:p>
        </p:txBody>
      </p:sp>
      <p:sp>
        <p:nvSpPr>
          <p:cNvPr id="3" name="Content Placeholder 2">
            <a:extLst>
              <a:ext uri="{FF2B5EF4-FFF2-40B4-BE49-F238E27FC236}">
                <a16:creationId xmlns:a16="http://schemas.microsoft.com/office/drawing/2014/main" id="{4E39E101-0390-124F-BE68-8524084C7F6A}"/>
              </a:ext>
            </a:extLst>
          </p:cNvPr>
          <p:cNvSpPr>
            <a:spLocks noGrp="1"/>
          </p:cNvSpPr>
          <p:nvPr>
            <p:ph idx="1"/>
          </p:nvPr>
        </p:nvSpPr>
        <p:spPr/>
        <p:txBody>
          <a:bodyPr>
            <a:normAutofit/>
          </a:bodyPr>
          <a:lstStyle/>
          <a:p>
            <a:r>
              <a:rPr lang="en-US" sz="3200" dirty="0"/>
              <a:t>The success of ERNs also depends on big data.</a:t>
            </a:r>
          </a:p>
          <a:p>
            <a:r>
              <a:rPr lang="en-US" sz="3200" dirty="0"/>
              <a:t>The masses of data that healthcare organizations have been collecting for decades is still often unstructured and inaccessible.</a:t>
            </a:r>
          </a:p>
          <a:p>
            <a:r>
              <a:rPr lang="en-US" sz="3200" dirty="0"/>
              <a:t>The GDPR is a reason for the health sector to be excited.</a:t>
            </a:r>
          </a:p>
        </p:txBody>
      </p:sp>
    </p:spTree>
    <p:extLst>
      <p:ext uri="{BB962C8B-B14F-4D97-AF65-F5344CB8AC3E}">
        <p14:creationId xmlns:p14="http://schemas.microsoft.com/office/powerpoint/2010/main" val="4048158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8" y="404664"/>
            <a:ext cx="7772400" cy="685800"/>
          </a:xfrm>
        </p:spPr>
        <p:txBody>
          <a:bodyPr>
            <a:normAutofit fontScale="90000"/>
          </a:bodyPr>
          <a:lstStyle/>
          <a:p>
            <a:r>
              <a:rPr lang="en-US" dirty="0">
                <a:solidFill>
                  <a:srgbClr val="0070C0"/>
                </a:solidFill>
              </a:rPr>
              <a:t>GDPR INTRODUCES IMPROVEMENTS</a:t>
            </a:r>
            <a:endParaRPr lang="nl-NL" dirty="0">
              <a:solidFill>
                <a:srgbClr val="0070C0"/>
              </a:solidFill>
            </a:endParaRPr>
          </a:p>
        </p:txBody>
      </p:sp>
      <p:sp>
        <p:nvSpPr>
          <p:cNvPr id="3" name="Content Placeholder 2"/>
          <p:cNvSpPr>
            <a:spLocks noGrp="1"/>
          </p:cNvSpPr>
          <p:nvPr>
            <p:ph idx="1"/>
          </p:nvPr>
        </p:nvSpPr>
        <p:spPr>
          <a:xfrm>
            <a:off x="2567608" y="1628800"/>
            <a:ext cx="7772400" cy="3733800"/>
          </a:xfrm>
        </p:spPr>
        <p:txBody>
          <a:bodyPr/>
          <a:lstStyle/>
          <a:p>
            <a:r>
              <a:rPr lang="nl-NL" dirty="0"/>
              <a:t>Clear language</a:t>
            </a:r>
          </a:p>
          <a:p>
            <a:r>
              <a:rPr lang="nl-NL" dirty="0"/>
              <a:t>Consent from the user</a:t>
            </a:r>
          </a:p>
          <a:p>
            <a:r>
              <a:rPr lang="nl-NL" dirty="0"/>
              <a:t>More transparency</a:t>
            </a:r>
          </a:p>
          <a:p>
            <a:r>
              <a:rPr lang="nl-NL" dirty="0"/>
              <a:t>Stronger rights</a:t>
            </a:r>
          </a:p>
          <a:p>
            <a:r>
              <a:rPr lang="nl-NL" dirty="0"/>
              <a:t>Stronger enforcement</a:t>
            </a:r>
          </a:p>
        </p:txBody>
      </p:sp>
    </p:spTree>
    <p:extLst>
      <p:ext uri="{BB962C8B-B14F-4D97-AF65-F5344CB8AC3E}">
        <p14:creationId xmlns:p14="http://schemas.microsoft.com/office/powerpoint/2010/main" val="702185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948-5C92-A741-A1C3-7BEAB5616E1C}"/>
              </a:ext>
            </a:extLst>
          </p:cNvPr>
          <p:cNvSpPr>
            <a:spLocks noGrp="1"/>
          </p:cNvSpPr>
          <p:nvPr>
            <p:ph type="title"/>
          </p:nvPr>
        </p:nvSpPr>
        <p:spPr>
          <a:xfrm>
            <a:off x="2567608" y="332656"/>
            <a:ext cx="7772400" cy="685800"/>
          </a:xfrm>
        </p:spPr>
        <p:txBody>
          <a:bodyPr>
            <a:normAutofit fontScale="90000"/>
          </a:bodyPr>
          <a:lstStyle/>
          <a:p>
            <a:r>
              <a:rPr lang="en-US" dirty="0">
                <a:solidFill>
                  <a:srgbClr val="0070C0"/>
                </a:solidFill>
              </a:rPr>
              <a:t>GDPR (excerpts from factsheet)</a:t>
            </a:r>
          </a:p>
        </p:txBody>
      </p:sp>
      <p:pic>
        <p:nvPicPr>
          <p:cNvPr id="5" name="Picture 4"/>
          <p:cNvPicPr>
            <a:picLocks noChangeAspect="1"/>
          </p:cNvPicPr>
          <p:nvPr/>
        </p:nvPicPr>
        <p:blipFill>
          <a:blip r:embed="rId3"/>
          <a:stretch>
            <a:fillRect/>
          </a:stretch>
        </p:blipFill>
        <p:spPr>
          <a:xfrm>
            <a:off x="2279577" y="1340768"/>
            <a:ext cx="8084185" cy="4255564"/>
          </a:xfrm>
          <a:prstGeom prst="rect">
            <a:avLst/>
          </a:prstGeom>
        </p:spPr>
      </p:pic>
    </p:spTree>
    <p:extLst>
      <p:ext uri="{BB962C8B-B14F-4D97-AF65-F5344CB8AC3E}">
        <p14:creationId xmlns:p14="http://schemas.microsoft.com/office/powerpoint/2010/main" val="1579585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948-5C92-A741-A1C3-7BEAB5616E1C}"/>
              </a:ext>
            </a:extLst>
          </p:cNvPr>
          <p:cNvSpPr>
            <a:spLocks noGrp="1"/>
          </p:cNvSpPr>
          <p:nvPr>
            <p:ph type="title"/>
          </p:nvPr>
        </p:nvSpPr>
        <p:spPr>
          <a:xfrm>
            <a:off x="2567608" y="332656"/>
            <a:ext cx="7772400" cy="685800"/>
          </a:xfrm>
        </p:spPr>
        <p:txBody>
          <a:bodyPr>
            <a:normAutofit fontScale="90000"/>
          </a:bodyPr>
          <a:lstStyle/>
          <a:p>
            <a:r>
              <a:rPr lang="en-US" dirty="0">
                <a:solidFill>
                  <a:srgbClr val="0070C0"/>
                </a:solidFill>
              </a:rPr>
              <a:t>GDPR (excerpts from factsheet) (2)</a:t>
            </a:r>
          </a:p>
        </p:txBody>
      </p:sp>
      <p:pic>
        <p:nvPicPr>
          <p:cNvPr id="3" name="Picture 2"/>
          <p:cNvPicPr>
            <a:picLocks noChangeAspect="1"/>
          </p:cNvPicPr>
          <p:nvPr/>
        </p:nvPicPr>
        <p:blipFill>
          <a:blip r:embed="rId3"/>
          <a:stretch>
            <a:fillRect/>
          </a:stretch>
        </p:blipFill>
        <p:spPr>
          <a:xfrm>
            <a:off x="2351584" y="1467644"/>
            <a:ext cx="8136934" cy="2249388"/>
          </a:xfrm>
          <a:prstGeom prst="rect">
            <a:avLst/>
          </a:prstGeom>
        </p:spPr>
      </p:pic>
    </p:spTree>
    <p:extLst>
      <p:ext uri="{BB962C8B-B14F-4D97-AF65-F5344CB8AC3E}">
        <p14:creationId xmlns:p14="http://schemas.microsoft.com/office/powerpoint/2010/main" val="2249679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948-5C92-A741-A1C3-7BEAB5616E1C}"/>
              </a:ext>
            </a:extLst>
          </p:cNvPr>
          <p:cNvSpPr>
            <a:spLocks noGrp="1"/>
          </p:cNvSpPr>
          <p:nvPr>
            <p:ph type="title"/>
          </p:nvPr>
        </p:nvSpPr>
        <p:spPr>
          <a:xfrm>
            <a:off x="2567608" y="332656"/>
            <a:ext cx="7772400" cy="685800"/>
          </a:xfrm>
        </p:spPr>
        <p:txBody>
          <a:bodyPr>
            <a:normAutofit fontScale="90000"/>
          </a:bodyPr>
          <a:lstStyle/>
          <a:p>
            <a:r>
              <a:rPr lang="en-US" dirty="0">
                <a:solidFill>
                  <a:srgbClr val="0070C0"/>
                </a:solidFill>
              </a:rPr>
              <a:t>GDPR (excerpts from factsheet) (3)</a:t>
            </a:r>
          </a:p>
        </p:txBody>
      </p:sp>
      <p:pic>
        <p:nvPicPr>
          <p:cNvPr id="6" name="Picture 5"/>
          <p:cNvPicPr>
            <a:picLocks noChangeAspect="1"/>
          </p:cNvPicPr>
          <p:nvPr/>
        </p:nvPicPr>
        <p:blipFill>
          <a:blip r:embed="rId3"/>
          <a:stretch>
            <a:fillRect/>
          </a:stretch>
        </p:blipFill>
        <p:spPr>
          <a:xfrm>
            <a:off x="2423593" y="6237312"/>
            <a:ext cx="6791401" cy="467500"/>
          </a:xfrm>
          <a:prstGeom prst="rect">
            <a:avLst/>
          </a:prstGeom>
        </p:spPr>
      </p:pic>
      <p:pic>
        <p:nvPicPr>
          <p:cNvPr id="4" name="Picture 3"/>
          <p:cNvPicPr>
            <a:picLocks noChangeAspect="1"/>
          </p:cNvPicPr>
          <p:nvPr/>
        </p:nvPicPr>
        <p:blipFill>
          <a:blip r:embed="rId4"/>
          <a:stretch>
            <a:fillRect/>
          </a:stretch>
        </p:blipFill>
        <p:spPr>
          <a:xfrm>
            <a:off x="2335391" y="1484784"/>
            <a:ext cx="7908048" cy="4032448"/>
          </a:xfrm>
          <a:prstGeom prst="rect">
            <a:avLst/>
          </a:prstGeom>
        </p:spPr>
      </p:pic>
    </p:spTree>
    <p:extLst>
      <p:ext uri="{BB962C8B-B14F-4D97-AF65-F5344CB8AC3E}">
        <p14:creationId xmlns:p14="http://schemas.microsoft.com/office/powerpoint/2010/main" val="3222597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948-5C92-A741-A1C3-7BEAB5616E1C}"/>
              </a:ext>
            </a:extLst>
          </p:cNvPr>
          <p:cNvSpPr>
            <a:spLocks noGrp="1"/>
          </p:cNvSpPr>
          <p:nvPr>
            <p:ph type="title"/>
          </p:nvPr>
        </p:nvSpPr>
        <p:spPr>
          <a:xfrm>
            <a:off x="2567608" y="332656"/>
            <a:ext cx="7772400" cy="685800"/>
          </a:xfrm>
        </p:spPr>
        <p:txBody>
          <a:bodyPr>
            <a:normAutofit fontScale="90000"/>
          </a:bodyPr>
          <a:lstStyle/>
          <a:p>
            <a:r>
              <a:rPr lang="en-US" dirty="0">
                <a:solidFill>
                  <a:srgbClr val="0070C0"/>
                </a:solidFill>
              </a:rPr>
              <a:t>BEWARE THE DOWNSIDE OF GDPR</a:t>
            </a:r>
          </a:p>
        </p:txBody>
      </p:sp>
      <p:sp>
        <p:nvSpPr>
          <p:cNvPr id="3" name="Content Placeholder 2">
            <a:extLst>
              <a:ext uri="{FF2B5EF4-FFF2-40B4-BE49-F238E27FC236}">
                <a16:creationId xmlns:a16="http://schemas.microsoft.com/office/drawing/2014/main" id="{4E39E101-0390-124F-BE68-8524084C7F6A}"/>
              </a:ext>
            </a:extLst>
          </p:cNvPr>
          <p:cNvSpPr>
            <a:spLocks noGrp="1"/>
          </p:cNvSpPr>
          <p:nvPr>
            <p:ph idx="1"/>
          </p:nvPr>
        </p:nvSpPr>
        <p:spPr>
          <a:xfrm>
            <a:off x="2495600" y="1484784"/>
            <a:ext cx="7772400" cy="3733800"/>
          </a:xfrm>
        </p:spPr>
        <p:txBody>
          <a:bodyPr>
            <a:normAutofit lnSpcReduction="10000"/>
          </a:bodyPr>
          <a:lstStyle/>
          <a:p>
            <a:pPr>
              <a:buFont typeface="Wingdings" panose="05000000000000000000" pitchFamily="2" charset="2"/>
              <a:buChar char="Ø"/>
            </a:pPr>
            <a:r>
              <a:rPr lang="en-US" sz="2400" dirty="0"/>
              <a:t>A couple of potential issues:</a:t>
            </a:r>
          </a:p>
          <a:p>
            <a:pPr marL="457200" indent="-457200">
              <a:buFont typeface="+mj-lt"/>
              <a:buAutoNum type="arabicPeriod"/>
            </a:pPr>
            <a:r>
              <a:rPr lang="en-US" sz="2400" dirty="0"/>
              <a:t>The GDPR may frighten organizations into being very careful about what data they collect and share. Will they be too conservative? Will it lead to less innovation?</a:t>
            </a:r>
          </a:p>
          <a:p>
            <a:pPr marL="457200" indent="-457200">
              <a:buFont typeface="+mj-lt"/>
              <a:buAutoNum type="arabicPeriod"/>
            </a:pPr>
            <a:endParaRPr lang="en-US" sz="2400" dirty="0"/>
          </a:p>
          <a:p>
            <a:pPr marL="457200" indent="-457200">
              <a:buFont typeface="+mj-lt"/>
              <a:buAutoNum type="arabicPeriod"/>
            </a:pPr>
            <a:r>
              <a:rPr lang="en-US" sz="2400" dirty="0"/>
              <a:t>GDPR gives individuals with the ‘right to be forgotten’.</a:t>
            </a:r>
          </a:p>
          <a:p>
            <a:pPr>
              <a:buFont typeface="Wingdings" panose="05000000000000000000" pitchFamily="2" charset="2"/>
              <a:buChar char="Ø"/>
            </a:pPr>
            <a:r>
              <a:rPr lang="en-US" sz="2400" dirty="0"/>
              <a:t>If many individuals exercise this right, this can reduce our ability to obtain </a:t>
            </a:r>
            <a:r>
              <a:rPr lang="en-US" sz="2400" u="sng" dirty="0"/>
              <a:t>valid and precise estimates</a:t>
            </a:r>
            <a:r>
              <a:rPr lang="en-US" sz="2400" dirty="0"/>
              <a:t> of the </a:t>
            </a:r>
            <a:r>
              <a:rPr lang="en-US" sz="2400" u="sng" dirty="0"/>
              <a:t>effectiveness and cost-effectiveness</a:t>
            </a:r>
            <a:r>
              <a:rPr lang="en-US" sz="2400" dirty="0"/>
              <a:t> of </a:t>
            </a:r>
            <a:r>
              <a:rPr lang="en-US" sz="2400" u="sng" dirty="0"/>
              <a:t>many different types</a:t>
            </a:r>
            <a:r>
              <a:rPr lang="en-US" sz="2400" dirty="0"/>
              <a:t> of healthcare interventions.</a:t>
            </a:r>
          </a:p>
        </p:txBody>
      </p:sp>
    </p:spTree>
    <p:extLst>
      <p:ext uri="{BB962C8B-B14F-4D97-AF65-F5344CB8AC3E}">
        <p14:creationId xmlns:p14="http://schemas.microsoft.com/office/powerpoint/2010/main" val="2281675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948-5C92-A741-A1C3-7BEAB5616E1C}"/>
              </a:ext>
            </a:extLst>
          </p:cNvPr>
          <p:cNvSpPr>
            <a:spLocks noGrp="1"/>
          </p:cNvSpPr>
          <p:nvPr>
            <p:ph type="title"/>
          </p:nvPr>
        </p:nvSpPr>
        <p:spPr>
          <a:xfrm>
            <a:off x="2518619" y="548680"/>
            <a:ext cx="7848872" cy="685800"/>
          </a:xfrm>
        </p:spPr>
        <p:txBody>
          <a:bodyPr>
            <a:normAutofit fontScale="90000"/>
          </a:bodyPr>
          <a:lstStyle/>
          <a:p>
            <a:r>
              <a:rPr lang="en-US" dirty="0">
                <a:solidFill>
                  <a:srgbClr val="0070C0"/>
                </a:solidFill>
              </a:rPr>
              <a:t>ACCOUNTABILITY PRINCIPLE</a:t>
            </a:r>
          </a:p>
        </p:txBody>
      </p:sp>
      <p:sp>
        <p:nvSpPr>
          <p:cNvPr id="3" name="Content Placeholder 2">
            <a:extLst>
              <a:ext uri="{FF2B5EF4-FFF2-40B4-BE49-F238E27FC236}">
                <a16:creationId xmlns:a16="http://schemas.microsoft.com/office/drawing/2014/main" id="{4E39E101-0390-124F-BE68-8524084C7F6A}"/>
              </a:ext>
            </a:extLst>
          </p:cNvPr>
          <p:cNvSpPr>
            <a:spLocks noGrp="1"/>
          </p:cNvSpPr>
          <p:nvPr>
            <p:ph idx="1"/>
          </p:nvPr>
        </p:nvSpPr>
        <p:spPr>
          <a:xfrm>
            <a:off x="2495600" y="2060848"/>
            <a:ext cx="7772400" cy="3733800"/>
          </a:xfrm>
        </p:spPr>
        <p:txBody>
          <a:bodyPr>
            <a:normAutofit/>
          </a:bodyPr>
          <a:lstStyle/>
          <a:p>
            <a:pPr marL="457200" indent="-457200">
              <a:buFont typeface="+mj-lt"/>
              <a:buAutoNum type="arabicPeriod"/>
            </a:pPr>
            <a:r>
              <a:rPr lang="en-US" sz="2400" dirty="0"/>
              <a:t>Because of the “accountability principle”, some organizations may be very conservative and not quick to share data with other parties. </a:t>
            </a:r>
          </a:p>
          <a:p>
            <a:pPr>
              <a:buFont typeface="Wingdings" panose="05000000000000000000" pitchFamily="2" charset="2"/>
              <a:buChar char="Ø"/>
            </a:pPr>
            <a:r>
              <a:rPr lang="en-US" sz="2400" dirty="0"/>
              <a:t>At the very least, researchers may need more time to acquire data and this will lead to delays in important discoveries.</a:t>
            </a:r>
          </a:p>
        </p:txBody>
      </p:sp>
    </p:spTree>
    <p:extLst>
      <p:ext uri="{BB962C8B-B14F-4D97-AF65-F5344CB8AC3E}">
        <p14:creationId xmlns:p14="http://schemas.microsoft.com/office/powerpoint/2010/main" val="1186991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948-5C92-A741-A1C3-7BEAB5616E1C}"/>
              </a:ext>
            </a:extLst>
          </p:cNvPr>
          <p:cNvSpPr>
            <a:spLocks noGrp="1"/>
          </p:cNvSpPr>
          <p:nvPr>
            <p:ph type="title"/>
          </p:nvPr>
        </p:nvSpPr>
        <p:spPr>
          <a:xfrm>
            <a:off x="2567608" y="332656"/>
            <a:ext cx="7772400" cy="685800"/>
          </a:xfrm>
        </p:spPr>
        <p:txBody>
          <a:bodyPr>
            <a:normAutofit fontScale="90000"/>
          </a:bodyPr>
          <a:lstStyle/>
          <a:p>
            <a:r>
              <a:rPr lang="en-CA" dirty="0">
                <a:solidFill>
                  <a:srgbClr val="0070C0"/>
                </a:solidFill>
              </a:rPr>
              <a:t>RIGHT TO BE FORGOTTEN</a:t>
            </a:r>
            <a:endParaRPr lang="en-US" dirty="0">
              <a:solidFill>
                <a:srgbClr val="0070C0"/>
              </a:solidFill>
            </a:endParaRPr>
          </a:p>
        </p:txBody>
      </p:sp>
      <p:sp>
        <p:nvSpPr>
          <p:cNvPr id="3" name="Content Placeholder 2">
            <a:extLst>
              <a:ext uri="{FF2B5EF4-FFF2-40B4-BE49-F238E27FC236}">
                <a16:creationId xmlns:a16="http://schemas.microsoft.com/office/drawing/2014/main" id="{4E39E101-0390-124F-BE68-8524084C7F6A}"/>
              </a:ext>
            </a:extLst>
          </p:cNvPr>
          <p:cNvSpPr>
            <a:spLocks noGrp="1"/>
          </p:cNvSpPr>
          <p:nvPr>
            <p:ph idx="1"/>
          </p:nvPr>
        </p:nvSpPr>
        <p:spPr>
          <a:xfrm>
            <a:off x="2495600" y="1484784"/>
            <a:ext cx="7772400" cy="3733800"/>
          </a:xfrm>
        </p:spPr>
        <p:txBody>
          <a:bodyPr>
            <a:normAutofit fontScale="92500" lnSpcReduction="10000"/>
          </a:bodyPr>
          <a:lstStyle/>
          <a:p>
            <a:pPr>
              <a:buFont typeface="Wingdings" panose="05000000000000000000" pitchFamily="2" charset="2"/>
              <a:buChar char="Ø"/>
            </a:pPr>
            <a:r>
              <a:rPr lang="en-US" sz="2400" dirty="0"/>
              <a:t>The right to </a:t>
            </a:r>
            <a:r>
              <a:rPr lang="en-US" sz="2400" b="1" dirty="0"/>
              <a:t>request erasure of personal data</a:t>
            </a:r>
            <a:r>
              <a:rPr lang="en-US" sz="2400" dirty="0"/>
              <a:t> (“the right to be forgotten”) (Article 17) could lead to databases with fewer individuals.</a:t>
            </a:r>
          </a:p>
          <a:p>
            <a:pPr>
              <a:buFont typeface="Wingdings" panose="05000000000000000000" pitchFamily="2" charset="2"/>
              <a:buChar char="Ø"/>
            </a:pPr>
            <a:r>
              <a:rPr lang="en-US" sz="2400" dirty="0"/>
              <a:t>This may not lead to problems when researching the causes and treatment of common diseases, but it could lead to problems with researching uncommon subtypes or diseases.</a:t>
            </a:r>
          </a:p>
          <a:p>
            <a:pPr>
              <a:buFont typeface="Wingdings" panose="05000000000000000000" pitchFamily="2" charset="2"/>
              <a:buChar char="Ø"/>
            </a:pPr>
            <a:r>
              <a:rPr lang="en-US" sz="2400" dirty="0"/>
              <a:t>A database with fewer individuals will mean a reduced ability to:</a:t>
            </a:r>
          </a:p>
          <a:p>
            <a:pPr lvl="1">
              <a:buFont typeface="Arial" panose="020B0604020202020204" pitchFamily="34" charset="0"/>
              <a:buChar char="•"/>
            </a:pPr>
            <a:r>
              <a:rPr lang="en-US" dirty="0"/>
              <a:t>Identify causes of disease</a:t>
            </a:r>
          </a:p>
          <a:p>
            <a:pPr lvl="1">
              <a:buFont typeface="Arial" panose="020B0604020202020204" pitchFamily="34" charset="0"/>
              <a:buChar char="•"/>
            </a:pPr>
            <a:r>
              <a:rPr lang="en-US" dirty="0"/>
              <a:t>Estimate the effectiveness of a treatment</a:t>
            </a:r>
          </a:p>
          <a:p>
            <a:pPr lvl="1">
              <a:buFont typeface="Arial" panose="020B0604020202020204" pitchFamily="34" charset="0"/>
              <a:buChar char="•"/>
            </a:pPr>
            <a:r>
              <a:rPr lang="en-US" dirty="0"/>
              <a:t>Estimate the prognostic/predictive value of biomarkers</a:t>
            </a:r>
          </a:p>
          <a:p>
            <a:pPr lvl="1">
              <a:buFont typeface="Arial" panose="020B0604020202020204" pitchFamily="34" charset="0"/>
              <a:buChar char="•"/>
            </a:pPr>
            <a:r>
              <a:rPr lang="en-US" dirty="0"/>
              <a:t>Etc.</a:t>
            </a:r>
          </a:p>
        </p:txBody>
      </p:sp>
    </p:spTree>
    <p:extLst>
      <p:ext uri="{BB962C8B-B14F-4D97-AF65-F5344CB8AC3E}">
        <p14:creationId xmlns:p14="http://schemas.microsoft.com/office/powerpoint/2010/main" val="2491725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557" y="1142999"/>
            <a:ext cx="7613289" cy="1764793"/>
          </a:xfrm>
        </p:spPr>
        <p:txBody>
          <a:bodyPr/>
          <a:lstStyle/>
          <a:p>
            <a:pPr algn="ctr"/>
            <a:r>
              <a:rPr lang="en-US" sz="4000" dirty="0"/>
              <a:t>ISPOR New Professionals Overview</a:t>
            </a:r>
          </a:p>
        </p:txBody>
      </p:sp>
      <p:sp>
        <p:nvSpPr>
          <p:cNvPr id="4" name="Text Placeholder 3"/>
          <p:cNvSpPr>
            <a:spLocks noGrp="1"/>
          </p:cNvSpPr>
          <p:nvPr>
            <p:ph type="body" sz="quarter" idx="11"/>
          </p:nvPr>
        </p:nvSpPr>
        <p:spPr>
          <a:xfrm>
            <a:off x="4779488" y="4170979"/>
            <a:ext cx="7211733" cy="1915496"/>
          </a:xfrm>
        </p:spPr>
        <p:txBody>
          <a:bodyPr/>
          <a:lstStyle/>
          <a:p>
            <a:pPr>
              <a:lnSpc>
                <a:spcPct val="100000"/>
              </a:lnSpc>
              <a:spcBef>
                <a:spcPts val="0"/>
              </a:spcBef>
            </a:pPr>
            <a:r>
              <a:rPr lang="en-US" sz="2400" dirty="0"/>
              <a:t>Presenter:</a:t>
            </a:r>
          </a:p>
          <a:p>
            <a:pPr>
              <a:lnSpc>
                <a:spcPct val="100000"/>
              </a:lnSpc>
              <a:spcBef>
                <a:spcPts val="0"/>
              </a:spcBef>
            </a:pPr>
            <a:r>
              <a:rPr lang="en-US" sz="2400" dirty="0"/>
              <a:t>Elisabeth Oehrlein, PhD, MS</a:t>
            </a:r>
          </a:p>
          <a:p>
            <a:pPr>
              <a:lnSpc>
                <a:spcPct val="10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Senior Director, Research and Programs, </a:t>
            </a:r>
          </a:p>
          <a:p>
            <a:pPr>
              <a:lnSpc>
                <a:spcPct val="10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National Health Council</a:t>
            </a:r>
          </a:p>
          <a:p>
            <a:pPr>
              <a:lnSpc>
                <a:spcPct val="10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Washington, DC, USA &amp;</a:t>
            </a:r>
          </a:p>
          <a:p>
            <a:pPr>
              <a:lnSpc>
                <a:spcPct val="10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ISPOR New Professional Steering Committee Chair</a:t>
            </a:r>
          </a:p>
          <a:p>
            <a:pPr>
              <a:lnSpc>
                <a:spcPct val="100000"/>
              </a:lnSpc>
              <a:spcBef>
                <a:spcPts val="0"/>
              </a:spcBef>
            </a:pPr>
            <a:endParaRPr lang="en-US" sz="2000" dirty="0"/>
          </a:p>
        </p:txBody>
      </p:sp>
    </p:spTree>
    <p:extLst>
      <p:ext uri="{BB962C8B-B14F-4D97-AF65-F5344CB8AC3E}">
        <p14:creationId xmlns:p14="http://schemas.microsoft.com/office/powerpoint/2010/main" val="337708595"/>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948-5C92-A741-A1C3-7BEAB5616E1C}"/>
              </a:ext>
            </a:extLst>
          </p:cNvPr>
          <p:cNvSpPr>
            <a:spLocks noGrp="1"/>
          </p:cNvSpPr>
          <p:nvPr>
            <p:ph type="title"/>
          </p:nvPr>
        </p:nvSpPr>
        <p:spPr>
          <a:xfrm>
            <a:off x="2567608" y="332656"/>
            <a:ext cx="7772400" cy="685800"/>
          </a:xfrm>
        </p:spPr>
        <p:txBody>
          <a:bodyPr>
            <a:normAutofit fontScale="90000"/>
          </a:bodyPr>
          <a:lstStyle/>
          <a:p>
            <a:r>
              <a:rPr lang="en-CA" dirty="0">
                <a:solidFill>
                  <a:srgbClr val="0070C0"/>
                </a:solidFill>
              </a:rPr>
              <a:t>RIGHT TO BE FORGOTTEN: </a:t>
            </a:r>
            <a:r>
              <a:rPr lang="en-CA" u="sng" dirty="0">
                <a:solidFill>
                  <a:srgbClr val="0070C0"/>
                </a:solidFill>
              </a:rPr>
              <a:t>BIASED</a:t>
            </a:r>
            <a:endParaRPr lang="en-US" dirty="0">
              <a:solidFill>
                <a:srgbClr val="0070C0"/>
              </a:solidFill>
            </a:endParaRPr>
          </a:p>
        </p:txBody>
      </p:sp>
      <p:sp>
        <p:nvSpPr>
          <p:cNvPr id="3" name="Content Placeholder 2">
            <a:extLst>
              <a:ext uri="{FF2B5EF4-FFF2-40B4-BE49-F238E27FC236}">
                <a16:creationId xmlns:a16="http://schemas.microsoft.com/office/drawing/2014/main" id="{4E39E101-0390-124F-BE68-8524084C7F6A}"/>
              </a:ext>
            </a:extLst>
          </p:cNvPr>
          <p:cNvSpPr>
            <a:spLocks noGrp="1"/>
          </p:cNvSpPr>
          <p:nvPr>
            <p:ph idx="1"/>
          </p:nvPr>
        </p:nvSpPr>
        <p:spPr>
          <a:xfrm>
            <a:off x="2457364" y="1196752"/>
            <a:ext cx="7992888" cy="4104456"/>
          </a:xfrm>
        </p:spPr>
        <p:txBody>
          <a:bodyPr>
            <a:noAutofit/>
          </a:bodyPr>
          <a:lstStyle/>
          <a:p>
            <a:pPr>
              <a:buFont typeface="Wingdings" panose="05000000000000000000" pitchFamily="2" charset="2"/>
              <a:buChar char="Ø"/>
            </a:pPr>
            <a:r>
              <a:rPr lang="en-US" sz="2400" dirty="0"/>
              <a:t>If the persons who </a:t>
            </a:r>
            <a:r>
              <a:rPr lang="en-US" sz="2400" b="1" dirty="0"/>
              <a:t>request erasure of personal data</a:t>
            </a:r>
            <a:r>
              <a:rPr lang="en-US" sz="2400" dirty="0"/>
              <a:t> are different from others in “important” ways, this will result in biased results and conclusions.</a:t>
            </a:r>
          </a:p>
          <a:p>
            <a:pPr>
              <a:buFont typeface="Wingdings" panose="05000000000000000000" pitchFamily="2" charset="2"/>
              <a:buChar char="Ø"/>
            </a:pPr>
            <a:r>
              <a:rPr lang="en-US" sz="2400" dirty="0"/>
              <a:t>That is, these people may differ in:</a:t>
            </a:r>
          </a:p>
          <a:p>
            <a:pPr lvl="1">
              <a:buFont typeface="Arial" panose="020B0604020202020204" pitchFamily="34" charset="0"/>
              <a:buChar char="•"/>
            </a:pPr>
            <a:r>
              <a:rPr lang="en-US" dirty="0"/>
              <a:t>their disease risk</a:t>
            </a:r>
          </a:p>
          <a:p>
            <a:pPr lvl="1">
              <a:buFont typeface="Arial" panose="020B0604020202020204" pitchFamily="34" charset="0"/>
              <a:buChar char="•"/>
            </a:pPr>
            <a:r>
              <a:rPr lang="en-US" dirty="0"/>
              <a:t>the safety or effectiveness of a treatment</a:t>
            </a:r>
          </a:p>
          <a:p>
            <a:pPr lvl="1">
              <a:buFont typeface="Arial" panose="020B0604020202020204" pitchFamily="34" charset="0"/>
              <a:buChar char="•"/>
            </a:pPr>
            <a:r>
              <a:rPr lang="en-US" dirty="0"/>
              <a:t>the prognostic/predictive value of a biomarker</a:t>
            </a:r>
          </a:p>
          <a:p>
            <a:pPr lvl="1">
              <a:buFont typeface="Arial" panose="020B0604020202020204" pitchFamily="34" charset="0"/>
              <a:buChar char="•"/>
            </a:pPr>
            <a:r>
              <a:rPr lang="en-US" dirty="0" err="1"/>
              <a:t>etc</a:t>
            </a:r>
            <a:endParaRPr lang="en-US" dirty="0"/>
          </a:p>
          <a:p>
            <a:pPr>
              <a:buFont typeface="Wingdings" panose="05000000000000000000" pitchFamily="2" charset="2"/>
              <a:buChar char="Ø"/>
            </a:pPr>
            <a:r>
              <a:rPr lang="en-US" sz="2400" dirty="0"/>
              <a:t>Therefore, results based on these people will not generalizable to all people!</a:t>
            </a:r>
          </a:p>
          <a:p>
            <a:pPr>
              <a:buFont typeface="Wingdings" panose="05000000000000000000" pitchFamily="2" charset="2"/>
              <a:buChar char="Ø"/>
            </a:pPr>
            <a:r>
              <a:rPr lang="en-US" sz="2400" dirty="0"/>
              <a:t>Statistical adjustment may not correct this problem sufficiently.</a:t>
            </a:r>
          </a:p>
        </p:txBody>
      </p:sp>
    </p:spTree>
    <p:extLst>
      <p:ext uri="{BB962C8B-B14F-4D97-AF65-F5344CB8AC3E}">
        <p14:creationId xmlns:p14="http://schemas.microsoft.com/office/powerpoint/2010/main" val="2435310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62" t="5943" r="1741" b="-137"/>
          <a:stretch/>
        </p:blipFill>
        <p:spPr bwMode="auto">
          <a:xfrm>
            <a:off x="2280056" y="605786"/>
            <a:ext cx="8208432" cy="562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A3A26948-5C92-A741-A1C3-7BEAB5616E1C}"/>
              </a:ext>
            </a:extLst>
          </p:cNvPr>
          <p:cNvSpPr txBox="1">
            <a:spLocks/>
          </p:cNvSpPr>
          <p:nvPr/>
        </p:nvSpPr>
        <p:spPr>
          <a:xfrm>
            <a:off x="2280056" y="13545"/>
            <a:ext cx="8208432" cy="685800"/>
          </a:xfrm>
          <a:prstGeom prst="rect">
            <a:avLst/>
          </a:prstGeom>
        </p:spPr>
        <p:txBody>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Bold"/>
              </a:defRPr>
            </a:lvl2pPr>
            <a:lvl3pPr algn="l" rtl="0" eaLnBrk="0" fontAlgn="base" hangingPunct="0">
              <a:spcBef>
                <a:spcPct val="0"/>
              </a:spcBef>
              <a:spcAft>
                <a:spcPct val="0"/>
              </a:spcAft>
              <a:defRPr sz="3200">
                <a:solidFill>
                  <a:schemeClr val="tx2"/>
                </a:solidFill>
                <a:latin typeface="Arial Bold"/>
              </a:defRPr>
            </a:lvl3pPr>
            <a:lvl4pPr algn="l" rtl="0" eaLnBrk="0" fontAlgn="base" hangingPunct="0">
              <a:spcBef>
                <a:spcPct val="0"/>
              </a:spcBef>
              <a:spcAft>
                <a:spcPct val="0"/>
              </a:spcAft>
              <a:defRPr sz="3200">
                <a:solidFill>
                  <a:schemeClr val="tx2"/>
                </a:solidFill>
                <a:latin typeface="Arial Bold"/>
              </a:defRPr>
            </a:lvl4pPr>
            <a:lvl5pPr algn="l" rtl="0" eaLnBrk="0" fontAlgn="base" hangingPunct="0">
              <a:spcBef>
                <a:spcPct val="0"/>
              </a:spcBef>
              <a:spcAft>
                <a:spcPct val="0"/>
              </a:spcAft>
              <a:defRPr sz="3200">
                <a:solidFill>
                  <a:schemeClr val="tx2"/>
                </a:solidFill>
                <a:latin typeface="Arial Bold"/>
              </a:defRPr>
            </a:lvl5pPr>
            <a:lvl6pPr marL="457200" algn="l" rtl="0" eaLnBrk="0" fontAlgn="base" hangingPunct="0">
              <a:spcBef>
                <a:spcPct val="0"/>
              </a:spcBef>
              <a:spcAft>
                <a:spcPct val="0"/>
              </a:spcAft>
              <a:defRPr sz="3200">
                <a:solidFill>
                  <a:schemeClr val="tx2"/>
                </a:solidFill>
                <a:latin typeface="Arial Bold"/>
              </a:defRPr>
            </a:lvl6pPr>
            <a:lvl7pPr marL="914400" algn="l" rtl="0" eaLnBrk="0" fontAlgn="base" hangingPunct="0">
              <a:spcBef>
                <a:spcPct val="0"/>
              </a:spcBef>
              <a:spcAft>
                <a:spcPct val="0"/>
              </a:spcAft>
              <a:defRPr sz="3200">
                <a:solidFill>
                  <a:schemeClr val="tx2"/>
                </a:solidFill>
                <a:latin typeface="Arial Bold"/>
              </a:defRPr>
            </a:lvl7pPr>
            <a:lvl8pPr marL="1371600" algn="l" rtl="0" eaLnBrk="0" fontAlgn="base" hangingPunct="0">
              <a:spcBef>
                <a:spcPct val="0"/>
              </a:spcBef>
              <a:spcAft>
                <a:spcPct val="0"/>
              </a:spcAft>
              <a:defRPr sz="3200">
                <a:solidFill>
                  <a:schemeClr val="tx2"/>
                </a:solidFill>
                <a:latin typeface="Arial Bold"/>
              </a:defRPr>
            </a:lvl8pPr>
            <a:lvl9pPr marL="1828800" algn="l" rtl="0" eaLnBrk="0" fontAlgn="base" hangingPunct="0">
              <a:spcBef>
                <a:spcPct val="0"/>
              </a:spcBef>
              <a:spcAft>
                <a:spcPct val="0"/>
              </a:spcAft>
              <a:defRPr sz="3200">
                <a:solidFill>
                  <a:schemeClr val="tx2"/>
                </a:solidFill>
                <a:latin typeface="Arial Bold"/>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3200" b="0" i="0" u="none" strike="noStrike" kern="0" cap="none" spc="0" normalizeH="0" baseline="0" noProof="0" dirty="0">
                <a:ln>
                  <a:noFill/>
                </a:ln>
                <a:solidFill>
                  <a:srgbClr val="0070C0"/>
                </a:solidFill>
                <a:effectLst/>
                <a:uLnTx/>
                <a:uFillTx/>
                <a:latin typeface="Calibri Light" panose="020F0302020204030204"/>
                <a:ea typeface="+mj-ea"/>
                <a:cs typeface="+mj-cs"/>
              </a:rPr>
              <a:t>WILLINGNESS TO SHARE (U.S.)?</a:t>
            </a:r>
            <a:endParaRPr kumimoji="0" lang="en-US" sz="3200" b="0" i="0" u="none" strike="noStrike" kern="0" cap="none" spc="0" normalizeH="0" baseline="0" noProof="0" dirty="0">
              <a:ln>
                <a:noFill/>
              </a:ln>
              <a:solidFill>
                <a:srgbClr val="0070C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26636622"/>
      </p:ext>
    </p:extLst>
  </p:cSld>
  <p:clrMapOvr>
    <a:masterClrMapping/>
  </p:clrMapOvr>
  <mc:AlternateContent xmlns:mc="http://schemas.openxmlformats.org/markup-compatibility/2006" xmlns:p14="http://schemas.microsoft.com/office/powerpoint/2010/main">
    <mc:Choice Requires="p14">
      <p:transition p14:dur="0" advTm="75547"/>
    </mc:Choice>
    <mc:Fallback xmlns="">
      <p:transition advTm="7554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948-5C92-A741-A1C3-7BEAB5616E1C}"/>
              </a:ext>
            </a:extLst>
          </p:cNvPr>
          <p:cNvSpPr>
            <a:spLocks noGrp="1"/>
          </p:cNvSpPr>
          <p:nvPr>
            <p:ph type="title"/>
          </p:nvPr>
        </p:nvSpPr>
        <p:spPr>
          <a:xfrm>
            <a:off x="2567608" y="332656"/>
            <a:ext cx="7772400" cy="685800"/>
          </a:xfrm>
        </p:spPr>
        <p:txBody>
          <a:bodyPr>
            <a:normAutofit fontScale="90000"/>
          </a:bodyPr>
          <a:lstStyle/>
          <a:p>
            <a:r>
              <a:rPr lang="en-CA" dirty="0">
                <a:solidFill>
                  <a:srgbClr val="0070C0"/>
                </a:solidFill>
              </a:rPr>
              <a:t>SIMILAR SITUATIONS IN HEALTHCARE</a:t>
            </a:r>
            <a:endParaRPr lang="en-US" dirty="0">
              <a:solidFill>
                <a:srgbClr val="0070C0"/>
              </a:solidFill>
            </a:endParaRPr>
          </a:p>
        </p:txBody>
      </p:sp>
      <p:sp>
        <p:nvSpPr>
          <p:cNvPr id="3" name="Content Placeholder 2">
            <a:extLst>
              <a:ext uri="{FF2B5EF4-FFF2-40B4-BE49-F238E27FC236}">
                <a16:creationId xmlns:a16="http://schemas.microsoft.com/office/drawing/2014/main" id="{4E39E101-0390-124F-BE68-8524084C7F6A}"/>
              </a:ext>
            </a:extLst>
          </p:cNvPr>
          <p:cNvSpPr>
            <a:spLocks noGrp="1"/>
          </p:cNvSpPr>
          <p:nvPr>
            <p:ph idx="1"/>
          </p:nvPr>
        </p:nvSpPr>
        <p:spPr>
          <a:xfrm>
            <a:off x="2567608" y="1562100"/>
            <a:ext cx="7772400" cy="3733800"/>
          </a:xfrm>
        </p:spPr>
        <p:txBody>
          <a:bodyPr>
            <a:normAutofit/>
          </a:bodyPr>
          <a:lstStyle/>
          <a:p>
            <a:pPr>
              <a:buFont typeface="Wingdings" panose="05000000000000000000" pitchFamily="2" charset="2"/>
              <a:buChar char="Ø"/>
            </a:pPr>
            <a:r>
              <a:rPr lang="en-US" sz="2400" dirty="0"/>
              <a:t>If we conclude that policies like GDPR may severely affect healthcare research and healthcare, how can we convince people that it is better for them (and others) </a:t>
            </a:r>
            <a:r>
              <a:rPr lang="en-US" sz="2400" u="sng" dirty="0"/>
              <a:t>not</a:t>
            </a:r>
            <a:r>
              <a:rPr lang="en-US" sz="2400" dirty="0"/>
              <a:t> to be forgotten?</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Can we learn from the experiences in other areas of healthcare?</a:t>
            </a:r>
          </a:p>
        </p:txBody>
      </p:sp>
    </p:spTree>
    <p:extLst>
      <p:ext uri="{BB962C8B-B14F-4D97-AF65-F5344CB8AC3E}">
        <p14:creationId xmlns:p14="http://schemas.microsoft.com/office/powerpoint/2010/main" val="3625006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2528888" y="152400"/>
            <a:ext cx="8139112" cy="1143000"/>
          </a:xfrm>
        </p:spPr>
        <p:txBody>
          <a:bodyPr/>
          <a:lstStyle/>
          <a:p>
            <a:r>
              <a:rPr lang="en-US" altLang="en-US" dirty="0">
                <a:solidFill>
                  <a:srgbClr val="0070C0"/>
                </a:solidFill>
              </a:rPr>
              <a:t>EXAMPLE 1: ORGAN DONATION</a:t>
            </a:r>
          </a:p>
        </p:txBody>
      </p:sp>
      <p:sp>
        <p:nvSpPr>
          <p:cNvPr id="612356" name="Rectangle 1028"/>
          <p:cNvSpPr>
            <a:spLocks/>
          </p:cNvSpPr>
          <p:nvPr/>
        </p:nvSpPr>
        <p:spPr bwMode="auto">
          <a:xfrm>
            <a:off x="2424114" y="1271658"/>
            <a:ext cx="7951787" cy="4284250"/>
          </a:xfrm>
          <a:prstGeom prst="rect">
            <a:avLst/>
          </a:prstGeom>
          <a:solidFill>
            <a:schemeClr val="bg1"/>
          </a:solidFill>
          <a:ln>
            <a:noFill/>
          </a:ln>
        </p:spPr>
        <p:txBody>
          <a:bodyPr>
            <a:spAutoFit/>
          </a:bodyPr>
          <a:lstStyle/>
          <a:p>
            <a:pPr marL="342900" marR="0" lvl="0" indent="-342900" algn="l" defTabSz="914400" rtl="0" eaLnBrk="0" fontAlgn="auto" latinLnBrk="0" hangingPunct="0">
              <a:lnSpc>
                <a:spcPct val="100000"/>
              </a:lnSpc>
              <a:spcBef>
                <a:spcPct val="20000"/>
              </a:spcBef>
              <a:spcAft>
                <a:spcPts val="0"/>
              </a:spcAft>
              <a:buClrTx/>
              <a:buSzTx/>
              <a:buFont typeface="Wingdings" panose="05000000000000000000" pitchFamily="2" charset="2"/>
              <a:buChar char="Ø"/>
              <a:tabLst/>
              <a:defRPr/>
            </a:pP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rPr>
              <a:t>Some people choose not to register to donate their organs after they die; plus family members refuse it</a:t>
            </a:r>
          </a:p>
          <a:p>
            <a:pPr marL="342900" marR="0" lvl="0" indent="-342900" algn="l" defTabSz="914400" rtl="0" eaLnBrk="0" fontAlgn="auto" latinLnBrk="0" hangingPunct="0">
              <a:lnSpc>
                <a:spcPct val="100000"/>
              </a:lnSpc>
              <a:spcBef>
                <a:spcPct val="20000"/>
              </a:spcBef>
              <a:spcAft>
                <a:spcPts val="0"/>
              </a:spcAft>
              <a:buClrTx/>
              <a:buSzTx/>
              <a:buFont typeface="Wingdings" panose="05000000000000000000" pitchFamily="2" charset="2"/>
              <a:buChar char="Ø"/>
              <a:tabLst/>
              <a:defRPr/>
            </a:pP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rPr>
              <a:t>This reduces the number of available organs, which increases waiting time for an organ</a:t>
            </a:r>
            <a:endPar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sym typeface="Wingdings" panose="05000000000000000000" pitchFamily="2" charset="2"/>
            </a:endParaRPr>
          </a:p>
          <a:p>
            <a:pPr marL="342900" marR="0" lvl="0" indent="-342900" algn="l" defTabSz="914400" rtl="0" eaLnBrk="0" fontAlgn="auto" latinLnBrk="0" hangingPunct="0">
              <a:lnSpc>
                <a:spcPct val="100000"/>
              </a:lnSpc>
              <a:spcBef>
                <a:spcPct val="20000"/>
              </a:spcBef>
              <a:spcAft>
                <a:spcPts val="0"/>
              </a:spcAft>
              <a:buClrTx/>
              <a:buSzTx/>
              <a:buFont typeface="Wingdings" panose="05000000000000000000" pitchFamily="2" charset="2"/>
              <a:buChar char="Ø"/>
              <a:tabLst/>
              <a:defRPr/>
            </a:pP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sym typeface="Wingdings" panose="05000000000000000000" pitchFamily="2" charset="2"/>
              </a:rPr>
              <a:t>Result: </a:t>
            </a: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rPr>
              <a:t>poorer health and/or an earlier death</a:t>
            </a:r>
          </a:p>
          <a:p>
            <a:pPr marL="342900" marR="0" lvl="0" indent="-342900" algn="l" defTabSz="914400" rtl="0" eaLnBrk="0" fontAlgn="auto" latinLnBrk="0" hangingPunct="0">
              <a:lnSpc>
                <a:spcPct val="100000"/>
              </a:lnSpc>
              <a:spcBef>
                <a:spcPct val="20000"/>
              </a:spcBef>
              <a:spcAft>
                <a:spcPts val="0"/>
              </a:spcAft>
              <a:buClrTx/>
              <a:buSzTx/>
              <a:buFont typeface="Wingdings" panose="05000000000000000000" pitchFamily="2" charset="2"/>
              <a:buChar char="Ø"/>
              <a:tabLst/>
              <a:defRPr/>
            </a:pP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rPr>
              <a:t>Question: what can be done?</a:t>
            </a:r>
          </a:p>
          <a:p>
            <a:pPr marL="342900" marR="0" lvl="0" indent="-342900" algn="l" defTabSz="914400" rtl="0" eaLnBrk="0" fontAlgn="auto" latinLnBrk="0" hangingPunct="0">
              <a:lnSpc>
                <a:spcPct val="100000"/>
              </a:lnSpc>
              <a:spcBef>
                <a:spcPct val="20000"/>
              </a:spcBef>
              <a:spcAft>
                <a:spcPts val="0"/>
              </a:spcAft>
              <a:buClrTx/>
              <a:buSzTx/>
              <a:buFont typeface="Wingdings" panose="05000000000000000000" pitchFamily="2" charset="2"/>
              <a:buChar char="Ø"/>
              <a:tabLst/>
              <a:defRPr/>
            </a:pP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rPr>
              <a:t>Policy options include: </a:t>
            </a:r>
          </a:p>
          <a:p>
            <a:pPr marL="914400" marR="0" lvl="1" indent="-457200" algn="l" defTabSz="914400" rtl="0" eaLnBrk="0" fontAlgn="auto" latinLnBrk="0" hangingPunct="0">
              <a:lnSpc>
                <a:spcPct val="100000"/>
              </a:lnSpc>
              <a:spcBef>
                <a:spcPct val="20000"/>
              </a:spcBef>
              <a:spcAft>
                <a:spcPts val="0"/>
              </a:spcAft>
              <a:buClrTx/>
              <a:buSzTx/>
              <a:buFontTx/>
              <a:buAutoNum type="arabicParenR"/>
              <a:tabLst/>
              <a:defRPr/>
            </a:pPr>
            <a:r>
              <a:rPr kumimoji="0" lang="en-CA" sz="2200" b="0" i="0" u="sng" strike="noStrike" kern="1200" cap="none" spc="0" normalizeH="0" baseline="0" noProof="0" dirty="0">
                <a:ln>
                  <a:noFill/>
                </a:ln>
                <a:solidFill>
                  <a:srgbClr val="000000"/>
                </a:solidFill>
                <a:effectLst/>
                <a:uLnTx/>
                <a:uFillTx/>
                <a:latin typeface="Arial" pitchFamily="34" charset="0"/>
                <a:ea typeface="+mn-ea"/>
                <a:cs typeface="+mn-cs"/>
              </a:rPr>
              <a:t>Require</a:t>
            </a:r>
            <a:r>
              <a:rPr kumimoji="0" lang="en-CA" sz="2200" b="0" i="0" u="none" strike="noStrike" kern="1200" cap="none" spc="0" normalizeH="0" baseline="0" noProof="0" dirty="0">
                <a:ln>
                  <a:noFill/>
                </a:ln>
                <a:solidFill>
                  <a:srgbClr val="000000"/>
                </a:solidFill>
                <a:effectLst/>
                <a:uLnTx/>
                <a:uFillTx/>
                <a:latin typeface="Arial" pitchFamily="34" charset="0"/>
                <a:ea typeface="+mn-ea"/>
                <a:cs typeface="+mn-cs"/>
              </a:rPr>
              <a:t> everyone to donate their organs</a:t>
            </a:r>
          </a:p>
          <a:p>
            <a:pPr marL="914400" marR="0" lvl="1" indent="-457200" algn="l" defTabSz="914400" rtl="0" eaLnBrk="0" fontAlgn="auto" latinLnBrk="0" hangingPunct="0">
              <a:lnSpc>
                <a:spcPct val="100000"/>
              </a:lnSpc>
              <a:spcBef>
                <a:spcPct val="20000"/>
              </a:spcBef>
              <a:spcAft>
                <a:spcPts val="0"/>
              </a:spcAft>
              <a:buClrTx/>
              <a:buSzTx/>
              <a:buFontTx/>
              <a:buAutoNum type="arabicParenR"/>
              <a:tabLst/>
              <a:defRPr/>
            </a:pPr>
            <a:r>
              <a:rPr kumimoji="0" lang="en-CA" sz="2200" b="0" i="0" u="none" strike="noStrike" kern="1200" cap="none" spc="0" normalizeH="0" baseline="0" noProof="0" dirty="0">
                <a:ln>
                  <a:noFill/>
                </a:ln>
                <a:solidFill>
                  <a:srgbClr val="000000"/>
                </a:solidFill>
                <a:effectLst/>
                <a:uLnTx/>
                <a:uFillTx/>
                <a:latin typeface="Arial" pitchFamily="34" charset="0"/>
                <a:ea typeface="+mn-ea"/>
                <a:cs typeface="+mn-cs"/>
              </a:rPr>
              <a:t>Give donor refusers </a:t>
            </a:r>
            <a:r>
              <a:rPr kumimoji="0" lang="en-CA" sz="2200" b="0" i="0" u="sng" strike="noStrike" kern="1200" cap="none" spc="0" normalizeH="0" baseline="0" noProof="0" dirty="0">
                <a:ln>
                  <a:noFill/>
                </a:ln>
                <a:solidFill>
                  <a:srgbClr val="000000"/>
                </a:solidFill>
                <a:effectLst/>
                <a:uLnTx/>
                <a:uFillTx/>
                <a:latin typeface="Arial" pitchFamily="34" charset="0"/>
                <a:ea typeface="+mn-ea"/>
                <a:cs typeface="+mn-cs"/>
              </a:rPr>
              <a:t>a lower priority for organs</a:t>
            </a:r>
          </a:p>
          <a:p>
            <a:pPr marL="914400" marR="0" lvl="1" indent="-457200" algn="l" defTabSz="914400" rtl="0" eaLnBrk="0" fontAlgn="auto" latinLnBrk="0" hangingPunct="0">
              <a:lnSpc>
                <a:spcPct val="100000"/>
              </a:lnSpc>
              <a:spcBef>
                <a:spcPct val="20000"/>
              </a:spcBef>
              <a:spcAft>
                <a:spcPts val="0"/>
              </a:spcAft>
              <a:buClrTx/>
              <a:buSzTx/>
              <a:buFontTx/>
              <a:buAutoNum type="arabicParenR"/>
              <a:tabLst/>
              <a:defRPr/>
            </a:pPr>
            <a:r>
              <a:rPr kumimoji="0" lang="en-CA" sz="2200" b="0" i="0" u="sng" strike="noStrike" kern="1200" cap="none" spc="0" normalizeH="0" baseline="0" noProof="0" dirty="0">
                <a:ln>
                  <a:noFill/>
                </a:ln>
                <a:solidFill>
                  <a:srgbClr val="000000"/>
                </a:solidFill>
                <a:effectLst/>
                <a:uLnTx/>
                <a:uFillTx/>
                <a:latin typeface="Arial" pitchFamily="34" charset="0"/>
                <a:ea typeface="+mn-ea"/>
                <a:cs typeface="+mn-cs"/>
              </a:rPr>
              <a:t>Do not give</a:t>
            </a:r>
            <a:r>
              <a:rPr kumimoji="0" lang="en-CA" sz="2200" b="0" i="0" u="none" strike="noStrike" kern="1200" cap="none" spc="0" normalizeH="0" baseline="0" noProof="0" dirty="0">
                <a:ln>
                  <a:noFill/>
                </a:ln>
                <a:solidFill>
                  <a:srgbClr val="000000"/>
                </a:solidFill>
                <a:effectLst/>
                <a:uLnTx/>
                <a:uFillTx/>
                <a:latin typeface="Arial" pitchFamily="34" charset="0"/>
                <a:ea typeface="+mn-ea"/>
                <a:cs typeface="+mn-cs"/>
              </a:rPr>
              <a:t> donor refusers any organ</a:t>
            </a:r>
          </a:p>
          <a:p>
            <a:pPr marL="914400" marR="0" lvl="1" indent="-457200" algn="l" defTabSz="914400" rtl="0" eaLnBrk="0" fontAlgn="auto" latinLnBrk="0" hangingPunct="0">
              <a:lnSpc>
                <a:spcPct val="100000"/>
              </a:lnSpc>
              <a:spcBef>
                <a:spcPct val="20000"/>
              </a:spcBef>
              <a:spcAft>
                <a:spcPts val="0"/>
              </a:spcAft>
              <a:buClrTx/>
              <a:buSzTx/>
              <a:buFontTx/>
              <a:buAutoNum type="arabicParenR"/>
              <a:tabLst/>
              <a:defRPr/>
            </a:pPr>
            <a:r>
              <a:rPr kumimoji="0" lang="en-CA" sz="2200" b="0" i="0" u="none" strike="noStrike" kern="1200" cap="none" spc="0" normalizeH="0" baseline="0" noProof="0" dirty="0">
                <a:ln>
                  <a:noFill/>
                </a:ln>
                <a:solidFill>
                  <a:srgbClr val="000000"/>
                </a:solidFill>
                <a:effectLst/>
                <a:uLnTx/>
                <a:uFillTx/>
                <a:latin typeface="Arial" pitchFamily="34" charset="0"/>
                <a:ea typeface="+mn-ea"/>
                <a:cs typeface="+mn-cs"/>
              </a:rPr>
              <a:t>Provide </a:t>
            </a:r>
            <a:r>
              <a:rPr kumimoji="0" lang="en-CA" sz="2200" b="0" i="0" u="sng" strike="noStrike" kern="1200" cap="none" spc="0" normalizeH="0" baseline="0" noProof="0" dirty="0">
                <a:ln>
                  <a:noFill/>
                </a:ln>
                <a:solidFill>
                  <a:srgbClr val="000000"/>
                </a:solidFill>
                <a:effectLst/>
                <a:uLnTx/>
                <a:uFillTx/>
                <a:latin typeface="Arial" pitchFamily="34" charset="0"/>
                <a:ea typeface="+mn-ea"/>
                <a:cs typeface="+mn-cs"/>
              </a:rPr>
              <a:t>incentives</a:t>
            </a:r>
          </a:p>
          <a:p>
            <a:pPr marL="914400" marR="0" lvl="1" indent="-457200" algn="l" defTabSz="914400" rtl="0" eaLnBrk="0" fontAlgn="auto" latinLnBrk="0" hangingPunct="0">
              <a:lnSpc>
                <a:spcPct val="100000"/>
              </a:lnSpc>
              <a:spcBef>
                <a:spcPct val="20000"/>
              </a:spcBef>
              <a:spcAft>
                <a:spcPts val="0"/>
              </a:spcAft>
              <a:buClrTx/>
              <a:buSzTx/>
              <a:buFontTx/>
              <a:buAutoNum type="arabicParenR"/>
              <a:tabLst/>
              <a:defRPr/>
            </a:pPr>
            <a:r>
              <a:rPr kumimoji="0" lang="en-CA" sz="2200" b="0" i="0" u="none" strike="noStrike" kern="1200" cap="none" spc="0" normalizeH="0" baseline="0" noProof="0" dirty="0">
                <a:ln>
                  <a:noFill/>
                </a:ln>
                <a:solidFill>
                  <a:srgbClr val="000000"/>
                </a:solidFill>
                <a:effectLst/>
                <a:uLnTx/>
                <a:uFillTx/>
                <a:latin typeface="Arial" pitchFamily="34" charset="0"/>
                <a:ea typeface="+mn-ea"/>
                <a:cs typeface="+mn-cs"/>
              </a:rPr>
              <a:t>Provide </a:t>
            </a:r>
            <a:r>
              <a:rPr kumimoji="0" lang="en-CA" sz="2200" b="0" i="0" u="sng" strike="noStrike" kern="1200" cap="none" spc="0" normalizeH="0" baseline="0" noProof="0" dirty="0">
                <a:ln>
                  <a:noFill/>
                </a:ln>
                <a:solidFill>
                  <a:srgbClr val="000000"/>
                </a:solidFill>
                <a:effectLst/>
                <a:uLnTx/>
                <a:uFillTx/>
                <a:latin typeface="Arial" pitchFamily="34" charset="0"/>
                <a:ea typeface="+mn-ea"/>
                <a:cs typeface="+mn-cs"/>
              </a:rPr>
              <a:t>better health education</a:t>
            </a:r>
          </a:p>
        </p:txBody>
      </p:sp>
    </p:spTree>
    <p:extLst>
      <p:ext uri="{BB962C8B-B14F-4D97-AF65-F5344CB8AC3E}">
        <p14:creationId xmlns:p14="http://schemas.microsoft.com/office/powerpoint/2010/main" val="3635294721"/>
      </p:ext>
    </p:extLst>
  </p:cSld>
  <p:clrMapOvr>
    <a:masterClrMapping/>
  </p:clrMapOvr>
  <mc:AlternateContent xmlns:mc="http://schemas.openxmlformats.org/markup-compatibility/2006" xmlns:p14="http://schemas.microsoft.com/office/powerpoint/2010/main">
    <mc:Choice Requires="p14">
      <p:transition p14:dur="0" advTm="75547"/>
    </mc:Choice>
    <mc:Fallback xmlns="">
      <p:transition advTm="755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1235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1235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1235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1235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61235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612356">
                                            <p:txEl>
                                              <p:pRg st="4" end="4"/>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612356">
                                            <p:txEl>
                                              <p:pRg st="5" end="5"/>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612356">
                                            <p:txEl>
                                              <p:pRg st="6" end="6"/>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612356">
                                            <p:txEl>
                                              <p:pRg st="7" end="7"/>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612356">
                                            <p:txEl>
                                              <p:pRg st="8" end="8"/>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61235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build="p" bldLvl="2" autoUpdateAnimBg="0"/>
      <p:bldP spid="612356" grpI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2528888" y="152400"/>
            <a:ext cx="8139112" cy="1143000"/>
          </a:xfrm>
        </p:spPr>
        <p:txBody>
          <a:bodyPr>
            <a:normAutofit/>
          </a:bodyPr>
          <a:lstStyle/>
          <a:p>
            <a:r>
              <a:rPr lang="en-US" altLang="en-US" dirty="0">
                <a:solidFill>
                  <a:srgbClr val="0070C0"/>
                </a:solidFill>
              </a:rPr>
              <a:t>EXAMPLE 2: VACCINATIONS</a:t>
            </a:r>
          </a:p>
        </p:txBody>
      </p:sp>
      <p:sp>
        <p:nvSpPr>
          <p:cNvPr id="612356" name="Rectangle 1028"/>
          <p:cNvSpPr>
            <a:spLocks/>
          </p:cNvSpPr>
          <p:nvPr/>
        </p:nvSpPr>
        <p:spPr bwMode="auto">
          <a:xfrm>
            <a:off x="2207568" y="1124745"/>
            <a:ext cx="8352928"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l" defTabSz="914400" rtl="0" eaLnBrk="0" fontAlgn="auto" latinLnBrk="0" hangingPunct="0">
              <a:lnSpc>
                <a:spcPct val="100000"/>
              </a:lnSpc>
              <a:spcBef>
                <a:spcPct val="20000"/>
              </a:spcBef>
              <a:spcAft>
                <a:spcPts val="0"/>
              </a:spcAft>
              <a:buClrTx/>
              <a:buSzTx/>
              <a:buFont typeface="Wingdings" panose="05000000000000000000" pitchFamily="2" charset="2"/>
              <a:buChar char="Ø"/>
              <a:tabLst/>
              <a:defRPr/>
            </a:pP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rPr>
              <a:t>Some people refuse to have their child vaccinated.  </a:t>
            </a:r>
          </a:p>
          <a:p>
            <a:pPr marL="342900" marR="0" lvl="0" indent="-342900" algn="l" defTabSz="914400" rtl="0" eaLnBrk="0" fontAlgn="auto" latinLnBrk="0" hangingPunct="0">
              <a:lnSpc>
                <a:spcPct val="100000"/>
              </a:lnSpc>
              <a:spcBef>
                <a:spcPct val="20000"/>
              </a:spcBef>
              <a:spcAft>
                <a:spcPts val="0"/>
              </a:spcAft>
              <a:buClrTx/>
              <a:buSzTx/>
              <a:buFont typeface="Wingdings" panose="05000000000000000000" pitchFamily="2" charset="2"/>
              <a:buChar char="Ø"/>
              <a:tabLst/>
              <a:defRPr/>
            </a:pP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rPr>
              <a:t>Consequence: Their children’s risk will increase</a:t>
            </a:r>
          </a:p>
          <a:p>
            <a:pPr marL="457200" marR="0" lvl="1" indent="0" algn="l" defTabSz="914400" rtl="0" eaLnBrk="0" fontAlgn="auto" latinLnBrk="0" hangingPunct="0">
              <a:lnSpc>
                <a:spcPct val="100000"/>
              </a:lnSpc>
              <a:spcBef>
                <a:spcPct val="2000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rPr>
              <a:t>- This will also reduce overall coverage, thereby reducing herd immunity and increasing the risk of disease in other children.</a:t>
            </a:r>
          </a:p>
          <a:p>
            <a:pPr marL="342900" marR="0" lvl="0" indent="-342900" algn="l" defTabSz="914400" rtl="0" eaLnBrk="0" fontAlgn="auto" latinLnBrk="0" hangingPunct="0">
              <a:lnSpc>
                <a:spcPct val="100000"/>
              </a:lnSpc>
              <a:spcBef>
                <a:spcPct val="20000"/>
              </a:spcBef>
              <a:spcAft>
                <a:spcPts val="0"/>
              </a:spcAft>
              <a:buClrTx/>
              <a:buSzTx/>
              <a:buFont typeface="Wingdings" panose="05000000000000000000" pitchFamily="2" charset="2"/>
              <a:buChar char="Ø"/>
              <a:tabLst/>
              <a:defRPr/>
            </a:pP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rPr>
              <a:t>Question: what can be done?</a:t>
            </a:r>
          </a:p>
        </p:txBody>
      </p:sp>
      <p:pic>
        <p:nvPicPr>
          <p:cNvPr id="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621" y="3740617"/>
            <a:ext cx="3710379" cy="207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028"/>
          <p:cNvSpPr>
            <a:spLocks/>
          </p:cNvSpPr>
          <p:nvPr/>
        </p:nvSpPr>
        <p:spPr bwMode="auto">
          <a:xfrm>
            <a:off x="2197405" y="3641654"/>
            <a:ext cx="4937607" cy="259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l" defTabSz="914400" rtl="0" eaLnBrk="0" fontAlgn="auto" latinLnBrk="0" hangingPunct="0">
              <a:lnSpc>
                <a:spcPct val="100000"/>
              </a:lnSpc>
              <a:spcBef>
                <a:spcPct val="20000"/>
              </a:spcBef>
              <a:spcAft>
                <a:spcPts val="0"/>
              </a:spcAft>
              <a:buClrTx/>
              <a:buSzTx/>
              <a:buFont typeface="Wingdings" panose="05000000000000000000" pitchFamily="2" charset="2"/>
              <a:buChar char="Ø"/>
              <a:tabLst/>
              <a:defRPr/>
            </a:pPr>
            <a:r>
              <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rPr>
              <a:t>Policy options: </a:t>
            </a:r>
          </a:p>
          <a:p>
            <a:pPr marL="914400" marR="0" lvl="1" indent="-457200" algn="l" defTabSz="914400" rtl="0" eaLnBrk="0" fontAlgn="auto" latinLnBrk="0" hangingPunct="0">
              <a:lnSpc>
                <a:spcPct val="100000"/>
              </a:lnSpc>
              <a:spcBef>
                <a:spcPct val="20000"/>
              </a:spcBef>
              <a:spcAft>
                <a:spcPts val="0"/>
              </a:spcAft>
              <a:buClrTx/>
              <a:buSzTx/>
              <a:buFontTx/>
              <a:buAutoNum type="arabicParenR"/>
              <a:tabLst/>
              <a:defRPr/>
            </a:pPr>
            <a:r>
              <a:rPr kumimoji="0" lang="en-CA" sz="2200" b="0" i="0" u="none" strike="noStrike" kern="1200" cap="none" spc="0" normalizeH="0" baseline="0" noProof="0" dirty="0">
                <a:ln>
                  <a:noFill/>
                </a:ln>
                <a:solidFill>
                  <a:srgbClr val="000000"/>
                </a:solidFill>
                <a:effectLst/>
                <a:uLnTx/>
                <a:uFillTx/>
                <a:latin typeface="Arial" pitchFamily="34" charset="0"/>
                <a:ea typeface="+mn-ea"/>
                <a:cs typeface="+mn-cs"/>
              </a:rPr>
              <a:t>Mandatory vaccination</a:t>
            </a:r>
          </a:p>
          <a:p>
            <a:pPr marL="914400" marR="0" lvl="1" indent="-457200" algn="l" defTabSz="914400" rtl="0" eaLnBrk="0" fontAlgn="auto" latinLnBrk="0" hangingPunct="0">
              <a:lnSpc>
                <a:spcPct val="100000"/>
              </a:lnSpc>
              <a:spcBef>
                <a:spcPct val="20000"/>
              </a:spcBef>
              <a:spcAft>
                <a:spcPts val="0"/>
              </a:spcAft>
              <a:buClrTx/>
              <a:buSzTx/>
              <a:buFontTx/>
              <a:buAutoNum type="arabicParenR"/>
              <a:tabLst/>
              <a:defRPr/>
            </a:pPr>
            <a:r>
              <a:rPr kumimoji="0" lang="en-CA" sz="2200" b="0" i="0" u="none" strike="noStrike" kern="1200" cap="none" spc="0" normalizeH="0" baseline="0" noProof="0" dirty="0">
                <a:ln>
                  <a:noFill/>
                </a:ln>
                <a:solidFill>
                  <a:srgbClr val="000000"/>
                </a:solidFill>
                <a:effectLst/>
                <a:uLnTx/>
                <a:uFillTx/>
                <a:latin typeface="Arial" pitchFamily="34" charset="0"/>
                <a:ea typeface="+mn-ea"/>
                <a:cs typeface="+mn-cs"/>
              </a:rPr>
              <a:t>Incentives/disincentives for vaccinations (e.g., ineligibility for other benefits)</a:t>
            </a:r>
          </a:p>
          <a:p>
            <a:pPr marL="914400" marR="0" lvl="1" indent="-457200" algn="l" defTabSz="914400" rtl="0" eaLnBrk="0" fontAlgn="auto" latinLnBrk="0" hangingPunct="0">
              <a:lnSpc>
                <a:spcPct val="100000"/>
              </a:lnSpc>
              <a:spcBef>
                <a:spcPct val="20000"/>
              </a:spcBef>
              <a:spcAft>
                <a:spcPts val="0"/>
              </a:spcAft>
              <a:buClrTx/>
              <a:buSzTx/>
              <a:buFontTx/>
              <a:buAutoNum type="arabicParenR"/>
              <a:tabLst/>
              <a:defRPr/>
            </a:pPr>
            <a:r>
              <a:rPr kumimoji="0" lang="en-CA" sz="2200" b="0" i="0" u="none" strike="noStrike" kern="1200" cap="none" spc="0" normalizeH="0" baseline="0" noProof="0" dirty="0">
                <a:ln>
                  <a:noFill/>
                </a:ln>
                <a:solidFill>
                  <a:srgbClr val="000000"/>
                </a:solidFill>
                <a:effectLst/>
                <a:uLnTx/>
                <a:uFillTx/>
                <a:latin typeface="Arial" pitchFamily="34" charset="0"/>
                <a:ea typeface="+mn-ea"/>
                <a:cs typeface="+mn-cs"/>
              </a:rPr>
              <a:t>B</a:t>
            </a:r>
            <a:r>
              <a:rPr kumimoji="0" lang="en-CA" sz="2200" b="0" i="0" u="sng" strike="noStrike" kern="1200" cap="none" spc="0" normalizeH="0" baseline="0" noProof="0" dirty="0">
                <a:ln>
                  <a:noFill/>
                </a:ln>
                <a:solidFill>
                  <a:srgbClr val="000000"/>
                </a:solidFill>
                <a:effectLst/>
                <a:uLnTx/>
                <a:uFillTx/>
                <a:latin typeface="Arial" pitchFamily="34" charset="0"/>
                <a:ea typeface="+mn-ea"/>
                <a:cs typeface="+mn-cs"/>
              </a:rPr>
              <a:t>etter health education</a:t>
            </a:r>
            <a:endParaRPr kumimoji="0" lang="en-CA" sz="2200" b="0" i="0" u="none" strike="noStrike" kern="1200" cap="none" spc="0" normalizeH="0" baseline="0" noProof="0" dirty="0">
              <a:ln>
                <a:noFill/>
              </a:ln>
              <a:solidFill>
                <a:srgbClr val="000000"/>
              </a:solidFill>
              <a:effectLst/>
              <a:uLnTx/>
              <a:uFillTx/>
              <a:latin typeface="Arial" pitchFamily="34" charset="0"/>
              <a:ea typeface="+mn-ea"/>
              <a:cs typeface="+mn-cs"/>
            </a:endParaRPr>
          </a:p>
          <a:p>
            <a:pPr marL="914400" marR="0" lvl="1" indent="-457200" algn="l" defTabSz="914400" rtl="0" eaLnBrk="0" fontAlgn="auto" latinLnBrk="0" hangingPunct="0">
              <a:lnSpc>
                <a:spcPct val="100000"/>
              </a:lnSpc>
              <a:spcBef>
                <a:spcPct val="20000"/>
              </a:spcBef>
              <a:spcAft>
                <a:spcPts val="0"/>
              </a:spcAft>
              <a:buClrTx/>
              <a:buSzTx/>
              <a:buFontTx/>
              <a:buAutoNum type="arabicParenR"/>
              <a:tabLst/>
              <a:defRPr/>
            </a:pPr>
            <a:endParaRPr kumimoji="0" lang="en-CA"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02626955"/>
      </p:ext>
    </p:extLst>
  </p:cSld>
  <p:clrMapOvr>
    <a:masterClrMapping/>
  </p:clrMapOvr>
  <mc:AlternateContent xmlns:mc="http://schemas.openxmlformats.org/markup-compatibility/2006" xmlns:p14="http://schemas.microsoft.com/office/powerpoint/2010/main">
    <mc:Choice Requires="p14">
      <p:transition p14:dur="0" advTm="75547"/>
    </mc:Choice>
    <mc:Fallback xmlns="">
      <p:transition advTm="755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123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12356">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1235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61235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build="p" bldLvl="2" autoUpdateAnimBg="0"/>
      <p:bldP spid="612356" grpId="1" build="p"/>
      <p:bldP spid="5" grpId="0" build="p" bldLvl="2" autoUpdateAnimBg="0"/>
      <p:bldP spid="5" grpI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4294967295"/>
          </p:nvPr>
        </p:nvSpPr>
        <p:spPr>
          <a:xfrm>
            <a:off x="2308852" y="1187360"/>
            <a:ext cx="8056884" cy="4483279"/>
          </a:xfrm>
        </p:spPr>
        <p:txBody>
          <a:bodyPr wrap="square">
            <a:spAutoFit/>
          </a:bodyPr>
          <a:lstStyle/>
          <a:p>
            <a:pPr eaLnBrk="1" hangingPunct="1">
              <a:buFont typeface="Wingdings" panose="05000000000000000000" pitchFamily="2" charset="2"/>
              <a:buChar char="Ø"/>
            </a:pPr>
            <a:r>
              <a:rPr lang="en-CA" altLang="en-US" dirty="0"/>
              <a:t>GDPR may be a way forward from a societal standpoint but it could hamper advances in health.</a:t>
            </a:r>
          </a:p>
          <a:p>
            <a:pPr eaLnBrk="1" hangingPunct="1">
              <a:buFont typeface="Wingdings" panose="05000000000000000000" pitchFamily="2" charset="2"/>
              <a:buChar char="Ø"/>
            </a:pPr>
            <a:r>
              <a:rPr lang="en-CA" altLang="en-US" dirty="0"/>
              <a:t>If you exercise your right to privacy, you may reduce your own future health (as well as the health of others).</a:t>
            </a:r>
          </a:p>
          <a:p>
            <a:pPr eaLnBrk="1" hangingPunct="1">
              <a:buFont typeface="Wingdings" panose="05000000000000000000" pitchFamily="2" charset="2"/>
              <a:buChar char="Ø"/>
            </a:pPr>
            <a:r>
              <a:rPr lang="en-CA" altLang="en-US" dirty="0"/>
              <a:t>We will need ways to encourage people not to be forgotten.</a:t>
            </a:r>
          </a:p>
          <a:p>
            <a:pPr marL="457200" indent="-457200">
              <a:buFont typeface="+mj-lt"/>
              <a:buAutoNum type="arabicPeriod"/>
            </a:pPr>
            <a:r>
              <a:rPr lang="en-CA" altLang="en-US" dirty="0"/>
              <a:t>Organisations need to gain the trust of others.</a:t>
            </a:r>
          </a:p>
          <a:p>
            <a:pPr marL="457200" indent="-457200">
              <a:buFont typeface="+mj-lt"/>
              <a:buAutoNum type="arabicPeriod"/>
            </a:pPr>
            <a:r>
              <a:rPr lang="en-CA" altLang="en-US" dirty="0"/>
              <a:t>We need to apply incentives/disincentives to discourage people from opting out (ethically)</a:t>
            </a:r>
          </a:p>
        </p:txBody>
      </p:sp>
      <p:sp>
        <p:nvSpPr>
          <p:cNvPr id="6" name="Rectangle 2"/>
          <p:cNvSpPr txBox="1">
            <a:spLocks noChangeArrowheads="1"/>
          </p:cNvSpPr>
          <p:nvPr/>
        </p:nvSpPr>
        <p:spPr>
          <a:xfrm>
            <a:off x="2495600" y="116633"/>
            <a:ext cx="7099300"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Bold" charset="0"/>
              </a:defRPr>
            </a:lvl2pPr>
            <a:lvl3pPr algn="l" rtl="0" eaLnBrk="0" fontAlgn="base" hangingPunct="0">
              <a:spcBef>
                <a:spcPct val="0"/>
              </a:spcBef>
              <a:spcAft>
                <a:spcPct val="0"/>
              </a:spcAft>
              <a:defRPr sz="3200">
                <a:solidFill>
                  <a:schemeClr val="tx2"/>
                </a:solidFill>
                <a:latin typeface="Arial Bold" charset="0"/>
              </a:defRPr>
            </a:lvl3pPr>
            <a:lvl4pPr algn="l" rtl="0" eaLnBrk="0" fontAlgn="base" hangingPunct="0">
              <a:spcBef>
                <a:spcPct val="0"/>
              </a:spcBef>
              <a:spcAft>
                <a:spcPct val="0"/>
              </a:spcAft>
              <a:defRPr sz="3200">
                <a:solidFill>
                  <a:schemeClr val="tx2"/>
                </a:solidFill>
                <a:latin typeface="Arial Bold" charset="0"/>
              </a:defRPr>
            </a:lvl4pPr>
            <a:lvl5pPr algn="l" rtl="0" eaLnBrk="0" fontAlgn="base" hangingPunct="0">
              <a:spcBef>
                <a:spcPct val="0"/>
              </a:spcBef>
              <a:spcAft>
                <a:spcPct val="0"/>
              </a:spcAft>
              <a:defRPr sz="3200">
                <a:solidFill>
                  <a:schemeClr val="tx2"/>
                </a:solidFill>
                <a:latin typeface="Arial Bold" charset="0"/>
              </a:defRPr>
            </a:lvl5pPr>
            <a:lvl6pPr marL="457200" algn="l" rtl="0" eaLnBrk="0" fontAlgn="base" hangingPunct="0">
              <a:spcBef>
                <a:spcPct val="0"/>
              </a:spcBef>
              <a:spcAft>
                <a:spcPct val="0"/>
              </a:spcAft>
              <a:defRPr sz="3200">
                <a:solidFill>
                  <a:schemeClr val="tx2"/>
                </a:solidFill>
                <a:latin typeface="Arial Bold" charset="0"/>
              </a:defRPr>
            </a:lvl6pPr>
            <a:lvl7pPr marL="914400" algn="l" rtl="0" eaLnBrk="0" fontAlgn="base" hangingPunct="0">
              <a:spcBef>
                <a:spcPct val="0"/>
              </a:spcBef>
              <a:spcAft>
                <a:spcPct val="0"/>
              </a:spcAft>
              <a:defRPr sz="3200">
                <a:solidFill>
                  <a:schemeClr val="tx2"/>
                </a:solidFill>
                <a:latin typeface="Arial Bold" charset="0"/>
              </a:defRPr>
            </a:lvl7pPr>
            <a:lvl8pPr marL="1371600" algn="l" rtl="0" eaLnBrk="0" fontAlgn="base" hangingPunct="0">
              <a:spcBef>
                <a:spcPct val="0"/>
              </a:spcBef>
              <a:spcAft>
                <a:spcPct val="0"/>
              </a:spcAft>
              <a:defRPr sz="3200">
                <a:solidFill>
                  <a:schemeClr val="tx2"/>
                </a:solidFill>
                <a:latin typeface="Arial Bold" charset="0"/>
              </a:defRPr>
            </a:lvl8pPr>
            <a:lvl9pPr marL="1828800" algn="l" rtl="0" eaLnBrk="0" fontAlgn="base" hangingPunct="0">
              <a:spcBef>
                <a:spcPct val="0"/>
              </a:spcBef>
              <a:spcAft>
                <a:spcPct val="0"/>
              </a:spcAft>
              <a:defRPr sz="3200">
                <a:solidFill>
                  <a:schemeClr val="tx2"/>
                </a:solidFill>
                <a:latin typeface="Arial Bold"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200" b="0" i="0" u="none" strike="noStrike" kern="0" cap="none" spc="0" normalizeH="0" baseline="0" noProof="0" dirty="0">
                <a:ln>
                  <a:noFill/>
                </a:ln>
                <a:solidFill>
                  <a:srgbClr val="0070C0"/>
                </a:solidFill>
                <a:effectLst/>
                <a:uLnTx/>
                <a:uFillTx/>
                <a:latin typeface="Calibri Light" panose="020F0302020204030204"/>
                <a:ea typeface="+mj-ea"/>
                <a:cs typeface="+mj-cs"/>
              </a:rPr>
              <a:t>MESSAGES</a:t>
            </a:r>
            <a:endParaRPr kumimoji="0" lang="en-GB" altLang="en-US" sz="2400" b="0" i="0" u="none" strike="noStrike" kern="0" cap="none" spc="0" normalizeH="0" baseline="0" noProof="0" dirty="0">
              <a:ln>
                <a:noFill/>
              </a:ln>
              <a:solidFill>
                <a:srgbClr val="0070C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79691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4467" y="660114"/>
            <a:ext cx="7527533" cy="1287168"/>
          </a:xfrm>
        </p:spPr>
        <p:txBody>
          <a:bodyPr/>
          <a:lstStyle/>
          <a:p>
            <a:pPr algn="ctr"/>
            <a:r>
              <a:rPr lang="en-US" sz="4000" dirty="0"/>
              <a:t>ISPOR New Professional Event:</a:t>
            </a:r>
            <a:br>
              <a:rPr lang="en-US" sz="4000" dirty="0"/>
            </a:br>
            <a:r>
              <a:rPr lang="en-US" sz="4000" dirty="0"/>
              <a:t>Career Advice Across the Globe</a:t>
            </a:r>
          </a:p>
        </p:txBody>
      </p:sp>
      <p:sp>
        <p:nvSpPr>
          <p:cNvPr id="4" name="Text Placeholder 3"/>
          <p:cNvSpPr>
            <a:spLocks noGrp="1"/>
          </p:cNvSpPr>
          <p:nvPr>
            <p:ph type="body" sz="quarter" idx="11"/>
          </p:nvPr>
        </p:nvSpPr>
        <p:spPr>
          <a:xfrm>
            <a:off x="4877872" y="4910719"/>
            <a:ext cx="7211733" cy="1798306"/>
          </a:xfrm>
        </p:spPr>
        <p:txBody>
          <a:bodyPr/>
          <a:lstStyle/>
          <a:p>
            <a:pPr>
              <a:lnSpc>
                <a:spcPct val="100000"/>
              </a:lnSpc>
              <a:spcBef>
                <a:spcPts val="0"/>
              </a:spcBef>
            </a:pPr>
            <a:r>
              <a:rPr lang="en-US" sz="2400" b="1" dirty="0"/>
              <a:t>Presenter:</a:t>
            </a:r>
          </a:p>
          <a:p>
            <a:pPr>
              <a:lnSpc>
                <a:spcPct val="100000"/>
              </a:lnSpc>
              <a:spcBef>
                <a:spcPts val="0"/>
              </a:spcBef>
            </a:pPr>
            <a:r>
              <a:rPr lang="en-US" sz="2400" b="1" dirty="0"/>
              <a:t>Jacco Keja </a:t>
            </a:r>
          </a:p>
          <a:p>
            <a:pPr>
              <a:lnSpc>
                <a:spcPct val="100000"/>
              </a:lnSpc>
              <a:spcBef>
                <a:spcPts val="0"/>
              </a:spcBef>
            </a:pPr>
            <a:r>
              <a:rPr lang="en-US" sz="2000" b="1" dirty="0">
                <a:latin typeface="Open Sans" panose="020B0606030504020204"/>
              </a:rPr>
              <a:t>IQVIA</a:t>
            </a:r>
          </a:p>
          <a:p>
            <a:pPr>
              <a:lnSpc>
                <a:spcPct val="100000"/>
              </a:lnSpc>
              <a:spcBef>
                <a:spcPts val="0"/>
              </a:spcBef>
            </a:pPr>
            <a:r>
              <a:rPr lang="en-US" sz="2000" b="1" dirty="0">
                <a:latin typeface="Open Sans" panose="020B0606030504020204"/>
              </a:rPr>
              <a:t>VP consulting services RWE HEOR</a:t>
            </a:r>
          </a:p>
          <a:p>
            <a:pPr>
              <a:lnSpc>
                <a:spcPct val="100000"/>
              </a:lnSpc>
              <a:spcBef>
                <a:spcPts val="0"/>
              </a:spcBef>
            </a:pPr>
            <a:r>
              <a:rPr lang="en-US" sz="2000" dirty="0">
                <a:latin typeface="Open Sans" panose="020B0606030504020204"/>
              </a:rPr>
              <a:t>London, UK</a:t>
            </a:r>
          </a:p>
        </p:txBody>
      </p:sp>
      <p:sp>
        <p:nvSpPr>
          <p:cNvPr id="3" name="Rectangle 2">
            <a:extLst>
              <a:ext uri="{FF2B5EF4-FFF2-40B4-BE49-F238E27FC236}">
                <a16:creationId xmlns:a16="http://schemas.microsoft.com/office/drawing/2014/main" id="{5283F3E3-B985-419C-8101-E607559C09A4}"/>
              </a:ext>
            </a:extLst>
          </p:cNvPr>
          <p:cNvSpPr/>
          <p:nvPr/>
        </p:nvSpPr>
        <p:spPr>
          <a:xfrm>
            <a:off x="4877872" y="2305728"/>
            <a:ext cx="7100721"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Open Sans"/>
                <a:ea typeface="+mn-ea"/>
                <a:cs typeface="+mn-cs"/>
              </a:rPr>
              <a:t>“Unfortunately this Content is Unavailable in Your Region: What is the Impact of General Data Protection Regulation (GDPR) on the HEOR Community?”</a:t>
            </a:r>
          </a:p>
        </p:txBody>
      </p:sp>
    </p:spTree>
    <p:extLst>
      <p:ext uri="{BB962C8B-B14F-4D97-AF65-F5344CB8AC3E}">
        <p14:creationId xmlns:p14="http://schemas.microsoft.com/office/powerpoint/2010/main" val="1015903317"/>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7B9974-4D2E-4D86-B4A9-77D73EB89CE5}"/>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1" name="think-cell Folie" r:id="rId6" imgW="347" imgH="348" progId="TCLayout.ActiveDocument.1">
                  <p:embed/>
                </p:oleObj>
              </mc:Choice>
              <mc:Fallback>
                <p:oleObj name="think-cell Folie" r:id="rId6" imgW="347" imgH="348" progId="TCLayout.ActiveDocument.1">
                  <p:embed/>
                  <p:pic>
                    <p:nvPicPr>
                      <p:cNvPr id="6" name="Object 5" hidden="1">
                        <a:extLst>
                          <a:ext uri="{FF2B5EF4-FFF2-40B4-BE49-F238E27FC236}">
                            <a16:creationId xmlns:a16="http://schemas.microsoft.com/office/drawing/2014/main" id="{447B9974-4D2E-4D86-B4A9-77D73EB89CE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B744272-4FF3-409F-A94C-A147295FFAF3}"/>
              </a:ext>
            </a:extLst>
          </p:cNvPr>
          <p:cNvSpPr/>
          <p:nvPr>
            <p:custDataLst>
              <p:tags r:id="rId3"/>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nSpc>
                <a:spcPct val="90000"/>
              </a:lnSpc>
              <a:spcBef>
                <a:spcPct val="0"/>
              </a:spcBef>
              <a:spcAft>
                <a:spcPct val="0"/>
              </a:spcAft>
            </a:pPr>
            <a:endParaRPr lang="es-ES" sz="2800" b="1" dirty="0" err="1">
              <a:latin typeface="Arial" panose="020B0604020202020204" pitchFamily="34" charset="0"/>
              <a:ea typeface="+mj-ea"/>
              <a:cs typeface="+mj-cs"/>
              <a:sym typeface="Arial" panose="020B0604020202020204" pitchFamily="34" charset="0"/>
            </a:endParaRPr>
          </a:p>
        </p:txBody>
      </p:sp>
      <p:sp>
        <p:nvSpPr>
          <p:cNvPr id="3" name="Text Placeholder 2">
            <a:extLst>
              <a:ext uri="{FF2B5EF4-FFF2-40B4-BE49-F238E27FC236}">
                <a16:creationId xmlns:a16="http://schemas.microsoft.com/office/drawing/2014/main" id="{DB29929B-B24F-454D-9F33-E5B116FB3241}"/>
              </a:ext>
            </a:extLst>
          </p:cNvPr>
          <p:cNvSpPr>
            <a:spLocks noGrp="1"/>
          </p:cNvSpPr>
          <p:nvPr>
            <p:ph type="body" sz="quarter" idx="10"/>
          </p:nvPr>
        </p:nvSpPr>
        <p:spPr/>
        <p:txBody>
          <a:bodyPr/>
          <a:lstStyle/>
          <a:p>
            <a:r>
              <a:rPr lang="en-US" dirty="0"/>
              <a:t>What is the Impact of General Data Protection Regulation (GDPR) on the HEOR Community?  </a:t>
            </a:r>
          </a:p>
          <a:p>
            <a:endParaRPr lang="en-US" dirty="0"/>
          </a:p>
        </p:txBody>
      </p:sp>
      <p:sp>
        <p:nvSpPr>
          <p:cNvPr id="2" name="Subtitle 1">
            <a:extLst>
              <a:ext uri="{FF2B5EF4-FFF2-40B4-BE49-F238E27FC236}">
                <a16:creationId xmlns:a16="http://schemas.microsoft.com/office/drawing/2014/main" id="{74193E14-9C91-42A5-9D9C-6C18F5F866A5}"/>
              </a:ext>
            </a:extLst>
          </p:cNvPr>
          <p:cNvSpPr>
            <a:spLocks noGrp="1"/>
          </p:cNvSpPr>
          <p:nvPr>
            <p:ph type="subTitle" idx="1"/>
          </p:nvPr>
        </p:nvSpPr>
        <p:spPr>
          <a:xfrm>
            <a:off x="6449017" y="5551258"/>
            <a:ext cx="4800600" cy="338554"/>
          </a:xfrm>
        </p:spPr>
        <p:txBody>
          <a:bodyPr/>
          <a:lstStyle/>
          <a:p>
            <a:r>
              <a:rPr lang="en-US" dirty="0"/>
              <a:t>Jacco Keja VP consulting services RWE HEOR</a:t>
            </a:r>
          </a:p>
        </p:txBody>
      </p:sp>
      <p:sp>
        <p:nvSpPr>
          <p:cNvPr id="4" name="Title 3">
            <a:extLst>
              <a:ext uri="{FF2B5EF4-FFF2-40B4-BE49-F238E27FC236}">
                <a16:creationId xmlns:a16="http://schemas.microsoft.com/office/drawing/2014/main" id="{DFEB19CD-5DF2-410B-B358-2663954C43D9}"/>
              </a:ext>
            </a:extLst>
          </p:cNvPr>
          <p:cNvSpPr>
            <a:spLocks noGrp="1"/>
          </p:cNvSpPr>
          <p:nvPr>
            <p:ph type="ctrTitle"/>
          </p:nvPr>
        </p:nvSpPr>
        <p:spPr/>
        <p:txBody>
          <a:bodyPr/>
          <a:lstStyle/>
          <a:p>
            <a:r>
              <a:rPr lang="en-US" i="1" dirty="0">
                <a:solidFill>
                  <a:schemeClr val="accent1"/>
                </a:solidFill>
              </a:rPr>
              <a:t>“Unfortunately this Content is Unavailable in Your Region”</a:t>
            </a:r>
            <a:br>
              <a:rPr lang="en-US" dirty="0"/>
            </a:br>
            <a:endParaRPr lang="es-ES" sz="1600" i="1" dirty="0">
              <a:solidFill>
                <a:schemeClr val="accent1"/>
              </a:solidFill>
              <a:latin typeface="+mn-lt"/>
              <a:ea typeface="+mn-ea"/>
              <a:cs typeface="+mn-cs"/>
            </a:endParaRPr>
          </a:p>
        </p:txBody>
      </p:sp>
    </p:spTree>
    <p:extLst>
      <p:ext uri="{BB962C8B-B14F-4D97-AF65-F5344CB8AC3E}">
        <p14:creationId xmlns:p14="http://schemas.microsoft.com/office/powerpoint/2010/main" val="3524255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Disclaimer</a:t>
            </a:r>
          </a:p>
        </p:txBody>
      </p:sp>
      <p:sp>
        <p:nvSpPr>
          <p:cNvPr id="8" name="Rounded Rectangle 12">
            <a:extLst>
              <a:ext uri="{FF2B5EF4-FFF2-40B4-BE49-F238E27FC236}">
                <a16:creationId xmlns:a16="http://schemas.microsoft.com/office/drawing/2014/main" id="{9B643C3A-70D1-4E06-8875-1B92C5540458}"/>
              </a:ext>
            </a:extLst>
          </p:cNvPr>
          <p:cNvSpPr/>
          <p:nvPr/>
        </p:nvSpPr>
        <p:spPr>
          <a:xfrm>
            <a:off x="543677" y="1681752"/>
            <a:ext cx="11168948" cy="4339536"/>
          </a:xfrm>
          <a:prstGeom prst="roundRect">
            <a:avLst/>
          </a:prstGeom>
          <a:solidFill>
            <a:schemeClr val="bg1"/>
          </a:solidFill>
          <a:ln w="3175">
            <a:solidFill>
              <a:srgbClr val="2B3A4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600" dirty="0">
                <a:solidFill>
                  <a:schemeClr val="accent1">
                    <a:lumMod val="50000"/>
                  </a:schemeClr>
                </a:solidFill>
              </a:rPr>
              <a:t>My presentation is a personal view and does not represent that of my employer</a:t>
            </a:r>
          </a:p>
          <a:p>
            <a:endParaRPr lang="en-US" sz="1600" dirty="0">
              <a:solidFill>
                <a:schemeClr val="accent1">
                  <a:lumMod val="50000"/>
                </a:schemeClr>
              </a:solidFill>
            </a:endParaRPr>
          </a:p>
          <a:p>
            <a:r>
              <a:rPr lang="en-US" sz="1600" dirty="0">
                <a:solidFill>
                  <a:schemeClr val="accent1">
                    <a:lumMod val="50000"/>
                  </a:schemeClr>
                </a:solidFill>
              </a:rPr>
              <a:t>Please note that this presentation </a:t>
            </a:r>
            <a:r>
              <a:rPr lang="en-US" sz="1600" b="1" dirty="0">
                <a:solidFill>
                  <a:schemeClr val="accent1">
                    <a:lumMod val="50000"/>
                  </a:schemeClr>
                </a:solidFill>
              </a:rPr>
              <a:t>does not constitute legal advice</a:t>
            </a:r>
          </a:p>
          <a:p>
            <a:endParaRPr lang="en-US" sz="1600" dirty="0">
              <a:solidFill>
                <a:schemeClr val="accent1">
                  <a:lumMod val="50000"/>
                </a:schemeClr>
              </a:solidFill>
            </a:endParaRPr>
          </a:p>
        </p:txBody>
      </p:sp>
    </p:spTree>
    <p:extLst>
      <p:ext uri="{BB962C8B-B14F-4D97-AF65-F5344CB8AC3E}">
        <p14:creationId xmlns:p14="http://schemas.microsoft.com/office/powerpoint/2010/main" val="1887377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73A958-CB94-460A-B0BE-3A7E933EAEFE}"/>
              </a:ext>
            </a:extLst>
          </p:cNvPr>
          <p:cNvSpPr>
            <a:spLocks noGrp="1"/>
          </p:cNvSpPr>
          <p:nvPr>
            <p:ph type="title"/>
          </p:nvPr>
        </p:nvSpPr>
        <p:spPr/>
        <p:txBody>
          <a:bodyPr/>
          <a:lstStyle/>
          <a:p>
            <a:r>
              <a:rPr lang="en-US" dirty="0"/>
              <a:t>Defined</a:t>
            </a:r>
          </a:p>
        </p:txBody>
      </p:sp>
    </p:spTree>
    <p:extLst>
      <p:ext uri="{BB962C8B-B14F-4D97-AF65-F5344CB8AC3E}">
        <p14:creationId xmlns:p14="http://schemas.microsoft.com/office/powerpoint/2010/main" val="2084507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009273" y="890192"/>
            <a:ext cx="7712827" cy="524599"/>
          </a:xfrm>
        </p:spPr>
        <p:txBody>
          <a:bodyPr/>
          <a:lstStyle/>
          <a:p>
            <a:pPr algn="ctr"/>
            <a:r>
              <a:rPr lang="en-US" dirty="0"/>
              <a:t>New Professional Overview</a:t>
            </a:r>
          </a:p>
        </p:txBody>
      </p:sp>
      <p:sp>
        <p:nvSpPr>
          <p:cNvPr id="2" name="Rectangle 1">
            <a:extLst>
              <a:ext uri="{FF2B5EF4-FFF2-40B4-BE49-F238E27FC236}">
                <a16:creationId xmlns:a16="http://schemas.microsoft.com/office/drawing/2014/main" id="{A3D832E6-79CC-47CA-A38D-7D0A8A66DFAB}"/>
              </a:ext>
            </a:extLst>
          </p:cNvPr>
          <p:cNvSpPr/>
          <p:nvPr/>
        </p:nvSpPr>
        <p:spPr>
          <a:xfrm>
            <a:off x="3296397" y="1826689"/>
            <a:ext cx="7712828" cy="347787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ISPOR New Professionals Network is composed of recent graduates from HEOR related programs. The membership is available to former ISPOR student members and any new members who join that possess 3 years or less of experience in the HEOR field. </a:t>
            </a:r>
          </a:p>
          <a:p>
            <a:pPr marL="342900" marR="0" lvl="0" indent="-34290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Members will be eligible to renew for two additional years after they join before becoming standard ISPOR members. Current ISPOR members, paying the $150 Standard membership, are not eligible to downgrade their membership to New Professional.</a:t>
            </a:r>
          </a:p>
        </p:txBody>
      </p:sp>
      <p:sp>
        <p:nvSpPr>
          <p:cNvPr id="8" name="Slide Number Placeholder 7">
            <a:extLst>
              <a:ext uri="{FF2B5EF4-FFF2-40B4-BE49-F238E27FC236}">
                <a16:creationId xmlns:a16="http://schemas.microsoft.com/office/drawing/2014/main" id="{7EFFF795-BAFA-4E96-BC45-07C5123EF72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pic>
        <p:nvPicPr>
          <p:cNvPr id="4" name="Picture 3" descr="A close up of a logo&#10;&#10;Description generated with very high confidence">
            <a:extLst>
              <a:ext uri="{FF2B5EF4-FFF2-40B4-BE49-F238E27FC236}">
                <a16:creationId xmlns:a16="http://schemas.microsoft.com/office/drawing/2014/main" id="{37549056-3EC7-4885-B2E8-43A0A9F8FC00}"/>
              </a:ext>
            </a:extLst>
          </p:cNvPr>
          <p:cNvPicPr>
            <a:picLocks noChangeAspect="1"/>
          </p:cNvPicPr>
          <p:nvPr/>
        </p:nvPicPr>
        <p:blipFill>
          <a:blip r:embed="rId2"/>
          <a:stretch>
            <a:fillRect/>
          </a:stretch>
        </p:blipFill>
        <p:spPr>
          <a:xfrm>
            <a:off x="499104" y="1826689"/>
            <a:ext cx="2517373" cy="786943"/>
          </a:xfrm>
          <a:prstGeom prst="rect">
            <a:avLst/>
          </a:prstGeom>
        </p:spPr>
      </p:pic>
    </p:spTree>
    <p:extLst>
      <p:ext uri="{BB962C8B-B14F-4D97-AF65-F5344CB8AC3E}">
        <p14:creationId xmlns:p14="http://schemas.microsoft.com/office/powerpoint/2010/main" val="4145724649"/>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89213-3012-4C1A-89B7-935DB188A5F0}"/>
              </a:ext>
            </a:extLst>
          </p:cNvPr>
          <p:cNvSpPr>
            <a:spLocks noGrp="1"/>
          </p:cNvSpPr>
          <p:nvPr>
            <p:ph type="title"/>
          </p:nvPr>
        </p:nvSpPr>
        <p:spPr>
          <a:xfrm>
            <a:off x="424023" y="294468"/>
            <a:ext cx="11338560" cy="768263"/>
          </a:xfrm>
        </p:spPr>
        <p:txBody>
          <a:bodyPr/>
          <a:lstStyle/>
          <a:p>
            <a:r>
              <a:rPr lang="pt-PT" dirty="0"/>
              <a:t>EU DATA PROTECTION LANDSCAPE</a:t>
            </a:r>
            <a:endParaRPr lang="en-US" dirty="0"/>
          </a:p>
        </p:txBody>
      </p:sp>
      <p:sp>
        <p:nvSpPr>
          <p:cNvPr id="7" name="TextBox 7">
            <a:extLst>
              <a:ext uri="{FF2B5EF4-FFF2-40B4-BE49-F238E27FC236}">
                <a16:creationId xmlns:a16="http://schemas.microsoft.com/office/drawing/2014/main" id="{64A52810-4DB0-4D27-B384-D07B969DF8AD}"/>
              </a:ext>
            </a:extLst>
          </p:cNvPr>
          <p:cNvSpPr txBox="1">
            <a:spLocks noChangeArrowheads="1"/>
          </p:cNvSpPr>
          <p:nvPr/>
        </p:nvSpPr>
        <p:spPr bwMode="auto">
          <a:xfrm>
            <a:off x="771610" y="1649126"/>
            <a:ext cx="2053380" cy="34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pt-PT" altLang="pt-PT" sz="1632" dirty="0">
                <a:solidFill>
                  <a:srgbClr val="646466"/>
                </a:solidFill>
              </a:rPr>
              <a:t>Until </a:t>
            </a:r>
            <a:r>
              <a:rPr lang="pt-PT" altLang="pt-PT" sz="1632" b="1" dirty="0">
                <a:solidFill>
                  <a:srgbClr val="646466"/>
                </a:solidFill>
              </a:rPr>
              <a:t>25</a:t>
            </a:r>
            <a:r>
              <a:rPr lang="pt-PT" altLang="pt-PT" sz="1632" b="1" i="1" dirty="0">
                <a:solidFill>
                  <a:srgbClr val="FF0000"/>
                </a:solidFill>
              </a:rPr>
              <a:t> </a:t>
            </a:r>
            <a:r>
              <a:rPr lang="pt-PT" altLang="pt-PT" sz="1632" b="1" dirty="0">
                <a:solidFill>
                  <a:srgbClr val="646466"/>
                </a:solidFill>
              </a:rPr>
              <a:t>May 2018</a:t>
            </a:r>
          </a:p>
        </p:txBody>
      </p:sp>
      <p:sp>
        <p:nvSpPr>
          <p:cNvPr id="8" name="TextBox 8">
            <a:extLst>
              <a:ext uri="{FF2B5EF4-FFF2-40B4-BE49-F238E27FC236}">
                <a16:creationId xmlns:a16="http://schemas.microsoft.com/office/drawing/2014/main" id="{B894C716-CAEA-4872-AEBB-BE820D363DEA}"/>
              </a:ext>
            </a:extLst>
          </p:cNvPr>
          <p:cNvSpPr txBox="1">
            <a:spLocks noChangeArrowheads="1"/>
          </p:cNvSpPr>
          <p:nvPr/>
        </p:nvSpPr>
        <p:spPr bwMode="auto">
          <a:xfrm>
            <a:off x="3790775" y="1636504"/>
            <a:ext cx="2865328" cy="34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pt-PT" altLang="pt-PT" sz="1632" dirty="0">
                <a:solidFill>
                  <a:srgbClr val="646466"/>
                </a:solidFill>
              </a:rPr>
              <a:t>After </a:t>
            </a:r>
            <a:r>
              <a:rPr lang="pt-PT" altLang="pt-PT" sz="1632" b="1" dirty="0">
                <a:solidFill>
                  <a:srgbClr val="646466"/>
                </a:solidFill>
              </a:rPr>
              <a:t>25 May 2018</a:t>
            </a:r>
            <a:endParaRPr lang="pt-PT" altLang="pt-PT" sz="1632" dirty="0">
              <a:solidFill>
                <a:srgbClr val="646466"/>
              </a:solidFill>
            </a:endParaRPr>
          </a:p>
        </p:txBody>
      </p:sp>
      <p:sp>
        <p:nvSpPr>
          <p:cNvPr id="18" name="Rectangle 17">
            <a:extLst>
              <a:ext uri="{FF2B5EF4-FFF2-40B4-BE49-F238E27FC236}">
                <a16:creationId xmlns:a16="http://schemas.microsoft.com/office/drawing/2014/main" id="{882DE6EC-4D0E-473B-A496-772753F73E49}"/>
              </a:ext>
            </a:extLst>
          </p:cNvPr>
          <p:cNvSpPr/>
          <p:nvPr/>
        </p:nvSpPr>
        <p:spPr>
          <a:xfrm>
            <a:off x="2930310" y="2475742"/>
            <a:ext cx="1025367" cy="98884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dirty="0" err="1"/>
          </a:p>
        </p:txBody>
      </p:sp>
      <p:pic>
        <p:nvPicPr>
          <p:cNvPr id="10" name="Picture 4" descr="Image result for star european union no background">
            <a:extLst>
              <a:ext uri="{FF2B5EF4-FFF2-40B4-BE49-F238E27FC236}">
                <a16:creationId xmlns:a16="http://schemas.microsoft.com/office/drawing/2014/main" id="{8F04DD45-18B2-42A3-BF08-9B851D5D54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4372" y="2524537"/>
            <a:ext cx="951549" cy="88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2">
            <a:extLst>
              <a:ext uri="{FF2B5EF4-FFF2-40B4-BE49-F238E27FC236}">
                <a16:creationId xmlns:a16="http://schemas.microsoft.com/office/drawing/2014/main" id="{409B80A6-1DA2-4F72-86AE-AD1145FCCEC7}"/>
              </a:ext>
            </a:extLst>
          </p:cNvPr>
          <p:cNvSpPr/>
          <p:nvPr/>
        </p:nvSpPr>
        <p:spPr>
          <a:xfrm>
            <a:off x="4161870" y="2174645"/>
            <a:ext cx="2350284" cy="1392465"/>
          </a:xfrm>
          <a:prstGeom prst="verticalScroll">
            <a:avLst/>
          </a:prstGeom>
          <a:solidFill>
            <a:schemeClr val="bg1"/>
          </a:solidFill>
          <a:ln>
            <a:solidFill>
              <a:srgbClr val="0033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PT" sz="1600" b="1" dirty="0">
                <a:solidFill>
                  <a:prstClr val="black"/>
                </a:solidFill>
              </a:rPr>
              <a:t>EU General Data Protection Regulation</a:t>
            </a:r>
            <a:r>
              <a:rPr lang="pt-PT" sz="1600" dirty="0">
                <a:solidFill>
                  <a:prstClr val="black"/>
                </a:solidFill>
              </a:rPr>
              <a:t> (GDPR)</a:t>
            </a:r>
            <a:endParaRPr lang="pt-PT" sz="1600" b="1" dirty="0">
              <a:solidFill>
                <a:prstClr val="black"/>
              </a:solidFill>
            </a:endParaRPr>
          </a:p>
        </p:txBody>
      </p:sp>
      <p:sp>
        <p:nvSpPr>
          <p:cNvPr id="13" name="Rounded Rectangle 6">
            <a:extLst>
              <a:ext uri="{FF2B5EF4-FFF2-40B4-BE49-F238E27FC236}">
                <a16:creationId xmlns:a16="http://schemas.microsoft.com/office/drawing/2014/main" id="{9E2A854C-7541-4DF5-A06B-8D928C3739F7}"/>
              </a:ext>
            </a:extLst>
          </p:cNvPr>
          <p:cNvSpPr/>
          <p:nvPr/>
        </p:nvSpPr>
        <p:spPr>
          <a:xfrm>
            <a:off x="771610" y="4041976"/>
            <a:ext cx="1983446" cy="14818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75000"/>
                  </a:schemeClr>
                </a:solidFill>
              </a:rPr>
              <a:t>Transposed into local </a:t>
            </a:r>
          </a:p>
          <a:p>
            <a:pPr algn="ctr"/>
            <a:r>
              <a:rPr lang="en-US" sz="1200" dirty="0">
                <a:solidFill>
                  <a:schemeClr val="accent3">
                    <a:lumMod val="75000"/>
                  </a:schemeClr>
                </a:solidFill>
              </a:rPr>
              <a:t>Data Protection Act </a:t>
            </a:r>
          </a:p>
          <a:p>
            <a:pPr algn="ctr"/>
            <a:r>
              <a:rPr lang="en-US" sz="1200" dirty="0">
                <a:solidFill>
                  <a:schemeClr val="accent3">
                    <a:lumMod val="75000"/>
                  </a:schemeClr>
                </a:solidFill>
              </a:rPr>
              <a:t>in each EU Member State</a:t>
            </a:r>
          </a:p>
          <a:p>
            <a:pPr algn="ctr"/>
            <a:r>
              <a:rPr lang="pt-PT" sz="1200" dirty="0">
                <a:solidFill>
                  <a:schemeClr val="accent3">
                    <a:lumMod val="75000"/>
                  </a:schemeClr>
                </a:solidFill>
              </a:rPr>
              <a:t>+</a:t>
            </a:r>
            <a:endParaRPr lang="en-US" sz="1200" dirty="0">
              <a:solidFill>
                <a:schemeClr val="accent3">
                  <a:lumMod val="75000"/>
                </a:schemeClr>
              </a:solidFill>
            </a:endParaRPr>
          </a:p>
          <a:p>
            <a:pPr algn="ctr"/>
            <a:r>
              <a:rPr lang="en-US" sz="1200" dirty="0">
                <a:solidFill>
                  <a:schemeClr val="accent3">
                    <a:lumMod val="75000"/>
                  </a:schemeClr>
                </a:solidFill>
              </a:rPr>
              <a:t>Different local regulations but same framework</a:t>
            </a:r>
          </a:p>
        </p:txBody>
      </p:sp>
      <p:sp>
        <p:nvSpPr>
          <p:cNvPr id="14" name="Rounded Rectangle 6">
            <a:extLst>
              <a:ext uri="{FF2B5EF4-FFF2-40B4-BE49-F238E27FC236}">
                <a16:creationId xmlns:a16="http://schemas.microsoft.com/office/drawing/2014/main" id="{E16DF1EE-D436-4FFA-B91D-9244AA9353F0}"/>
              </a:ext>
            </a:extLst>
          </p:cNvPr>
          <p:cNvSpPr/>
          <p:nvPr/>
        </p:nvSpPr>
        <p:spPr>
          <a:xfrm>
            <a:off x="4275443" y="4041976"/>
            <a:ext cx="2123137" cy="15982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399"/>
                </a:solidFill>
              </a:rPr>
              <a:t>One single regulation for all the EU Member States – directly applicable, without the need to be transposed</a:t>
            </a:r>
          </a:p>
          <a:p>
            <a:pPr algn="ctr"/>
            <a:r>
              <a:rPr lang="pt-PT" sz="1200" dirty="0">
                <a:solidFill>
                  <a:srgbClr val="003399"/>
                </a:solidFill>
              </a:rPr>
              <a:t>+</a:t>
            </a:r>
            <a:endParaRPr lang="en-US" sz="1200" dirty="0">
              <a:solidFill>
                <a:srgbClr val="003399"/>
              </a:solidFill>
            </a:endParaRPr>
          </a:p>
          <a:p>
            <a:pPr algn="ctr"/>
            <a:r>
              <a:rPr lang="en-US" sz="1200" dirty="0">
                <a:solidFill>
                  <a:srgbClr val="003399"/>
                </a:solidFill>
              </a:rPr>
              <a:t>Local derogations are possible – captured under national laws</a:t>
            </a:r>
          </a:p>
        </p:txBody>
      </p:sp>
      <p:sp>
        <p:nvSpPr>
          <p:cNvPr id="16" name="TextBox 7">
            <a:extLst>
              <a:ext uri="{FF2B5EF4-FFF2-40B4-BE49-F238E27FC236}">
                <a16:creationId xmlns:a16="http://schemas.microsoft.com/office/drawing/2014/main" id="{EA7C903E-676A-4F44-AAA9-05506F260F66}"/>
              </a:ext>
            </a:extLst>
          </p:cNvPr>
          <p:cNvSpPr txBox="1">
            <a:spLocks noChangeArrowheads="1"/>
          </p:cNvSpPr>
          <p:nvPr/>
        </p:nvSpPr>
        <p:spPr bwMode="auto">
          <a:xfrm>
            <a:off x="7126642" y="1397968"/>
            <a:ext cx="4635941" cy="5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pt-PT" altLang="pt-PT" sz="1632" dirty="0">
                <a:solidFill>
                  <a:srgbClr val="646466"/>
                </a:solidFill>
              </a:rPr>
              <a:t>Other legislation to be considered as part of the EU Data Protection Framework</a:t>
            </a:r>
          </a:p>
        </p:txBody>
      </p:sp>
      <p:sp>
        <p:nvSpPr>
          <p:cNvPr id="17" name="Rounded Rectangle 12">
            <a:extLst>
              <a:ext uri="{FF2B5EF4-FFF2-40B4-BE49-F238E27FC236}">
                <a16:creationId xmlns:a16="http://schemas.microsoft.com/office/drawing/2014/main" id="{CCD41737-E942-443B-9B73-F13E28E6F2E0}"/>
              </a:ext>
            </a:extLst>
          </p:cNvPr>
          <p:cNvSpPr/>
          <p:nvPr/>
        </p:nvSpPr>
        <p:spPr>
          <a:xfrm>
            <a:off x="7126642" y="2204920"/>
            <a:ext cx="4635942" cy="3746264"/>
          </a:xfrm>
          <a:prstGeom prst="roundRect">
            <a:avLst/>
          </a:prstGeom>
          <a:solidFill>
            <a:schemeClr val="bg1"/>
          </a:solidFill>
          <a:ln w="3175">
            <a:solidFill>
              <a:schemeClr val="tx2">
                <a:lumMod val="40000"/>
                <a:lumOff val="6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06910" indent="-306910">
              <a:buAutoNum type="arabicParenR"/>
              <a:defRPr/>
            </a:pPr>
            <a:r>
              <a:rPr lang="pt-PT" sz="1400" b="1" dirty="0">
                <a:solidFill>
                  <a:prstClr val="black"/>
                </a:solidFill>
              </a:rPr>
              <a:t>e-Privacy Directive</a:t>
            </a:r>
          </a:p>
          <a:p>
            <a:pPr marL="719138" lvl="1" indent="-447675">
              <a:buFont typeface="Wingdings" panose="05000000000000000000" pitchFamily="2" charset="2"/>
              <a:buChar char="§"/>
              <a:defRPr/>
            </a:pPr>
            <a:r>
              <a:rPr lang="pt-PT" sz="1400" dirty="0">
                <a:solidFill>
                  <a:prstClr val="black"/>
                </a:solidFill>
              </a:rPr>
              <a:t>Complements the Data Protection Directive / GDPR</a:t>
            </a:r>
          </a:p>
          <a:p>
            <a:pPr marL="719138" lvl="1" indent="-447675">
              <a:buFont typeface="Wingdings" panose="05000000000000000000" pitchFamily="2" charset="2"/>
              <a:buChar char="§"/>
              <a:defRPr/>
            </a:pPr>
            <a:r>
              <a:rPr lang="pt-PT" sz="1400" dirty="0">
                <a:solidFill>
                  <a:prstClr val="black"/>
                </a:solidFill>
              </a:rPr>
              <a:t>Applies to electronic communication services </a:t>
            </a:r>
          </a:p>
          <a:p>
            <a:pPr marL="719138" lvl="1" indent="-447675">
              <a:buFont typeface="Wingdings" panose="05000000000000000000" pitchFamily="2" charset="2"/>
              <a:buChar char="§"/>
              <a:defRPr/>
            </a:pPr>
            <a:r>
              <a:rPr lang="pt-PT" sz="1400" dirty="0">
                <a:solidFill>
                  <a:prstClr val="black"/>
                </a:solidFill>
              </a:rPr>
              <a:t>Will be replaced by the e-Privacy </a:t>
            </a:r>
            <a:r>
              <a:rPr lang="pt-PT" sz="1400" b="1" dirty="0">
                <a:solidFill>
                  <a:prstClr val="black"/>
                </a:solidFill>
              </a:rPr>
              <a:t>Regulation </a:t>
            </a:r>
            <a:r>
              <a:rPr lang="pt-PT" sz="1400" dirty="0">
                <a:solidFill>
                  <a:prstClr val="black"/>
                </a:solidFill>
              </a:rPr>
              <a:t>(2019)</a:t>
            </a:r>
          </a:p>
          <a:p>
            <a:pPr lvl="1">
              <a:defRPr/>
            </a:pPr>
            <a:endParaRPr lang="pt-PT" sz="1600" b="1" dirty="0">
              <a:solidFill>
                <a:prstClr val="black"/>
              </a:solidFill>
            </a:endParaRPr>
          </a:p>
          <a:p>
            <a:pPr marL="306910" indent="-306910">
              <a:buAutoNum type="arabicParenR"/>
              <a:defRPr/>
            </a:pPr>
            <a:r>
              <a:rPr lang="en-US" sz="1400" b="1" dirty="0">
                <a:solidFill>
                  <a:prstClr val="black"/>
                </a:solidFill>
              </a:rPr>
              <a:t>Directive on security of network and information systems (NIS Directive)</a:t>
            </a:r>
          </a:p>
          <a:p>
            <a:pPr marL="719138" lvl="1" indent="-447675">
              <a:buFont typeface="Wingdings" panose="05000000000000000000" pitchFamily="2" charset="2"/>
              <a:buChar char="§"/>
              <a:defRPr/>
            </a:pPr>
            <a:r>
              <a:rPr lang="en-US" sz="1400" dirty="0">
                <a:solidFill>
                  <a:schemeClr val="tx1"/>
                </a:solidFill>
              </a:rPr>
              <a:t>EU-wide rules on cybersecurity with the objective to achieve a high common level of security of network and information systems within the EU</a:t>
            </a:r>
          </a:p>
          <a:p>
            <a:pPr marL="719138" lvl="1" indent="-447675">
              <a:buFont typeface="Wingdings" panose="05000000000000000000" pitchFamily="2" charset="2"/>
              <a:buChar char="§"/>
              <a:defRPr/>
            </a:pPr>
            <a:r>
              <a:rPr lang="en-US" sz="1400" dirty="0">
                <a:solidFill>
                  <a:schemeClr val="tx1"/>
                </a:solidFill>
              </a:rPr>
              <a:t>Transposition to national laws until 10 May 2018</a:t>
            </a:r>
          </a:p>
        </p:txBody>
      </p:sp>
      <p:sp>
        <p:nvSpPr>
          <p:cNvPr id="9" name="Rounded Rectangle 10">
            <a:extLst>
              <a:ext uri="{FF2B5EF4-FFF2-40B4-BE49-F238E27FC236}">
                <a16:creationId xmlns:a16="http://schemas.microsoft.com/office/drawing/2014/main" id="{72926DFC-9D14-4DB4-AE54-8D898F552A2C}"/>
              </a:ext>
            </a:extLst>
          </p:cNvPr>
          <p:cNvSpPr/>
          <p:nvPr/>
        </p:nvSpPr>
        <p:spPr>
          <a:xfrm>
            <a:off x="635579" y="2224735"/>
            <a:ext cx="2119477" cy="1342375"/>
          </a:xfrm>
          <a:prstGeom prst="verticalScroll">
            <a:avLst/>
          </a:prstGeom>
          <a:solidFill>
            <a:schemeClr val="bg1"/>
          </a:solid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PT" sz="1600" b="1" dirty="0">
                <a:solidFill>
                  <a:prstClr val="black"/>
                </a:solidFill>
              </a:rPr>
              <a:t>EU Data Protection Directive</a:t>
            </a:r>
          </a:p>
          <a:p>
            <a:pPr algn="ctr" eaLnBrk="1" hangingPunct="1">
              <a:defRPr/>
            </a:pPr>
            <a:r>
              <a:rPr lang="pt-PT" sz="1200" dirty="0">
                <a:solidFill>
                  <a:prstClr val="black"/>
                </a:solidFill>
              </a:rPr>
              <a:t>(95/46/EC)</a:t>
            </a:r>
          </a:p>
        </p:txBody>
      </p:sp>
    </p:spTree>
    <p:extLst>
      <p:ext uri="{BB962C8B-B14F-4D97-AF65-F5344CB8AC3E}">
        <p14:creationId xmlns:p14="http://schemas.microsoft.com/office/powerpoint/2010/main" val="324678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FC9A8C2-E812-4808-8DF8-0C9BE6E11E92}"/>
              </a:ext>
            </a:extLst>
          </p:cNvPr>
          <p:cNvPicPr>
            <a:picLocks noGrp="1" noChangeAspect="1"/>
          </p:cNvPicPr>
          <p:nvPr>
            <p:ph idx="1"/>
          </p:nvPr>
        </p:nvPicPr>
        <p:blipFill>
          <a:blip r:embed="rId2"/>
          <a:stretch>
            <a:fillRect/>
          </a:stretch>
        </p:blipFill>
        <p:spPr>
          <a:xfrm>
            <a:off x="384693" y="1806315"/>
            <a:ext cx="7779760" cy="3792511"/>
          </a:xfrm>
          <a:prstGeom prst="rect">
            <a:avLst/>
          </a:prstGeom>
        </p:spPr>
      </p:pic>
      <p:sp>
        <p:nvSpPr>
          <p:cNvPr id="4" name="Text Placeholder 3">
            <a:extLst>
              <a:ext uri="{FF2B5EF4-FFF2-40B4-BE49-F238E27FC236}">
                <a16:creationId xmlns:a16="http://schemas.microsoft.com/office/drawing/2014/main" id="{BD2C8CB3-7A80-445D-A20C-07A2C4F6C067}"/>
              </a:ext>
            </a:extLst>
          </p:cNvPr>
          <p:cNvSpPr>
            <a:spLocks noGrp="1"/>
          </p:cNvSpPr>
          <p:nvPr>
            <p:ph type="body" sz="quarter" idx="16"/>
          </p:nvPr>
        </p:nvSpPr>
        <p:spPr/>
        <p:txBody>
          <a:bodyPr/>
          <a:lstStyle/>
          <a:p>
            <a:endParaRPr lang="en-GB"/>
          </a:p>
        </p:txBody>
      </p:sp>
      <p:sp>
        <p:nvSpPr>
          <p:cNvPr id="5" name="Title 4">
            <a:extLst>
              <a:ext uri="{FF2B5EF4-FFF2-40B4-BE49-F238E27FC236}">
                <a16:creationId xmlns:a16="http://schemas.microsoft.com/office/drawing/2014/main" id="{E48B7AA0-1639-4C4D-ADB5-2F77C0D67D04}"/>
              </a:ext>
            </a:extLst>
          </p:cNvPr>
          <p:cNvSpPr>
            <a:spLocks noGrp="1"/>
          </p:cNvSpPr>
          <p:nvPr>
            <p:ph type="title"/>
          </p:nvPr>
        </p:nvSpPr>
        <p:spPr/>
        <p:txBody>
          <a:bodyPr/>
          <a:lstStyle/>
          <a:p>
            <a:r>
              <a:rPr lang="sv-SE" dirty="0" err="1"/>
              <a:t>What</a:t>
            </a:r>
            <a:r>
              <a:rPr lang="sv-SE" dirty="0"/>
              <a:t> is the GDPR (General Data </a:t>
            </a:r>
            <a:r>
              <a:rPr lang="sv-SE" dirty="0" err="1"/>
              <a:t>Protection</a:t>
            </a:r>
            <a:r>
              <a:rPr lang="sv-SE" dirty="0"/>
              <a:t> </a:t>
            </a:r>
            <a:r>
              <a:rPr lang="sv-SE" dirty="0" err="1"/>
              <a:t>Regulation</a:t>
            </a:r>
            <a:r>
              <a:rPr lang="sv-SE" dirty="0"/>
              <a:t>)?</a:t>
            </a:r>
            <a:endParaRPr lang="en-GB" dirty="0"/>
          </a:p>
        </p:txBody>
      </p:sp>
      <p:sp>
        <p:nvSpPr>
          <p:cNvPr id="8" name="Rectangle 7">
            <a:extLst>
              <a:ext uri="{FF2B5EF4-FFF2-40B4-BE49-F238E27FC236}">
                <a16:creationId xmlns:a16="http://schemas.microsoft.com/office/drawing/2014/main" id="{05B8175B-0EDF-4392-8748-38E6D87DA078}"/>
              </a:ext>
            </a:extLst>
          </p:cNvPr>
          <p:cNvSpPr/>
          <p:nvPr/>
        </p:nvSpPr>
        <p:spPr>
          <a:xfrm>
            <a:off x="8491928" y="1971133"/>
            <a:ext cx="3567664" cy="1323439"/>
          </a:xfrm>
          <a:prstGeom prst="rect">
            <a:avLst/>
          </a:prstGeom>
        </p:spPr>
        <p:txBody>
          <a:bodyPr wrap="square">
            <a:spAutoFit/>
          </a:bodyPr>
          <a:lstStyle/>
          <a:p>
            <a:r>
              <a:rPr lang="en-US" sz="1600" b="1" dirty="0">
                <a:solidFill>
                  <a:schemeClr val="accent2"/>
                </a:solidFill>
                <a:latin typeface="+mj-lt"/>
              </a:rPr>
              <a:t>It sets new standards for the collection, use,</a:t>
            </a:r>
          </a:p>
          <a:p>
            <a:r>
              <a:rPr lang="en-US" sz="1600" b="1" dirty="0">
                <a:solidFill>
                  <a:schemeClr val="accent2"/>
                </a:solidFill>
                <a:latin typeface="+mj-lt"/>
              </a:rPr>
              <a:t>processing and transfer of the personally identifiable information of European</a:t>
            </a:r>
            <a:r>
              <a:rPr lang="sv-SE" sz="1600" b="1" dirty="0">
                <a:solidFill>
                  <a:schemeClr val="accent2"/>
                </a:solidFill>
                <a:latin typeface="+mj-lt"/>
              </a:rPr>
              <a:t>Union citizens.</a:t>
            </a:r>
          </a:p>
        </p:txBody>
      </p:sp>
    </p:spTree>
    <p:extLst>
      <p:ext uri="{BB962C8B-B14F-4D97-AF65-F5344CB8AC3E}">
        <p14:creationId xmlns:p14="http://schemas.microsoft.com/office/powerpoint/2010/main" val="653839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AC716E-2EC7-4EAC-8747-34F7217D6A61}"/>
              </a:ext>
            </a:extLst>
          </p:cNvPr>
          <p:cNvSpPr>
            <a:spLocks noGrp="1"/>
          </p:cNvSpPr>
          <p:nvPr>
            <p:ph idx="1"/>
          </p:nvPr>
        </p:nvSpPr>
        <p:spPr/>
        <p:txBody>
          <a:bodyPr/>
          <a:lstStyle/>
          <a:p>
            <a:endParaRPr lang="sv-SE" dirty="0"/>
          </a:p>
          <a:p>
            <a:endParaRPr lang="sv-SE" dirty="0"/>
          </a:p>
        </p:txBody>
      </p:sp>
      <p:sp>
        <p:nvSpPr>
          <p:cNvPr id="4" name="Text Placeholder 3">
            <a:extLst>
              <a:ext uri="{FF2B5EF4-FFF2-40B4-BE49-F238E27FC236}">
                <a16:creationId xmlns:a16="http://schemas.microsoft.com/office/drawing/2014/main" id="{F60CC6FB-CAA9-448B-A60C-5794EED2F5AE}"/>
              </a:ext>
            </a:extLst>
          </p:cNvPr>
          <p:cNvSpPr>
            <a:spLocks noGrp="1"/>
          </p:cNvSpPr>
          <p:nvPr>
            <p:ph type="body" sz="quarter" idx="16"/>
          </p:nvPr>
        </p:nvSpPr>
        <p:spPr/>
        <p:txBody>
          <a:bodyPr/>
          <a:lstStyle/>
          <a:p>
            <a:endParaRPr lang="sv-SE"/>
          </a:p>
        </p:txBody>
      </p:sp>
      <p:sp>
        <p:nvSpPr>
          <p:cNvPr id="5" name="Title 4">
            <a:extLst>
              <a:ext uri="{FF2B5EF4-FFF2-40B4-BE49-F238E27FC236}">
                <a16:creationId xmlns:a16="http://schemas.microsoft.com/office/drawing/2014/main" id="{4651A9DF-58CC-4335-9339-D29208EA77EA}"/>
              </a:ext>
            </a:extLst>
          </p:cNvPr>
          <p:cNvSpPr>
            <a:spLocks noGrp="1"/>
          </p:cNvSpPr>
          <p:nvPr>
            <p:ph type="title"/>
          </p:nvPr>
        </p:nvSpPr>
        <p:spPr/>
        <p:txBody>
          <a:bodyPr/>
          <a:lstStyle/>
          <a:p>
            <a:r>
              <a:rPr lang="en-US" dirty="0"/>
              <a:t>What is the objective of GDPR?</a:t>
            </a:r>
            <a:br>
              <a:rPr lang="en-US" dirty="0"/>
            </a:br>
            <a:endParaRPr lang="sv-SE" dirty="0"/>
          </a:p>
        </p:txBody>
      </p:sp>
      <p:sp>
        <p:nvSpPr>
          <p:cNvPr id="7" name="Rectangle 6">
            <a:extLst>
              <a:ext uri="{FF2B5EF4-FFF2-40B4-BE49-F238E27FC236}">
                <a16:creationId xmlns:a16="http://schemas.microsoft.com/office/drawing/2014/main" id="{B7AA43D1-B7E1-45DD-A9BD-2454957DF5F5}"/>
              </a:ext>
            </a:extLst>
          </p:cNvPr>
          <p:cNvSpPr/>
          <p:nvPr/>
        </p:nvSpPr>
        <p:spPr>
          <a:xfrm>
            <a:off x="599607" y="1786360"/>
            <a:ext cx="7045377" cy="2862322"/>
          </a:xfrm>
          <a:prstGeom prst="rect">
            <a:avLst/>
          </a:prstGeom>
        </p:spPr>
        <p:txBody>
          <a:bodyPr wrap="square">
            <a:spAutoFit/>
          </a:bodyPr>
          <a:lstStyle/>
          <a:p>
            <a:r>
              <a:rPr lang="en-US" dirty="0">
                <a:solidFill>
                  <a:srgbClr val="2F4751"/>
                </a:solidFill>
                <a:latin typeface="ProximaNova-Regular"/>
              </a:rPr>
              <a:t>General Data Protection Regulation provides a single set of rules for data protection </a:t>
            </a:r>
            <a:r>
              <a:rPr lang="sv-SE" dirty="0">
                <a:solidFill>
                  <a:srgbClr val="2F4751"/>
                </a:solidFill>
                <a:latin typeface="ProximaNova-Regular"/>
              </a:rPr>
              <a:t>across Europe.</a:t>
            </a:r>
          </a:p>
          <a:p>
            <a:endParaRPr lang="en-US" dirty="0">
              <a:solidFill>
                <a:srgbClr val="2F4751"/>
              </a:solidFill>
              <a:latin typeface="ProximaNova-Regular"/>
            </a:endParaRPr>
          </a:p>
          <a:p>
            <a:r>
              <a:rPr lang="en-US" dirty="0">
                <a:solidFill>
                  <a:srgbClr val="2F4751"/>
                </a:solidFill>
                <a:latin typeface="ProximaNova-Regular"/>
              </a:rPr>
              <a:t>GDPR seeks to expand the rights of individuals over how organizations use their personal data and to bring data protection law in line with how people’s data is being used. </a:t>
            </a:r>
          </a:p>
          <a:p>
            <a:endParaRPr lang="en-US" dirty="0">
              <a:solidFill>
                <a:srgbClr val="2F4751"/>
              </a:solidFill>
              <a:latin typeface="ProximaNova-Regular"/>
            </a:endParaRPr>
          </a:p>
          <a:p>
            <a:r>
              <a:rPr lang="en-US" dirty="0">
                <a:solidFill>
                  <a:srgbClr val="2F4751"/>
                </a:solidFill>
                <a:latin typeface="ProximaNova-Regular"/>
              </a:rPr>
              <a:t>EU’s desire to making data protection law identical throughout member states to give </a:t>
            </a:r>
            <a:r>
              <a:rPr lang="en-US" dirty="0" err="1">
                <a:solidFill>
                  <a:srgbClr val="2F4751"/>
                </a:solidFill>
                <a:latin typeface="ProximaNova-Regular"/>
              </a:rPr>
              <a:t>organisations</a:t>
            </a:r>
            <a:r>
              <a:rPr lang="en-US" dirty="0">
                <a:solidFill>
                  <a:srgbClr val="2F4751"/>
                </a:solidFill>
                <a:latin typeface="ProximaNova-Regular"/>
              </a:rPr>
              <a:t> more clarity over how they can</a:t>
            </a:r>
          </a:p>
          <a:p>
            <a:r>
              <a:rPr lang="sv-SE" dirty="0">
                <a:solidFill>
                  <a:srgbClr val="2F4751"/>
                </a:solidFill>
                <a:latin typeface="ProximaNova-Regular"/>
              </a:rPr>
              <a:t>behave.</a:t>
            </a:r>
            <a:endParaRPr lang="sv-SE" dirty="0"/>
          </a:p>
        </p:txBody>
      </p:sp>
      <p:sp>
        <p:nvSpPr>
          <p:cNvPr id="8" name="Rectangle 7">
            <a:extLst>
              <a:ext uri="{FF2B5EF4-FFF2-40B4-BE49-F238E27FC236}">
                <a16:creationId xmlns:a16="http://schemas.microsoft.com/office/drawing/2014/main" id="{83667B20-4D9D-40FE-BC93-21B31015386A}"/>
              </a:ext>
            </a:extLst>
          </p:cNvPr>
          <p:cNvSpPr/>
          <p:nvPr/>
        </p:nvSpPr>
        <p:spPr>
          <a:xfrm>
            <a:off x="8227105" y="2148701"/>
            <a:ext cx="4004868" cy="1323439"/>
          </a:xfrm>
          <a:prstGeom prst="rect">
            <a:avLst/>
          </a:prstGeom>
        </p:spPr>
        <p:txBody>
          <a:bodyPr wrap="square">
            <a:spAutoFit/>
          </a:bodyPr>
          <a:lstStyle/>
          <a:p>
            <a:r>
              <a:rPr lang="en-US" sz="1600" b="1" dirty="0">
                <a:solidFill>
                  <a:schemeClr val="accent2"/>
                </a:solidFill>
                <a:latin typeface="+mj-lt"/>
              </a:rPr>
              <a:t>It applies to all European Union member states and also any country</a:t>
            </a:r>
          </a:p>
          <a:p>
            <a:r>
              <a:rPr lang="en-US" sz="1600" b="1" dirty="0">
                <a:solidFill>
                  <a:schemeClr val="accent2"/>
                </a:solidFill>
                <a:latin typeface="+mj-lt"/>
              </a:rPr>
              <a:t> or entity that transfers the personal data of EU citizens outside of the European Union.</a:t>
            </a:r>
            <a:endParaRPr lang="sv-SE" sz="1600" b="1" dirty="0">
              <a:solidFill>
                <a:schemeClr val="accent2"/>
              </a:solidFill>
              <a:latin typeface="+mj-lt"/>
            </a:endParaRPr>
          </a:p>
        </p:txBody>
      </p:sp>
    </p:spTree>
    <p:extLst>
      <p:ext uri="{BB962C8B-B14F-4D97-AF65-F5344CB8AC3E}">
        <p14:creationId xmlns:p14="http://schemas.microsoft.com/office/powerpoint/2010/main" val="886952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5B65F4-9374-46BB-8027-5E22569FC868}"/>
              </a:ext>
            </a:extLst>
          </p:cNvPr>
          <p:cNvSpPr>
            <a:spLocks noGrp="1"/>
          </p:cNvSpPr>
          <p:nvPr>
            <p:ph type="body" sz="quarter" idx="16"/>
          </p:nvPr>
        </p:nvSpPr>
        <p:spPr/>
        <p:txBody>
          <a:bodyPr/>
          <a:lstStyle/>
          <a:p>
            <a:r>
              <a:rPr lang="pt-PT" dirty="0"/>
              <a:t>“GDPR is more about documentation than anything else</a:t>
            </a:r>
            <a:r>
              <a:rPr lang="pt-PT" i="0" dirty="0"/>
              <a:t>”</a:t>
            </a:r>
            <a:endParaRPr lang="en-US" dirty="0"/>
          </a:p>
        </p:txBody>
      </p:sp>
      <p:sp>
        <p:nvSpPr>
          <p:cNvPr id="3" name="Title 2">
            <a:extLst>
              <a:ext uri="{FF2B5EF4-FFF2-40B4-BE49-F238E27FC236}">
                <a16:creationId xmlns:a16="http://schemas.microsoft.com/office/drawing/2014/main" id="{CECC3C1C-B80B-4488-A0C9-F82AC1B6AF95}"/>
              </a:ext>
            </a:extLst>
          </p:cNvPr>
          <p:cNvSpPr>
            <a:spLocks noGrp="1"/>
          </p:cNvSpPr>
          <p:nvPr>
            <p:ph type="title"/>
          </p:nvPr>
        </p:nvSpPr>
        <p:spPr/>
        <p:txBody>
          <a:bodyPr/>
          <a:lstStyle/>
          <a:p>
            <a:r>
              <a:rPr lang="pt-PT" dirty="0"/>
              <a:t>MAIN DEFINITIONS</a:t>
            </a:r>
            <a:endParaRPr lang="en-US" dirty="0"/>
          </a:p>
        </p:txBody>
      </p:sp>
      <p:sp>
        <p:nvSpPr>
          <p:cNvPr id="6" name="Rounded Rectangle 12">
            <a:extLst>
              <a:ext uri="{FF2B5EF4-FFF2-40B4-BE49-F238E27FC236}">
                <a16:creationId xmlns:a16="http://schemas.microsoft.com/office/drawing/2014/main" id="{ADA79D66-7338-4555-83FD-F3E181BBBD26}"/>
              </a:ext>
            </a:extLst>
          </p:cNvPr>
          <p:cNvSpPr/>
          <p:nvPr/>
        </p:nvSpPr>
        <p:spPr>
          <a:xfrm>
            <a:off x="548106" y="2165925"/>
            <a:ext cx="3048696" cy="282544"/>
          </a:xfrm>
          <a:prstGeom prst="roundRect">
            <a:avLst/>
          </a:prstGeom>
          <a:solidFill>
            <a:schemeClr val="bg1"/>
          </a:solidFill>
          <a:ln w="3175">
            <a:solidFill>
              <a:schemeClr val="tx2">
                <a:lumMod val="40000"/>
                <a:lumOff val="6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PT" sz="1632" b="1" dirty="0">
                <a:solidFill>
                  <a:prstClr val="black"/>
                </a:solidFill>
              </a:rPr>
              <a:t>Personal Data</a:t>
            </a:r>
          </a:p>
        </p:txBody>
      </p:sp>
      <p:sp>
        <p:nvSpPr>
          <p:cNvPr id="7" name="Rounded Rectangle 12">
            <a:extLst>
              <a:ext uri="{FF2B5EF4-FFF2-40B4-BE49-F238E27FC236}">
                <a16:creationId xmlns:a16="http://schemas.microsoft.com/office/drawing/2014/main" id="{5784E43D-7B26-4214-9B4C-15FA56B6D25C}"/>
              </a:ext>
            </a:extLst>
          </p:cNvPr>
          <p:cNvSpPr/>
          <p:nvPr/>
        </p:nvSpPr>
        <p:spPr>
          <a:xfrm>
            <a:off x="4226765" y="2165925"/>
            <a:ext cx="3229123" cy="262040"/>
          </a:xfrm>
          <a:prstGeom prst="roundRect">
            <a:avLst/>
          </a:prstGeom>
          <a:solidFill>
            <a:schemeClr val="bg1"/>
          </a:solidFill>
          <a:ln w="3175">
            <a:solidFill>
              <a:schemeClr val="tx2">
                <a:lumMod val="40000"/>
                <a:lumOff val="6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PT" sz="1632" b="1" dirty="0">
                <a:solidFill>
                  <a:prstClr val="black"/>
                </a:solidFill>
              </a:rPr>
              <a:t>Processing</a:t>
            </a:r>
          </a:p>
        </p:txBody>
      </p:sp>
      <p:sp>
        <p:nvSpPr>
          <p:cNvPr id="8" name="Rounded Rectangle 12">
            <a:extLst>
              <a:ext uri="{FF2B5EF4-FFF2-40B4-BE49-F238E27FC236}">
                <a16:creationId xmlns:a16="http://schemas.microsoft.com/office/drawing/2014/main" id="{8F5D4862-88D7-4C5B-B327-75DD92F65436}"/>
              </a:ext>
            </a:extLst>
          </p:cNvPr>
          <p:cNvSpPr/>
          <p:nvPr/>
        </p:nvSpPr>
        <p:spPr>
          <a:xfrm>
            <a:off x="7946463" y="2165925"/>
            <a:ext cx="3744415" cy="262040"/>
          </a:xfrm>
          <a:prstGeom prst="roundRect">
            <a:avLst/>
          </a:prstGeom>
          <a:solidFill>
            <a:schemeClr val="bg1"/>
          </a:solidFill>
          <a:ln w="3175">
            <a:solidFill>
              <a:schemeClr val="tx2">
                <a:lumMod val="40000"/>
                <a:lumOff val="6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PT" sz="1632" b="1" dirty="0">
                <a:solidFill>
                  <a:prstClr val="black"/>
                </a:solidFill>
              </a:rPr>
              <a:t>Special Categories of Data</a:t>
            </a:r>
          </a:p>
        </p:txBody>
      </p:sp>
      <p:sp>
        <p:nvSpPr>
          <p:cNvPr id="9" name="TextBox 8">
            <a:extLst>
              <a:ext uri="{FF2B5EF4-FFF2-40B4-BE49-F238E27FC236}">
                <a16:creationId xmlns:a16="http://schemas.microsoft.com/office/drawing/2014/main" id="{4541AEF0-C24F-4352-AB3C-55C5A28D7251}"/>
              </a:ext>
            </a:extLst>
          </p:cNvPr>
          <p:cNvSpPr txBox="1"/>
          <p:nvPr/>
        </p:nvSpPr>
        <p:spPr>
          <a:xfrm>
            <a:off x="548105" y="2549968"/>
            <a:ext cx="3048697" cy="2348656"/>
          </a:xfrm>
          <a:prstGeom prst="rect">
            <a:avLst/>
          </a:prstGeom>
          <a:noFill/>
        </p:spPr>
        <p:txBody>
          <a:bodyPr wrap="square" rtlCol="0">
            <a:spAutoFit/>
          </a:bodyPr>
          <a:lstStyle/>
          <a:p>
            <a:pPr algn="ctr"/>
            <a:r>
              <a:rPr lang="pt-PT" sz="1333" dirty="0"/>
              <a:t>Information relating to a natural person (data subject), identified or identifiable, directly or indirectly, by reference to an identifier or to one or more factors </a:t>
            </a:r>
            <a:r>
              <a:rPr lang="en-US" sz="1333" dirty="0"/>
              <a:t>specific to the physical, physiological, genetic, mental, economic, cultural or social identity of that natural person</a:t>
            </a:r>
            <a:r>
              <a:rPr lang="pt-PT" sz="1333" dirty="0"/>
              <a:t> </a:t>
            </a:r>
          </a:p>
          <a:p>
            <a:pPr algn="ctr"/>
            <a:endParaRPr lang="pt-PT" sz="1333" dirty="0"/>
          </a:p>
          <a:p>
            <a:pPr algn="ctr"/>
            <a:r>
              <a:rPr lang="pt-PT" sz="1333" dirty="0"/>
              <a:t>(eg. name, identification numbers, patient data)</a:t>
            </a:r>
            <a:endParaRPr lang="en-US" sz="1333" dirty="0"/>
          </a:p>
        </p:txBody>
      </p:sp>
      <p:sp>
        <p:nvSpPr>
          <p:cNvPr id="10" name="Rectangle 9">
            <a:extLst>
              <a:ext uri="{FF2B5EF4-FFF2-40B4-BE49-F238E27FC236}">
                <a16:creationId xmlns:a16="http://schemas.microsoft.com/office/drawing/2014/main" id="{617E266C-4E51-44E2-A7D9-36B6D5C25969}"/>
              </a:ext>
            </a:extLst>
          </p:cNvPr>
          <p:cNvSpPr/>
          <p:nvPr/>
        </p:nvSpPr>
        <p:spPr>
          <a:xfrm>
            <a:off x="4226765" y="2549969"/>
            <a:ext cx="3229125" cy="2964017"/>
          </a:xfrm>
          <a:prstGeom prst="rect">
            <a:avLst/>
          </a:prstGeom>
        </p:spPr>
        <p:txBody>
          <a:bodyPr wrap="square">
            <a:spAutoFit/>
          </a:bodyPr>
          <a:lstStyle/>
          <a:p>
            <a:pPr algn="ctr"/>
            <a:r>
              <a:rPr lang="en-US" sz="1333" dirty="0"/>
              <a:t>Any operation or set of operations which is performed on personal data or on sets of personal data, whether or not by automated means, such as collection, recording, organization, structuring, storage, adaptation or alteration, retrieval, consultation, use, disclosure by transmission, dissemination or otherwise making available, alignment or combination, restriction, erasure or destruction</a:t>
            </a:r>
          </a:p>
          <a:p>
            <a:pPr algn="ctr"/>
            <a:endParaRPr lang="pt-PT" sz="1333" dirty="0"/>
          </a:p>
          <a:p>
            <a:pPr algn="ctr"/>
            <a:r>
              <a:rPr lang="pt-PT" sz="1333" dirty="0"/>
              <a:t>(</a:t>
            </a:r>
            <a:r>
              <a:rPr lang="en-US" sz="1333" dirty="0"/>
              <a:t>e.g. data management, access, transfer, storage)</a:t>
            </a:r>
          </a:p>
        </p:txBody>
      </p:sp>
      <p:sp>
        <p:nvSpPr>
          <p:cNvPr id="11" name="TextBox 10">
            <a:extLst>
              <a:ext uri="{FF2B5EF4-FFF2-40B4-BE49-F238E27FC236}">
                <a16:creationId xmlns:a16="http://schemas.microsoft.com/office/drawing/2014/main" id="{3AEBA20A-9744-4FB1-A50A-8EBC5DD88787}"/>
              </a:ext>
            </a:extLst>
          </p:cNvPr>
          <p:cNvSpPr txBox="1"/>
          <p:nvPr/>
        </p:nvSpPr>
        <p:spPr>
          <a:xfrm>
            <a:off x="7946463" y="2549968"/>
            <a:ext cx="3744415" cy="2964017"/>
          </a:xfrm>
          <a:prstGeom prst="rect">
            <a:avLst/>
          </a:prstGeom>
          <a:noFill/>
          <a:ln w="3175">
            <a:noFill/>
            <a:prstDash val="solid"/>
          </a:ln>
        </p:spPr>
        <p:txBody>
          <a:bodyPr wrap="square" rtlCol="0">
            <a:spAutoFit/>
          </a:bodyPr>
          <a:lstStyle/>
          <a:p>
            <a:pPr algn="ctr"/>
            <a:r>
              <a:rPr lang="en-US" sz="1333" dirty="0"/>
              <a:t>Data revealing racial or ethnic origin, political opinions, religious or philosophical beliefs, trade union membership, genetic or biometric data (for the purpose of uniquely identifying a natural person), data concerning health, data concerning a natural person’s sex life, sexual orientation</a:t>
            </a:r>
          </a:p>
          <a:p>
            <a:pPr algn="ctr"/>
            <a:endParaRPr lang="en-US" sz="1333" dirty="0"/>
          </a:p>
          <a:p>
            <a:pPr algn="ctr"/>
            <a:r>
              <a:rPr lang="en-US" sz="1333" dirty="0"/>
              <a:t>(The general rule for these types of data is that processing is prohibited but there are exceptions such as explicit consent, need to process for carrying out obligations, to protect vital interests of the data subject, legal claims or  public interest in the area of public health)</a:t>
            </a:r>
          </a:p>
        </p:txBody>
      </p:sp>
      <p:sp>
        <p:nvSpPr>
          <p:cNvPr id="14" name="Rectangle 13">
            <a:extLst>
              <a:ext uri="{FF2B5EF4-FFF2-40B4-BE49-F238E27FC236}">
                <a16:creationId xmlns:a16="http://schemas.microsoft.com/office/drawing/2014/main" id="{D35883D8-1A77-4779-B91A-D63D8DC0A62F}"/>
              </a:ext>
            </a:extLst>
          </p:cNvPr>
          <p:cNvSpPr/>
          <p:nvPr/>
        </p:nvSpPr>
        <p:spPr>
          <a:xfrm>
            <a:off x="479376" y="1639420"/>
            <a:ext cx="11211501" cy="28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 following definitions applied under the Data Protection Directive and </a:t>
            </a:r>
            <a:r>
              <a:rPr lang="en-US" sz="1600" b="1" dirty="0"/>
              <a:t>remain</a:t>
            </a:r>
            <a:r>
              <a:rPr lang="en-US" sz="1600" dirty="0"/>
              <a:t> under the GDPR</a:t>
            </a:r>
            <a:endParaRPr lang="en-GB" sz="1600" dirty="0"/>
          </a:p>
        </p:txBody>
      </p:sp>
    </p:spTree>
    <p:extLst>
      <p:ext uri="{BB962C8B-B14F-4D97-AF65-F5344CB8AC3E}">
        <p14:creationId xmlns:p14="http://schemas.microsoft.com/office/powerpoint/2010/main" val="1360146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D6B15B6-6590-42A1-B2A9-06A008C61A78}"/>
              </a:ext>
            </a:extLst>
          </p:cNvPr>
          <p:cNvSpPr>
            <a:spLocks noGrp="1"/>
          </p:cNvSpPr>
          <p:nvPr>
            <p:ph type="body" sz="quarter" idx="15"/>
          </p:nvPr>
        </p:nvSpPr>
        <p:spPr/>
        <p:txBody>
          <a:bodyPr/>
          <a:lstStyle/>
          <a:p>
            <a:pPr lvl="0"/>
            <a:r>
              <a:rPr lang="en-US" dirty="0"/>
              <a:t>In short everyone is considered a data subject</a:t>
            </a:r>
          </a:p>
          <a:p>
            <a:pPr lvl="0"/>
            <a:endParaRPr lang="en-US" dirty="0"/>
          </a:p>
          <a:p>
            <a:pPr lvl="0"/>
            <a:r>
              <a:rPr lang="en-US" dirty="0"/>
              <a:t>This includes employees, business contacts, health care professionals, patients, and any other individuals for whom we have personal data</a:t>
            </a:r>
          </a:p>
          <a:p>
            <a:endParaRPr lang="en-US" dirty="0"/>
          </a:p>
        </p:txBody>
      </p:sp>
      <p:sp>
        <p:nvSpPr>
          <p:cNvPr id="3" name="Title 2">
            <a:extLst>
              <a:ext uri="{FF2B5EF4-FFF2-40B4-BE49-F238E27FC236}">
                <a16:creationId xmlns:a16="http://schemas.microsoft.com/office/drawing/2014/main" id="{DAA4DBD3-4ECB-4C25-91AD-76A720B46725}"/>
              </a:ext>
            </a:extLst>
          </p:cNvPr>
          <p:cNvSpPr>
            <a:spLocks noGrp="1"/>
          </p:cNvSpPr>
          <p:nvPr>
            <p:ph type="title"/>
          </p:nvPr>
        </p:nvSpPr>
        <p:spPr/>
        <p:txBody>
          <a:bodyPr/>
          <a:lstStyle/>
          <a:p>
            <a:r>
              <a:rPr lang="en-US" dirty="0"/>
              <a:t>What is a Data Subject?</a:t>
            </a:r>
          </a:p>
        </p:txBody>
      </p:sp>
      <p:sp>
        <p:nvSpPr>
          <p:cNvPr id="9" name="Content Placeholder 8">
            <a:extLst>
              <a:ext uri="{FF2B5EF4-FFF2-40B4-BE49-F238E27FC236}">
                <a16:creationId xmlns:a16="http://schemas.microsoft.com/office/drawing/2014/main" id="{1AB00F1F-C641-4AE9-B53D-6410EF35D15B}"/>
              </a:ext>
            </a:extLst>
          </p:cNvPr>
          <p:cNvSpPr>
            <a:spLocks noGrp="1"/>
          </p:cNvSpPr>
          <p:nvPr>
            <p:ph idx="1"/>
          </p:nvPr>
        </p:nvSpPr>
        <p:spPr/>
        <p:txBody>
          <a:bodyPr/>
          <a:lstStyle/>
          <a:p>
            <a:pPr marL="0" indent="0">
              <a:buNone/>
            </a:pPr>
            <a:r>
              <a:rPr lang="en-US" b="1" dirty="0"/>
              <a:t>Data Subject: </a:t>
            </a:r>
          </a:p>
          <a:p>
            <a:r>
              <a:rPr lang="en-US" dirty="0"/>
              <a:t>an identifiable natural person (data subject) is one who can be identified, directly or indirectly, in particular by reference to an identifier such as a name, an identification number, location data, an online identifier or to one or more factors specific to the physical, physiological, genetic, mental, economic, cultural or social identity of that natural person;(Article 4(1) GDPR</a:t>
            </a:r>
          </a:p>
          <a:p>
            <a:endParaRPr lang="en-US" dirty="0"/>
          </a:p>
        </p:txBody>
      </p:sp>
    </p:spTree>
    <p:extLst>
      <p:ext uri="{BB962C8B-B14F-4D97-AF65-F5344CB8AC3E}">
        <p14:creationId xmlns:p14="http://schemas.microsoft.com/office/powerpoint/2010/main" val="3656848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76183AF4-E3C4-4D88-AB6B-8E0BC86FE61D}"/>
              </a:ext>
            </a:extLst>
          </p:cNvPr>
          <p:cNvGraphicFramePr>
            <a:graphicFrameLocks noGrp="1"/>
          </p:cNvGraphicFramePr>
          <p:nvPr>
            <p:ph idx="1"/>
            <p:extLst/>
          </p:nvPr>
        </p:nvGraphicFramePr>
        <p:xfrm>
          <a:off x="384175" y="1703388"/>
          <a:ext cx="7493000" cy="4511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 Placeholder 10">
            <a:extLst>
              <a:ext uri="{FF2B5EF4-FFF2-40B4-BE49-F238E27FC236}">
                <a16:creationId xmlns:a16="http://schemas.microsoft.com/office/drawing/2014/main" id="{7F1DDC24-2936-4616-B677-1818603EEDF1}"/>
              </a:ext>
            </a:extLst>
          </p:cNvPr>
          <p:cNvSpPr>
            <a:spLocks noGrp="1"/>
          </p:cNvSpPr>
          <p:nvPr>
            <p:ph type="body" sz="quarter" idx="15"/>
          </p:nvPr>
        </p:nvSpPr>
        <p:spPr/>
        <p:txBody>
          <a:bodyPr/>
          <a:lstStyle/>
          <a:p>
            <a:endParaRPr lang="en-US" dirty="0"/>
          </a:p>
          <a:p>
            <a:endParaRPr lang="en-US" dirty="0"/>
          </a:p>
          <a:p>
            <a:r>
              <a:rPr lang="en-US" dirty="0"/>
              <a:t>This definition can be confusing in the data collection arena. For clarity, the controller has ultimate responsibility. The owner of the panel and sample is controller. </a:t>
            </a:r>
          </a:p>
          <a:p>
            <a:endParaRPr lang="en-US" dirty="0"/>
          </a:p>
        </p:txBody>
      </p:sp>
      <p:sp>
        <p:nvSpPr>
          <p:cNvPr id="5" name="Title 4">
            <a:extLst>
              <a:ext uri="{FF2B5EF4-FFF2-40B4-BE49-F238E27FC236}">
                <a16:creationId xmlns:a16="http://schemas.microsoft.com/office/drawing/2014/main" id="{13EABE14-89C5-40A9-AB32-329B8A27B586}"/>
              </a:ext>
            </a:extLst>
          </p:cNvPr>
          <p:cNvSpPr>
            <a:spLocks noGrp="1"/>
          </p:cNvSpPr>
          <p:nvPr>
            <p:ph type="title"/>
          </p:nvPr>
        </p:nvSpPr>
        <p:spPr/>
        <p:txBody>
          <a:bodyPr/>
          <a:lstStyle/>
          <a:p>
            <a:r>
              <a:rPr lang="en-US" dirty="0"/>
              <a:t>Data Controller vs. Data Processor</a:t>
            </a:r>
          </a:p>
        </p:txBody>
      </p:sp>
    </p:spTree>
    <p:extLst>
      <p:ext uri="{BB962C8B-B14F-4D97-AF65-F5344CB8AC3E}">
        <p14:creationId xmlns:p14="http://schemas.microsoft.com/office/powerpoint/2010/main" val="3943681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73A958-CB94-460A-B0BE-3A7E933EAEFE}"/>
              </a:ext>
            </a:extLst>
          </p:cNvPr>
          <p:cNvSpPr>
            <a:spLocks noGrp="1"/>
          </p:cNvSpPr>
          <p:nvPr>
            <p:ph type="title"/>
          </p:nvPr>
        </p:nvSpPr>
        <p:spPr/>
        <p:txBody>
          <a:bodyPr/>
          <a:lstStyle/>
          <a:p>
            <a:r>
              <a:rPr lang="en-US" dirty="0"/>
              <a:t>Hunger for Data</a:t>
            </a:r>
          </a:p>
        </p:txBody>
      </p:sp>
    </p:spTree>
    <p:extLst>
      <p:ext uri="{BB962C8B-B14F-4D97-AF65-F5344CB8AC3E}">
        <p14:creationId xmlns:p14="http://schemas.microsoft.com/office/powerpoint/2010/main" val="1119129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31"/>
          <p:cNvSpPr>
            <a:spLocks noGrp="1"/>
          </p:cNvSpPr>
          <p:nvPr>
            <p:ph type="title"/>
          </p:nvPr>
        </p:nvSpPr>
        <p:spPr/>
        <p:txBody>
          <a:bodyPr/>
          <a:lstStyle/>
          <a:p>
            <a:r>
              <a:rPr lang="en-GB" dirty="0"/>
              <a:t>Demand: Healthcare system challenge</a:t>
            </a:r>
            <a:endParaRPr lang="en-US" dirty="0"/>
          </a:p>
        </p:txBody>
      </p:sp>
      <p:sp>
        <p:nvSpPr>
          <p:cNvPr id="2" name="Content Placeholder 1"/>
          <p:cNvSpPr>
            <a:spLocks noGrp="1"/>
          </p:cNvSpPr>
          <p:nvPr>
            <p:ph idx="4294967295"/>
          </p:nvPr>
        </p:nvSpPr>
        <p:spPr>
          <a:xfrm>
            <a:off x="2453754" y="5481408"/>
            <a:ext cx="7327812" cy="584775"/>
          </a:xfrm>
          <a:prstGeom prst="rect">
            <a:avLst/>
          </a:prstGeom>
          <a:solidFill>
            <a:schemeClr val="accent2"/>
          </a:solidFill>
        </p:spPr>
        <p:txBody>
          <a:bodyPr anchor="ctr">
            <a:noAutofit/>
          </a:bodyPr>
          <a:lstStyle/>
          <a:p>
            <a:pPr marL="0" indent="0" algn="ctr">
              <a:lnSpc>
                <a:spcPct val="100000"/>
              </a:lnSpc>
              <a:spcBef>
                <a:spcPts val="0"/>
              </a:spcBef>
              <a:buNone/>
            </a:pPr>
            <a:r>
              <a:rPr lang="en-GB" sz="1600" b="1" dirty="0">
                <a:solidFill>
                  <a:schemeClr val="bg1"/>
                </a:solidFill>
              </a:rPr>
              <a:t>Tighter Budgets + Networked Healthcare System = </a:t>
            </a:r>
            <a:br>
              <a:rPr lang="en-GB" sz="1600" b="1" dirty="0">
                <a:solidFill>
                  <a:schemeClr val="bg1"/>
                </a:solidFill>
              </a:rPr>
            </a:br>
            <a:r>
              <a:rPr lang="en-GB" sz="1600" b="1" dirty="0">
                <a:solidFill>
                  <a:schemeClr val="bg1"/>
                </a:solidFill>
              </a:rPr>
              <a:t>Increased Demand for Comprehensive Evidence Development</a:t>
            </a:r>
          </a:p>
        </p:txBody>
      </p:sp>
      <p:sp>
        <p:nvSpPr>
          <p:cNvPr id="32" name="TextBox 31"/>
          <p:cNvSpPr txBox="1"/>
          <p:nvPr/>
        </p:nvSpPr>
        <p:spPr>
          <a:xfrm>
            <a:off x="1517965" y="72592"/>
            <a:ext cx="2766591" cy="307777"/>
          </a:xfrm>
          <a:prstGeom prst="rect">
            <a:avLst/>
          </a:prstGeom>
          <a:ln>
            <a:noFill/>
          </a:ln>
        </p:spPr>
        <p:txBody>
          <a:bodyPr vert="horz" wrap="none" lIns="91440" tIns="45720" rIns="91440" bIns="45720" numCol="1" rtlCol="0" anchor="ctr" anchorCtr="0" compatLnSpc="1">
            <a:prstTxWarp prst="textNoShape">
              <a:avLst/>
            </a:prstTxWarp>
            <a:spAutoFit/>
          </a:bodyPr>
          <a:lstStyle/>
          <a:p>
            <a:pPr fontAlgn="base">
              <a:spcBef>
                <a:spcPct val="0"/>
              </a:spcBef>
              <a:spcAft>
                <a:spcPct val="0"/>
              </a:spcAft>
            </a:pPr>
            <a:r>
              <a:rPr lang="en-US" sz="1400" dirty="0">
                <a:solidFill>
                  <a:schemeClr val="bg1"/>
                </a:solidFill>
                <a:ea typeface="ＭＳ Ｐゴシック" charset="-128"/>
              </a:rPr>
              <a:t>Cost/Time Sensitive Approaches</a:t>
            </a:r>
          </a:p>
        </p:txBody>
      </p:sp>
      <p:sp>
        <p:nvSpPr>
          <p:cNvPr id="16" name="Oval 15"/>
          <p:cNvSpPr/>
          <p:nvPr/>
        </p:nvSpPr>
        <p:spPr>
          <a:xfrm>
            <a:off x="8332970" y="1850221"/>
            <a:ext cx="3440553" cy="3431811"/>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nvGrpSpPr>
          <p:cNvPr id="8" name="Group 7"/>
          <p:cNvGrpSpPr/>
          <p:nvPr/>
        </p:nvGrpSpPr>
        <p:grpSpPr>
          <a:xfrm>
            <a:off x="3881327" y="1681139"/>
            <a:ext cx="2545496" cy="3744469"/>
            <a:chOff x="3875728" y="1514582"/>
            <a:chExt cx="1933414" cy="3096077"/>
          </a:xfrm>
        </p:grpSpPr>
        <p:pic>
          <p:nvPicPr>
            <p:cNvPr id="47" name="Picture 46"/>
            <p:cNvPicPr>
              <a:picLocks noChangeAspect="1"/>
            </p:cNvPicPr>
            <p:nvPr/>
          </p:nvPicPr>
          <p:blipFill>
            <a:blip r:embed="rId3"/>
            <a:stretch>
              <a:fillRect/>
            </a:stretch>
          </p:blipFill>
          <p:spPr>
            <a:xfrm>
              <a:off x="3936462" y="1799646"/>
              <a:ext cx="1817674" cy="2303587"/>
            </a:xfrm>
            <a:prstGeom prst="rect">
              <a:avLst/>
            </a:prstGeom>
          </p:spPr>
        </p:pic>
        <p:cxnSp>
          <p:nvCxnSpPr>
            <p:cNvPr id="51" name="Straight Connector 50"/>
            <p:cNvCxnSpPr/>
            <p:nvPr/>
          </p:nvCxnSpPr>
          <p:spPr>
            <a:xfrm flipV="1">
              <a:off x="4809856" y="1806734"/>
              <a:ext cx="0" cy="128391"/>
            </a:xfrm>
            <a:prstGeom prst="line">
              <a:avLst/>
            </a:prstGeom>
            <a:ln w="1270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529963" y="1514582"/>
              <a:ext cx="549359" cy="279930"/>
            </a:xfrm>
            <a:prstGeom prst="rect">
              <a:avLst/>
            </a:prstGeom>
            <a:ln>
              <a:noFill/>
            </a:ln>
          </p:spPr>
          <p:txBody>
            <a:bodyPr vert="horz" wrap="none" lIns="91440" tIns="45720" rIns="91440" bIns="45720" numCol="1" rtlCol="0" anchor="ctr" anchorCtr="0" compatLnSpc="1">
              <a:prstTxWarp prst="textNoShape">
                <a:avLst/>
              </a:prstTxWarp>
              <a:spAutoFit/>
            </a:bodyPr>
            <a:lstStyle/>
            <a:p>
              <a:pPr algn="ctr"/>
              <a:r>
                <a:rPr lang="en-US" sz="800" dirty="0">
                  <a:latin typeface="Arial"/>
                </a:rPr>
                <a:t>Evidentiary </a:t>
              </a:r>
              <a:br>
                <a:rPr lang="en-US" sz="800" dirty="0">
                  <a:latin typeface="Arial"/>
                </a:rPr>
              </a:br>
              <a:r>
                <a:rPr lang="en-US" sz="800" dirty="0">
                  <a:latin typeface="Arial"/>
                </a:rPr>
                <a:t>Demands</a:t>
              </a:r>
            </a:p>
          </p:txBody>
        </p:sp>
        <p:sp>
          <p:nvSpPr>
            <p:cNvPr id="55" name="TextBox 54"/>
            <p:cNvSpPr txBox="1"/>
            <p:nvPr/>
          </p:nvSpPr>
          <p:spPr>
            <a:xfrm>
              <a:off x="5259783" y="1892138"/>
              <a:ext cx="549359" cy="279930"/>
            </a:xfrm>
            <a:prstGeom prst="rect">
              <a:avLst/>
            </a:prstGeom>
            <a:ln>
              <a:noFill/>
            </a:ln>
          </p:spPr>
          <p:txBody>
            <a:bodyPr vert="horz" wrap="none" lIns="91440" tIns="45720" rIns="91440" bIns="45720" numCol="1" rtlCol="0" anchor="ctr" anchorCtr="0" compatLnSpc="1">
              <a:prstTxWarp prst="textNoShape">
                <a:avLst/>
              </a:prstTxWarp>
              <a:spAutoFit/>
            </a:bodyPr>
            <a:lstStyle/>
            <a:p>
              <a:pPr algn="ctr"/>
              <a:r>
                <a:rPr lang="en-US" sz="800" dirty="0">
                  <a:latin typeface="Arial"/>
                </a:rPr>
                <a:t>Evidentiary </a:t>
              </a:r>
              <a:br>
                <a:rPr lang="en-US" sz="800" dirty="0">
                  <a:latin typeface="Arial"/>
                </a:rPr>
              </a:br>
              <a:r>
                <a:rPr lang="en-US" sz="800" dirty="0">
                  <a:latin typeface="Arial"/>
                </a:rPr>
                <a:t>Demands</a:t>
              </a:r>
            </a:p>
          </p:txBody>
        </p:sp>
        <p:sp>
          <p:nvSpPr>
            <p:cNvPr id="56" name="TextBox 55"/>
            <p:cNvSpPr txBox="1"/>
            <p:nvPr/>
          </p:nvSpPr>
          <p:spPr>
            <a:xfrm>
              <a:off x="5111478" y="4123649"/>
              <a:ext cx="549359" cy="279930"/>
            </a:xfrm>
            <a:prstGeom prst="rect">
              <a:avLst/>
            </a:prstGeom>
            <a:ln>
              <a:noFill/>
            </a:ln>
          </p:spPr>
          <p:txBody>
            <a:bodyPr vert="horz" wrap="none" lIns="91440" tIns="45720" rIns="91440" bIns="45720" numCol="1" rtlCol="0" anchor="ctr" anchorCtr="0" compatLnSpc="1">
              <a:prstTxWarp prst="textNoShape">
                <a:avLst/>
              </a:prstTxWarp>
              <a:spAutoFit/>
            </a:bodyPr>
            <a:lstStyle/>
            <a:p>
              <a:pPr algn="ctr"/>
              <a:r>
                <a:rPr lang="en-US" sz="800" dirty="0">
                  <a:latin typeface="Arial"/>
                </a:rPr>
                <a:t>Evidentiary </a:t>
              </a:r>
              <a:br>
                <a:rPr lang="en-US" sz="800" dirty="0">
                  <a:latin typeface="Arial"/>
                </a:rPr>
              </a:br>
              <a:r>
                <a:rPr lang="en-US" sz="800" dirty="0">
                  <a:latin typeface="Arial"/>
                </a:rPr>
                <a:t>Demands</a:t>
              </a:r>
            </a:p>
          </p:txBody>
        </p:sp>
        <p:sp>
          <p:nvSpPr>
            <p:cNvPr id="57" name="TextBox 56"/>
            <p:cNvSpPr txBox="1"/>
            <p:nvPr/>
          </p:nvSpPr>
          <p:spPr>
            <a:xfrm>
              <a:off x="4044105" y="4161451"/>
              <a:ext cx="549359" cy="279930"/>
            </a:xfrm>
            <a:prstGeom prst="rect">
              <a:avLst/>
            </a:prstGeom>
            <a:ln>
              <a:noFill/>
            </a:ln>
          </p:spPr>
          <p:txBody>
            <a:bodyPr vert="horz" wrap="none" lIns="91440" tIns="45720" rIns="91440" bIns="45720" numCol="1" rtlCol="0" anchor="ctr" anchorCtr="0" compatLnSpc="1">
              <a:prstTxWarp prst="textNoShape">
                <a:avLst/>
              </a:prstTxWarp>
              <a:spAutoFit/>
            </a:bodyPr>
            <a:lstStyle/>
            <a:p>
              <a:pPr algn="ctr"/>
              <a:r>
                <a:rPr lang="en-US" sz="800" dirty="0">
                  <a:latin typeface="Arial"/>
                </a:rPr>
                <a:t>Evidentiary </a:t>
              </a:r>
              <a:br>
                <a:rPr lang="en-US" sz="800" dirty="0">
                  <a:latin typeface="Arial"/>
                </a:rPr>
              </a:br>
              <a:r>
                <a:rPr lang="en-US" sz="800" dirty="0">
                  <a:latin typeface="Arial"/>
                </a:rPr>
                <a:t>Demands</a:t>
              </a:r>
            </a:p>
          </p:txBody>
        </p:sp>
        <p:sp>
          <p:nvSpPr>
            <p:cNvPr id="58" name="TextBox 57"/>
            <p:cNvSpPr txBox="1"/>
            <p:nvPr/>
          </p:nvSpPr>
          <p:spPr>
            <a:xfrm>
              <a:off x="3875728" y="2057335"/>
              <a:ext cx="549359" cy="279930"/>
            </a:xfrm>
            <a:prstGeom prst="rect">
              <a:avLst/>
            </a:prstGeom>
            <a:ln>
              <a:noFill/>
            </a:ln>
          </p:spPr>
          <p:txBody>
            <a:bodyPr vert="horz" wrap="none" lIns="91440" tIns="45720" rIns="91440" bIns="45720" numCol="1" rtlCol="0" anchor="ctr" anchorCtr="0" compatLnSpc="1">
              <a:prstTxWarp prst="textNoShape">
                <a:avLst/>
              </a:prstTxWarp>
              <a:spAutoFit/>
            </a:bodyPr>
            <a:lstStyle/>
            <a:p>
              <a:pPr algn="ctr"/>
              <a:r>
                <a:rPr lang="en-US" sz="800" dirty="0">
                  <a:latin typeface="Arial"/>
                </a:rPr>
                <a:t>Evidentiary </a:t>
              </a:r>
              <a:br>
                <a:rPr lang="en-US" sz="800" dirty="0">
                  <a:latin typeface="Arial"/>
                </a:rPr>
              </a:br>
              <a:r>
                <a:rPr lang="en-US" sz="800" dirty="0">
                  <a:latin typeface="Arial"/>
                </a:rPr>
                <a:t>Demands</a:t>
              </a:r>
            </a:p>
          </p:txBody>
        </p:sp>
        <p:sp>
          <p:nvSpPr>
            <p:cNvPr id="60" name="TextBox 59"/>
            <p:cNvSpPr txBox="1"/>
            <p:nvPr/>
          </p:nvSpPr>
          <p:spPr>
            <a:xfrm>
              <a:off x="4581577" y="4330729"/>
              <a:ext cx="527443" cy="279930"/>
            </a:xfrm>
            <a:prstGeom prst="rect">
              <a:avLst/>
            </a:prstGeom>
            <a:ln>
              <a:noFill/>
            </a:ln>
          </p:spPr>
          <p:txBody>
            <a:bodyPr vert="horz" wrap="none" lIns="91440" tIns="45720" rIns="91440" bIns="45720" numCol="1" rtlCol="0" anchor="ctr" anchorCtr="0" compatLnSpc="1">
              <a:prstTxWarp prst="textNoShape">
                <a:avLst/>
              </a:prstTxWarp>
              <a:spAutoFit/>
            </a:bodyPr>
            <a:lstStyle/>
            <a:p>
              <a:r>
                <a:rPr lang="en-US" sz="800" dirty="0">
                  <a:latin typeface="Arial"/>
                </a:rPr>
                <a:t>Evidentiary</a:t>
              </a:r>
              <a:br>
                <a:rPr lang="en-US" sz="800" dirty="0">
                  <a:latin typeface="Arial"/>
                </a:rPr>
              </a:br>
              <a:r>
                <a:rPr lang="en-US" sz="800" dirty="0">
                  <a:latin typeface="Arial"/>
                </a:rPr>
                <a:t> Demands</a:t>
              </a:r>
            </a:p>
          </p:txBody>
        </p:sp>
        <p:cxnSp>
          <p:nvCxnSpPr>
            <p:cNvPr id="61" name="Straight Connector 60"/>
            <p:cNvCxnSpPr/>
            <p:nvPr/>
          </p:nvCxnSpPr>
          <p:spPr>
            <a:xfrm flipV="1">
              <a:off x="4845299" y="3543478"/>
              <a:ext cx="0" cy="771664"/>
            </a:xfrm>
            <a:prstGeom prst="line">
              <a:avLst/>
            </a:prstGeom>
            <a:ln w="1270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154679" y="2302381"/>
              <a:ext cx="0" cy="128391"/>
            </a:xfrm>
            <a:prstGeom prst="line">
              <a:avLst/>
            </a:prstGeom>
            <a:ln w="1270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5541348" y="2156531"/>
              <a:ext cx="0" cy="128391"/>
            </a:xfrm>
            <a:prstGeom prst="line">
              <a:avLst/>
            </a:prstGeom>
            <a:ln w="1270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5390104" y="4003749"/>
              <a:ext cx="0" cy="128391"/>
            </a:xfrm>
            <a:prstGeom prst="line">
              <a:avLst/>
            </a:prstGeom>
            <a:ln w="1270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4317214" y="4028157"/>
              <a:ext cx="0" cy="128391"/>
            </a:xfrm>
            <a:prstGeom prst="line">
              <a:avLst/>
            </a:prstGeom>
            <a:ln w="1270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67" name="Plus 66"/>
          <p:cNvSpPr/>
          <p:nvPr/>
        </p:nvSpPr>
        <p:spPr>
          <a:xfrm>
            <a:off x="2626295" y="3064080"/>
            <a:ext cx="881167" cy="978587"/>
          </a:xfrm>
          <a:prstGeom prst="mathPlus">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68" name="Equal 67"/>
          <p:cNvSpPr/>
          <p:nvPr/>
        </p:nvSpPr>
        <p:spPr>
          <a:xfrm>
            <a:off x="6800689" y="3119189"/>
            <a:ext cx="1085995" cy="868369"/>
          </a:xfrm>
          <a:prstGeom prst="mathEqual">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solidFill>
            </a:endParaRPr>
          </a:p>
        </p:txBody>
      </p:sp>
      <p:sp>
        <p:nvSpPr>
          <p:cNvPr id="69" name="TextBox 68"/>
          <p:cNvSpPr txBox="1"/>
          <p:nvPr/>
        </p:nvSpPr>
        <p:spPr>
          <a:xfrm>
            <a:off x="8617716" y="2342229"/>
            <a:ext cx="2327700" cy="738664"/>
          </a:xfrm>
          <a:prstGeom prst="rect">
            <a:avLst/>
          </a:prstGeom>
          <a:ln>
            <a:noFill/>
          </a:ln>
        </p:spPr>
        <p:txBody>
          <a:bodyPr vert="horz" wrap="square" lIns="91440" tIns="45720" rIns="91440" bIns="45720" numCol="1" rtlCol="0" anchor="ctr" anchorCtr="0" compatLnSpc="1">
            <a:prstTxWarp prst="textNoShape">
              <a:avLst/>
            </a:prstTxWarp>
            <a:spAutoFit/>
          </a:bodyPr>
          <a:lstStyle/>
          <a:p>
            <a:pPr algn="ctr"/>
            <a:r>
              <a:rPr lang="en-US" sz="1400" b="1" dirty="0">
                <a:solidFill>
                  <a:srgbClr val="1A1A1A"/>
                </a:solidFill>
                <a:latin typeface="Arial"/>
              </a:rPr>
              <a:t>Demand for </a:t>
            </a:r>
            <a:br>
              <a:rPr lang="en-US" sz="1400" b="1" dirty="0">
                <a:solidFill>
                  <a:srgbClr val="1A1A1A"/>
                </a:solidFill>
                <a:latin typeface="Arial"/>
              </a:rPr>
            </a:br>
            <a:r>
              <a:rPr lang="en-US" sz="1400" b="1" dirty="0">
                <a:solidFill>
                  <a:srgbClr val="1A1A1A"/>
                </a:solidFill>
                <a:latin typeface="Arial"/>
              </a:rPr>
              <a:t>Comprehensive Real World Evidence </a:t>
            </a:r>
          </a:p>
        </p:txBody>
      </p:sp>
      <p:sp>
        <p:nvSpPr>
          <p:cNvPr id="70" name="TextBox 69"/>
          <p:cNvSpPr txBox="1"/>
          <p:nvPr/>
        </p:nvSpPr>
        <p:spPr>
          <a:xfrm>
            <a:off x="8931749" y="3717254"/>
            <a:ext cx="1704730" cy="523220"/>
          </a:xfrm>
          <a:prstGeom prst="rect">
            <a:avLst/>
          </a:prstGeom>
          <a:ln>
            <a:noFill/>
          </a:ln>
        </p:spPr>
        <p:txBody>
          <a:bodyPr vert="horz" wrap="square" lIns="91440" tIns="45720" rIns="91440" bIns="45720" numCol="1" rtlCol="0" anchor="ctr" anchorCtr="0" compatLnSpc="1">
            <a:prstTxWarp prst="textNoShape">
              <a:avLst/>
            </a:prstTxWarp>
            <a:spAutoFit/>
          </a:bodyPr>
          <a:lstStyle/>
          <a:p>
            <a:pPr algn="ctr"/>
            <a:r>
              <a:rPr lang="en-US" sz="1400" b="1" i="1" dirty="0">
                <a:solidFill>
                  <a:srgbClr val="1A1A1A"/>
                </a:solidFill>
              </a:rPr>
              <a:t>Earlier &amp; Cost Effective</a:t>
            </a:r>
          </a:p>
        </p:txBody>
      </p:sp>
      <p:sp>
        <p:nvSpPr>
          <p:cNvPr id="7" name="Down Arrow 6"/>
          <p:cNvSpPr/>
          <p:nvPr/>
        </p:nvSpPr>
        <p:spPr>
          <a:xfrm rot="10800000">
            <a:off x="614343" y="2481701"/>
            <a:ext cx="1722726" cy="2065743"/>
          </a:xfrm>
          <a:prstGeom prst="downArrow">
            <a:avLst>
              <a:gd name="adj1" fmla="val 72973"/>
              <a:gd name="adj2" fmla="val 370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b="1" dirty="0">
                <a:solidFill>
                  <a:prstClr val="white"/>
                </a:solidFill>
              </a:rPr>
              <a:t>Health care costs</a:t>
            </a:r>
          </a:p>
        </p:txBody>
      </p:sp>
      <p:sp>
        <p:nvSpPr>
          <p:cNvPr id="5" name="Rectangle 4"/>
          <p:cNvSpPr/>
          <p:nvPr/>
        </p:nvSpPr>
        <p:spPr>
          <a:xfrm>
            <a:off x="4782701" y="2193119"/>
            <a:ext cx="830303" cy="223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900" dirty="0">
                <a:solidFill>
                  <a:schemeClr val="tx2"/>
                </a:solidFill>
              </a:rPr>
              <a:t>MedTech</a:t>
            </a:r>
            <a:endParaRPr lang="en-US" sz="900" dirty="0">
              <a:solidFill>
                <a:schemeClr val="tx2"/>
              </a:solidFill>
            </a:endParaRPr>
          </a:p>
        </p:txBody>
      </p:sp>
      <p:sp>
        <p:nvSpPr>
          <p:cNvPr id="34" name="Rectangle 33"/>
          <p:cNvSpPr/>
          <p:nvPr/>
        </p:nvSpPr>
        <p:spPr>
          <a:xfrm>
            <a:off x="4232304" y="4560561"/>
            <a:ext cx="830303" cy="19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GB" sz="1000" dirty="0">
                <a:solidFill>
                  <a:schemeClr val="tx1"/>
                </a:solidFill>
              </a:rPr>
              <a:t>Hospital</a:t>
            </a:r>
            <a:endParaRPr lang="en-US" sz="1000" dirty="0">
              <a:solidFill>
                <a:schemeClr val="tx1"/>
              </a:solidFill>
            </a:endParaRPr>
          </a:p>
        </p:txBody>
      </p:sp>
      <p:sp>
        <p:nvSpPr>
          <p:cNvPr id="38" name="Text Placeholder 2">
            <a:extLst>
              <a:ext uri="{FF2B5EF4-FFF2-40B4-BE49-F238E27FC236}">
                <a16:creationId xmlns:a16="http://schemas.microsoft.com/office/drawing/2014/main" id="{F582F64B-8612-4FC9-9F85-934167887EDC}"/>
              </a:ext>
            </a:extLst>
          </p:cNvPr>
          <p:cNvSpPr txBox="1">
            <a:spLocks/>
          </p:cNvSpPr>
          <p:nvPr/>
        </p:nvSpPr>
        <p:spPr>
          <a:xfrm>
            <a:off x="426720" y="1065826"/>
            <a:ext cx="11338560" cy="402336"/>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000" i="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Stakeholders demand immediate, relevant evidence, collected efficiently at minimal cost</a:t>
            </a:r>
            <a:endParaRPr lang="en-GB" dirty="0"/>
          </a:p>
        </p:txBody>
      </p:sp>
    </p:spTree>
    <p:extLst>
      <p:ext uri="{BB962C8B-B14F-4D97-AF65-F5344CB8AC3E}">
        <p14:creationId xmlns:p14="http://schemas.microsoft.com/office/powerpoint/2010/main" val="3029866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800" b="1" dirty="0"/>
              <a:t>Supply: Applying predictive analytics to realise novel insight </a:t>
            </a:r>
          </a:p>
        </p:txBody>
      </p:sp>
      <p:sp>
        <p:nvSpPr>
          <p:cNvPr id="11" name="Pentagon 10"/>
          <p:cNvSpPr/>
          <p:nvPr/>
        </p:nvSpPr>
        <p:spPr>
          <a:xfrm>
            <a:off x="2237232" y="1773410"/>
            <a:ext cx="3636000" cy="441719"/>
          </a:xfrm>
          <a:prstGeom prst="homePlate">
            <a:avLst>
              <a:gd name="adj" fmla="val 0"/>
            </a:avLst>
          </a:prstGeom>
          <a:solidFill>
            <a:srgbClr val="002868"/>
          </a:solidFill>
          <a:ln w="12700" cap="flat" cmpd="sng" algn="ctr">
            <a:solidFill>
              <a:srgbClr val="002868"/>
            </a:solidFill>
            <a:prstDash val="solid"/>
          </a:ln>
          <a:effectLst/>
        </p:spPr>
        <p:txBody>
          <a:bodyPr lIns="144000" rIns="0" rtlCol="0" anchor="ctr" anchorCtr="0"/>
          <a:lstStyle/>
          <a:p>
            <a:pPr algn="ctr" fontAlgn="base">
              <a:spcBef>
                <a:spcPts val="600"/>
              </a:spcBef>
              <a:spcAft>
                <a:spcPct val="0"/>
              </a:spcAft>
              <a:buClr>
                <a:srgbClr val="002868"/>
              </a:buClr>
              <a:defRPr/>
            </a:pPr>
            <a:r>
              <a:rPr lang="en-GB" sz="1400" b="1" kern="0" dirty="0">
                <a:solidFill>
                  <a:srgbClr val="FFFFFF"/>
                </a:solidFill>
                <a:latin typeface="Verdana"/>
              </a:rPr>
              <a:t>Generating novel insight with complex data</a:t>
            </a:r>
          </a:p>
        </p:txBody>
      </p:sp>
      <p:sp>
        <p:nvSpPr>
          <p:cNvPr id="12" name="Pentagon 11"/>
          <p:cNvSpPr/>
          <p:nvPr/>
        </p:nvSpPr>
        <p:spPr>
          <a:xfrm>
            <a:off x="6521672" y="1773410"/>
            <a:ext cx="3636000" cy="441719"/>
          </a:xfrm>
          <a:prstGeom prst="homePlate">
            <a:avLst>
              <a:gd name="adj" fmla="val 0"/>
            </a:avLst>
          </a:prstGeom>
          <a:solidFill>
            <a:srgbClr val="002868"/>
          </a:solidFill>
          <a:ln w="12700" cap="flat" cmpd="sng" algn="ctr">
            <a:solidFill>
              <a:srgbClr val="002868"/>
            </a:solidFill>
            <a:prstDash val="solid"/>
          </a:ln>
          <a:effectLst/>
        </p:spPr>
        <p:txBody>
          <a:bodyPr lIns="180000" rtlCol="0" anchor="ctr" anchorCtr="0"/>
          <a:lstStyle/>
          <a:p>
            <a:pPr marL="212400" indent="-212400" algn="ctr" fontAlgn="base">
              <a:spcBef>
                <a:spcPts val="600"/>
              </a:spcBef>
              <a:spcAft>
                <a:spcPct val="0"/>
              </a:spcAft>
              <a:buClr>
                <a:srgbClr val="002868"/>
              </a:buClr>
              <a:defRPr/>
            </a:pPr>
            <a:r>
              <a:rPr lang="en-GB" sz="1400" b="1" kern="0" dirty="0">
                <a:solidFill>
                  <a:srgbClr val="FFFFFF"/>
                </a:solidFill>
                <a:latin typeface="Verdana"/>
              </a:rPr>
              <a:t>Driving clinical evidence-based decision-making</a:t>
            </a:r>
          </a:p>
        </p:txBody>
      </p:sp>
      <p:sp>
        <p:nvSpPr>
          <p:cNvPr id="13" name="Rectangle 12"/>
          <p:cNvSpPr/>
          <p:nvPr/>
        </p:nvSpPr>
        <p:spPr>
          <a:xfrm>
            <a:off x="2237232" y="2310532"/>
            <a:ext cx="3636000" cy="2292935"/>
          </a:xfrm>
          <a:prstGeom prst="rect">
            <a:avLst/>
          </a:prstGeom>
        </p:spPr>
        <p:txBody>
          <a:bodyPr wrap="square">
            <a:spAutoFit/>
          </a:bodyPr>
          <a:lstStyle/>
          <a:p>
            <a:pPr marL="180975" lvl="1" indent="-180975" fontAlgn="base">
              <a:spcBef>
                <a:spcPts val="600"/>
              </a:spcBef>
              <a:spcAft>
                <a:spcPct val="0"/>
              </a:spcAft>
              <a:buClr>
                <a:srgbClr val="002868"/>
              </a:buClr>
              <a:buFont typeface="Arial" pitchFamily="34" charset="0"/>
              <a:buChar char="•"/>
              <a:defRPr/>
            </a:pPr>
            <a:r>
              <a:rPr lang="en-GB" sz="1600" kern="0" dirty="0">
                <a:solidFill>
                  <a:srgbClr val="002060"/>
                </a:solidFill>
              </a:rPr>
              <a:t>Healthcare data is rapidly growing in complexity:</a:t>
            </a:r>
          </a:p>
          <a:p>
            <a:pPr marL="638175" lvl="3" indent="-180975" fontAlgn="base">
              <a:spcBef>
                <a:spcPts val="600"/>
              </a:spcBef>
              <a:spcAft>
                <a:spcPct val="0"/>
              </a:spcAft>
              <a:buClr>
                <a:srgbClr val="002868"/>
              </a:buClr>
              <a:buFont typeface="Arial" pitchFamily="34" charset="0"/>
              <a:buChar char="─"/>
              <a:defRPr/>
            </a:pPr>
            <a:r>
              <a:rPr lang="en-GB" sz="1600" kern="0" dirty="0">
                <a:solidFill>
                  <a:srgbClr val="002060"/>
                </a:solidFill>
              </a:rPr>
              <a:t>New high-resolution data (e.g., biomarkers)</a:t>
            </a:r>
          </a:p>
          <a:p>
            <a:pPr marL="638175" lvl="3" indent="-180975" fontAlgn="base">
              <a:spcBef>
                <a:spcPts val="600"/>
              </a:spcBef>
              <a:spcAft>
                <a:spcPct val="0"/>
              </a:spcAft>
              <a:buClr>
                <a:srgbClr val="002868"/>
              </a:buClr>
              <a:buFont typeface="Arial" pitchFamily="34" charset="0"/>
              <a:buChar char="─"/>
              <a:defRPr/>
            </a:pPr>
            <a:r>
              <a:rPr lang="en-GB" sz="1600" kern="0" dirty="0">
                <a:solidFill>
                  <a:srgbClr val="002060"/>
                </a:solidFill>
              </a:rPr>
              <a:t>Newly linked data (e.g., across care settings)</a:t>
            </a:r>
          </a:p>
          <a:p>
            <a:pPr marL="180975" lvl="1" indent="-180975" fontAlgn="base">
              <a:spcBef>
                <a:spcPts val="600"/>
              </a:spcBef>
              <a:spcAft>
                <a:spcPct val="0"/>
              </a:spcAft>
              <a:buClr>
                <a:srgbClr val="002868"/>
              </a:buClr>
              <a:buFont typeface="Arial" pitchFamily="34" charset="0"/>
              <a:buChar char="•"/>
              <a:defRPr/>
            </a:pPr>
            <a:r>
              <a:rPr lang="en-GB" sz="1600" kern="0" dirty="0">
                <a:solidFill>
                  <a:srgbClr val="002060"/>
                </a:solidFill>
              </a:rPr>
              <a:t>Richer data presents exciting opportunities but also challenges</a:t>
            </a:r>
          </a:p>
        </p:txBody>
      </p:sp>
      <p:sp>
        <p:nvSpPr>
          <p:cNvPr id="14" name="Rectangle 13"/>
          <p:cNvSpPr/>
          <p:nvPr/>
        </p:nvSpPr>
        <p:spPr>
          <a:xfrm>
            <a:off x="6521672" y="2310532"/>
            <a:ext cx="3636000" cy="2139047"/>
          </a:xfrm>
          <a:prstGeom prst="rect">
            <a:avLst/>
          </a:prstGeom>
        </p:spPr>
        <p:txBody>
          <a:bodyPr wrap="square">
            <a:spAutoFit/>
          </a:bodyPr>
          <a:lstStyle/>
          <a:p>
            <a:pPr marL="182563" lvl="1" indent="-182563" fontAlgn="base">
              <a:spcBef>
                <a:spcPts val="600"/>
              </a:spcBef>
              <a:spcAft>
                <a:spcPct val="0"/>
              </a:spcAft>
              <a:buClr>
                <a:srgbClr val="002868"/>
              </a:buClr>
              <a:buFont typeface="Arial" pitchFamily="34" charset="0"/>
              <a:buChar char="•"/>
              <a:defRPr/>
            </a:pPr>
            <a:r>
              <a:rPr lang="en-GB" sz="1600" kern="0" dirty="0">
                <a:solidFill>
                  <a:srgbClr val="002060"/>
                </a:solidFill>
              </a:rPr>
              <a:t>Technology is driving improvements in diagnosis and targeted treatments (e.g., companion diagnostics)</a:t>
            </a:r>
          </a:p>
          <a:p>
            <a:pPr marL="182563" lvl="1" indent="-182563" fontAlgn="base">
              <a:spcBef>
                <a:spcPts val="600"/>
              </a:spcBef>
              <a:spcAft>
                <a:spcPct val="0"/>
              </a:spcAft>
              <a:buClr>
                <a:srgbClr val="002868"/>
              </a:buClr>
              <a:buFont typeface="Arial" pitchFamily="34" charset="0"/>
              <a:buChar char="•"/>
              <a:defRPr/>
            </a:pPr>
            <a:r>
              <a:rPr lang="en-GB" sz="1600" kern="0" dirty="0" err="1">
                <a:solidFill>
                  <a:srgbClr val="002060"/>
                </a:solidFill>
              </a:rPr>
              <a:t>Pharma</a:t>
            </a:r>
            <a:r>
              <a:rPr lang="en-GB" sz="1600" kern="0" dirty="0">
                <a:solidFill>
                  <a:srgbClr val="002060"/>
                </a:solidFill>
              </a:rPr>
              <a:t>, payers and providers are increasingly partnering to develop and implement clinical decision-support tools</a:t>
            </a:r>
          </a:p>
        </p:txBody>
      </p:sp>
      <p:grpSp>
        <p:nvGrpSpPr>
          <p:cNvPr id="16" name="Group 15"/>
          <p:cNvGrpSpPr/>
          <p:nvPr/>
        </p:nvGrpSpPr>
        <p:grpSpPr>
          <a:xfrm>
            <a:off x="2237233" y="4831330"/>
            <a:ext cx="3779745" cy="830997"/>
            <a:chOff x="713232" y="4616838"/>
            <a:chExt cx="3779745" cy="830997"/>
          </a:xfrm>
        </p:grpSpPr>
        <p:sp>
          <p:nvSpPr>
            <p:cNvPr id="9" name="Isosceles Triangle 8"/>
            <p:cNvSpPr/>
            <p:nvPr/>
          </p:nvSpPr>
          <p:spPr>
            <a:xfrm rot="5400000">
              <a:off x="659232" y="4670838"/>
              <a:ext cx="252000" cy="144000"/>
            </a:xfrm>
            <a:prstGeom prst="triangle">
              <a:avLst/>
            </a:prstGeom>
            <a:solidFill>
              <a:schemeClr val="accent1"/>
            </a:solidFill>
            <a:ln w="25400" cap="flat" cmpd="sng" algn="ctr">
              <a:noFill/>
              <a:prstDash val="solid"/>
            </a:ln>
            <a:effectLst/>
          </p:spPr>
          <p:txBody>
            <a:bodyPr rtlCol="0" anchor="ctr"/>
            <a:lstStyle/>
            <a:p>
              <a:pPr algn="ctr"/>
              <a:endParaRPr lang="en-GB" b="1" kern="0" dirty="0">
                <a:solidFill>
                  <a:srgbClr val="FFFFFF"/>
                </a:solidFill>
                <a:latin typeface="Verdana"/>
              </a:endParaRPr>
            </a:p>
          </p:txBody>
        </p:sp>
        <p:sp>
          <p:nvSpPr>
            <p:cNvPr id="10" name="TextBox 9"/>
            <p:cNvSpPr txBox="1"/>
            <p:nvPr/>
          </p:nvSpPr>
          <p:spPr>
            <a:xfrm>
              <a:off x="857232" y="4616838"/>
              <a:ext cx="3635745" cy="830997"/>
            </a:xfrm>
            <a:prstGeom prst="rect">
              <a:avLst/>
            </a:prstGeom>
            <a:noFill/>
            <a:ln>
              <a:noFill/>
            </a:ln>
          </p:spPr>
          <p:txBody>
            <a:bodyPr wrap="square" rIns="36000" rtlCol="0">
              <a:spAutoFit/>
            </a:bodyPr>
            <a:lstStyle/>
            <a:p>
              <a:pPr marL="0" lvl="1" fontAlgn="base">
                <a:spcBef>
                  <a:spcPts val="600"/>
                </a:spcBef>
                <a:spcAft>
                  <a:spcPct val="0"/>
                </a:spcAft>
                <a:buClr>
                  <a:srgbClr val="002868"/>
                </a:buClr>
                <a:defRPr/>
              </a:pPr>
              <a:r>
                <a:rPr lang="en-GB" sz="1600" b="1" kern="0" dirty="0">
                  <a:solidFill>
                    <a:srgbClr val="002060"/>
                  </a:solidFill>
                </a:rPr>
                <a:t>Predictive analytics addresses many of these challenges enabling fresh opportunities to be realized</a:t>
              </a:r>
            </a:p>
          </p:txBody>
        </p:sp>
      </p:grpSp>
      <p:grpSp>
        <p:nvGrpSpPr>
          <p:cNvPr id="17" name="Group 16"/>
          <p:cNvGrpSpPr/>
          <p:nvPr/>
        </p:nvGrpSpPr>
        <p:grpSpPr>
          <a:xfrm>
            <a:off x="6521673" y="4831330"/>
            <a:ext cx="3636001" cy="584775"/>
            <a:chOff x="713232" y="4616838"/>
            <a:chExt cx="3636001" cy="584775"/>
          </a:xfrm>
        </p:grpSpPr>
        <p:sp>
          <p:nvSpPr>
            <p:cNvPr id="18" name="Isosceles Triangle 17"/>
            <p:cNvSpPr/>
            <p:nvPr/>
          </p:nvSpPr>
          <p:spPr>
            <a:xfrm rot="5400000">
              <a:off x="659232" y="4670838"/>
              <a:ext cx="252000" cy="144000"/>
            </a:xfrm>
            <a:prstGeom prst="triangle">
              <a:avLst/>
            </a:prstGeom>
            <a:solidFill>
              <a:schemeClr val="accent1"/>
            </a:solidFill>
            <a:ln w="25400" cap="flat" cmpd="sng" algn="ctr">
              <a:noFill/>
              <a:prstDash val="solid"/>
            </a:ln>
            <a:effectLst/>
          </p:spPr>
          <p:txBody>
            <a:bodyPr rtlCol="0" anchor="ctr"/>
            <a:lstStyle/>
            <a:p>
              <a:pPr algn="ctr"/>
              <a:endParaRPr lang="en-GB" b="1" kern="0" dirty="0">
                <a:solidFill>
                  <a:srgbClr val="FFFFFF"/>
                </a:solidFill>
                <a:latin typeface="Verdana"/>
              </a:endParaRPr>
            </a:p>
          </p:txBody>
        </p:sp>
        <p:sp>
          <p:nvSpPr>
            <p:cNvPr id="19" name="TextBox 18"/>
            <p:cNvSpPr txBox="1"/>
            <p:nvPr/>
          </p:nvSpPr>
          <p:spPr>
            <a:xfrm>
              <a:off x="857233" y="4616838"/>
              <a:ext cx="3492000" cy="584775"/>
            </a:xfrm>
            <a:prstGeom prst="rect">
              <a:avLst/>
            </a:prstGeom>
            <a:noFill/>
            <a:ln>
              <a:noFill/>
            </a:ln>
          </p:spPr>
          <p:txBody>
            <a:bodyPr wrap="square" rIns="36000" rtlCol="0">
              <a:spAutoFit/>
            </a:bodyPr>
            <a:lstStyle/>
            <a:p>
              <a:pPr marL="0" lvl="1" fontAlgn="base">
                <a:spcBef>
                  <a:spcPts val="600"/>
                </a:spcBef>
                <a:spcAft>
                  <a:spcPct val="0"/>
                </a:spcAft>
                <a:buClr>
                  <a:srgbClr val="002868"/>
                </a:buClr>
                <a:defRPr/>
              </a:pPr>
              <a:r>
                <a:rPr lang="en-GB" sz="1600" b="1" kern="0" dirty="0">
                  <a:solidFill>
                    <a:srgbClr val="002060"/>
                  </a:solidFill>
                </a:rPr>
                <a:t>Predictive analytics is critical to the success of this technology</a:t>
              </a:r>
            </a:p>
          </p:txBody>
        </p:sp>
      </p:gr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672" y="1720284"/>
            <a:ext cx="540000" cy="54000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232" y="1720284"/>
            <a:ext cx="540000" cy="540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GB" dirty="0"/>
              <a:t>Real World Evidence &amp; Genomics are pushing new boundaries</a:t>
            </a:r>
          </a:p>
        </p:txBody>
      </p:sp>
      <p:sp>
        <p:nvSpPr>
          <p:cNvPr id="19" name="Text Placeholder 3"/>
          <p:cNvSpPr txBox="1">
            <a:spLocks/>
          </p:cNvSpPr>
          <p:nvPr/>
        </p:nvSpPr>
        <p:spPr>
          <a:xfrm>
            <a:off x="609600" y="1556792"/>
            <a:ext cx="5488236" cy="1146945"/>
          </a:xfrm>
          <a:prstGeom prst="rect">
            <a:avLst/>
          </a:prstGeom>
        </p:spPr>
        <p:txBody>
          <a:bodyPr vert="horz" wrap="square" lIns="0" tIns="0" rIns="0" bIns="0" rtlCol="0">
            <a:noAutofit/>
          </a:bodyPr>
          <a:lstStyle>
            <a:lvl1pPr marL="0" indent="0" algn="l" defTabSz="410291" rtl="0" eaLnBrk="1" latinLnBrk="0" hangingPunct="1">
              <a:lnSpc>
                <a:spcPct val="100000"/>
              </a:lnSpc>
              <a:spcBef>
                <a:spcPts val="0"/>
              </a:spcBef>
              <a:spcAft>
                <a:spcPts val="0"/>
              </a:spcAft>
              <a:buClr>
                <a:schemeClr val="accent2"/>
              </a:buClr>
              <a:buSzPct val="100000"/>
              <a:buFontTx/>
              <a:buNone/>
              <a:defRPr kumimoji="0" lang="en-IN" sz="1600" b="1" i="0" u="none" strike="noStrike" kern="1200" cap="none" spc="0" normalizeH="0" baseline="0" noProof="0" dirty="0" smtClean="0">
                <a:ln>
                  <a:noFill/>
                </a:ln>
                <a:solidFill>
                  <a:schemeClr val="accent2"/>
                </a:solidFill>
                <a:effectLst/>
                <a:uLnTx/>
                <a:uFillTx/>
                <a:latin typeface="Arial"/>
                <a:ea typeface="+mn-ea"/>
                <a:cs typeface="Arial"/>
              </a:defRPr>
            </a:lvl1pPr>
            <a:lvl2pPr marL="448056" indent="-210312" algn="l" defTabSz="410291" rtl="0" eaLnBrk="1" latinLnBrk="0" hangingPunct="1">
              <a:lnSpc>
                <a:spcPct val="100000"/>
              </a:lnSpc>
              <a:spcBef>
                <a:spcPts val="0"/>
              </a:spcBef>
              <a:spcAft>
                <a:spcPts val="0"/>
              </a:spcAft>
              <a:buClr>
                <a:schemeClr val="accent2"/>
              </a:buClr>
              <a:buSzPct val="100000"/>
              <a:buFont typeface="Arial"/>
              <a:buChar char="–"/>
              <a:defRPr kumimoji="0" lang="en-US" sz="1600" b="0" i="0" u="none" strike="noStrike" kern="1200" cap="none" spc="0" normalizeH="0" baseline="0" noProof="0" dirty="0" smtClean="0">
                <a:ln>
                  <a:noFill/>
                </a:ln>
                <a:solidFill>
                  <a:schemeClr val="accent2"/>
                </a:solidFill>
                <a:effectLst/>
                <a:uLnTx/>
                <a:uFillTx/>
                <a:latin typeface="Arial"/>
                <a:ea typeface="+mn-ea"/>
                <a:cs typeface="Arial"/>
              </a:defRPr>
            </a:lvl2pPr>
            <a:lvl3pPr marL="658368" indent="-209550" algn="l" defTabSz="410291" rtl="0" eaLnBrk="1" latinLnBrk="0" hangingPunct="1">
              <a:lnSpc>
                <a:spcPct val="100000"/>
              </a:lnSpc>
              <a:spcBef>
                <a:spcPts val="0"/>
              </a:spcBef>
              <a:spcAft>
                <a:spcPts val="0"/>
              </a:spcAft>
              <a:buClr>
                <a:schemeClr val="accent2"/>
              </a:buClr>
              <a:buSzPct val="100000"/>
              <a:buFont typeface="Verdana" pitchFamily="34" charset="0"/>
              <a:buChar char="+"/>
              <a:defRPr kumimoji="0" lang="en-US" sz="1600" b="0" i="0" u="none" strike="noStrike" kern="1200" cap="none" spc="0" normalizeH="0" baseline="0" noProof="0" dirty="0" smtClean="0">
                <a:ln>
                  <a:noFill/>
                </a:ln>
                <a:solidFill>
                  <a:schemeClr val="accent2"/>
                </a:solidFill>
                <a:effectLst/>
                <a:uLnTx/>
                <a:uFillTx/>
                <a:latin typeface="Arial"/>
                <a:ea typeface="+mn-ea"/>
                <a:cs typeface="Arial"/>
              </a:defRPr>
            </a:lvl3pPr>
            <a:lvl4pPr marL="849313" indent="-209550" algn="l" defTabSz="410291" rtl="0" eaLnBrk="1" latinLnBrk="0" hangingPunct="1">
              <a:lnSpc>
                <a:spcPct val="100000"/>
              </a:lnSpc>
              <a:spcBef>
                <a:spcPts val="0"/>
              </a:spcBef>
              <a:spcAft>
                <a:spcPts val="0"/>
              </a:spcAft>
              <a:buClr>
                <a:schemeClr val="accent2"/>
              </a:buClr>
              <a:buSzPct val="100000"/>
              <a:buFont typeface="Verdana" pitchFamily="34" charset="0"/>
              <a:buChar char="."/>
              <a:defRPr kumimoji="0" lang="en-US" sz="1600" b="0" i="0" u="none" strike="noStrike" kern="1200" cap="none" spc="0" normalizeH="0" baseline="0" noProof="0" dirty="0" smtClean="0">
                <a:ln>
                  <a:noFill/>
                </a:ln>
                <a:solidFill>
                  <a:schemeClr val="accent2"/>
                </a:solidFill>
                <a:effectLst/>
                <a:uLnTx/>
                <a:uFillTx/>
                <a:latin typeface="Arial"/>
                <a:ea typeface="+mn-ea"/>
                <a:cs typeface="Arial"/>
              </a:defRPr>
            </a:lvl4pPr>
            <a:lvl5pPr marL="1389888" indent="-210312" algn="l" defTabSz="410291" rtl="0" eaLnBrk="1" latinLnBrk="0" hangingPunct="1">
              <a:lnSpc>
                <a:spcPct val="100000"/>
              </a:lnSpc>
              <a:spcBef>
                <a:spcPts val="0"/>
              </a:spcBef>
              <a:spcAft>
                <a:spcPts val="0"/>
              </a:spcAft>
              <a:buClr>
                <a:schemeClr val="accent2"/>
              </a:buClr>
              <a:buSzPct val="100000"/>
              <a:buFont typeface="Arial"/>
              <a:buChar char="»"/>
              <a:defRPr kumimoji="0" lang="en-US" sz="1600" b="0" i="0" u="none" strike="noStrike" kern="1200" cap="none" spc="0" normalizeH="0" baseline="0" noProof="0" dirty="0">
                <a:ln>
                  <a:noFill/>
                </a:ln>
                <a:solidFill>
                  <a:schemeClr val="accent2"/>
                </a:solidFill>
                <a:effectLst/>
                <a:uLnTx/>
                <a:uFillTx/>
                <a:latin typeface="Arial"/>
                <a:ea typeface="+mn-ea"/>
                <a:cs typeface="Arial"/>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just" defTabSz="410291" rtl="0" eaLnBrk="1" fontAlgn="auto" latinLnBrk="0" hangingPunct="1">
              <a:lnSpc>
                <a:spcPct val="100000"/>
              </a:lnSpc>
              <a:spcBef>
                <a:spcPts val="0"/>
              </a:spcBef>
              <a:spcAft>
                <a:spcPts val="0"/>
              </a:spcAft>
              <a:buClr>
                <a:srgbClr val="1C2980"/>
              </a:buClr>
              <a:buSzPct val="100000"/>
              <a:buFontTx/>
              <a:buNone/>
              <a:tabLst/>
              <a:defRPr/>
            </a:pPr>
            <a:r>
              <a:rPr kumimoji="0" lang="en-US" sz="1600" b="0" i="0" u="none" strike="noStrike" kern="1200" cap="none" spc="0" normalizeH="0" baseline="0" noProof="0" dirty="0">
                <a:ln>
                  <a:noFill/>
                </a:ln>
                <a:solidFill>
                  <a:srgbClr val="1C2980"/>
                </a:solidFill>
                <a:effectLst/>
                <a:uLnTx/>
                <a:uFillTx/>
                <a:latin typeface="Arial"/>
                <a:ea typeface="+mn-ea"/>
                <a:cs typeface="Arial"/>
              </a:rPr>
              <a:t>“If real world evidence can be validated and studied in a randomized way, it could be used to support new indications, or expanded labeling, for existing therapies”</a:t>
            </a:r>
          </a:p>
          <a:p>
            <a:pPr marL="0" marR="0" lvl="0" indent="0" algn="just" defTabSz="410291" rtl="0" eaLnBrk="1" fontAlgn="auto" latinLnBrk="0" hangingPunct="1">
              <a:lnSpc>
                <a:spcPct val="100000"/>
              </a:lnSpc>
              <a:spcBef>
                <a:spcPts val="0"/>
              </a:spcBef>
              <a:spcAft>
                <a:spcPts val="0"/>
              </a:spcAft>
              <a:buClr>
                <a:srgbClr val="1C2980"/>
              </a:buClr>
              <a:buSzPct val="100000"/>
              <a:buFontTx/>
              <a:buNone/>
              <a:tabLst/>
              <a:defRPr/>
            </a:pPr>
            <a:r>
              <a:rPr kumimoji="0" lang="en-US" sz="1600" b="0" i="0" u="none" strike="noStrike" kern="1200" cap="none" spc="0" normalizeH="0" baseline="0" noProof="0" dirty="0">
                <a:ln>
                  <a:noFill/>
                </a:ln>
                <a:solidFill>
                  <a:srgbClr val="1C2980"/>
                </a:solidFill>
                <a:effectLst/>
                <a:uLnTx/>
                <a:uFillTx/>
                <a:latin typeface="Arial"/>
                <a:ea typeface="+mn-ea"/>
                <a:cs typeface="Arial"/>
              </a:rPr>
              <a:t>				</a:t>
            </a:r>
            <a:r>
              <a:rPr kumimoji="0" lang="en-US" sz="1200" b="1" i="0" u="none" strike="noStrike" kern="1200" cap="none" spc="0" normalizeH="0" baseline="0" noProof="0" dirty="0">
                <a:ln>
                  <a:noFill/>
                </a:ln>
                <a:solidFill>
                  <a:srgbClr val="1C2980"/>
                </a:solidFill>
                <a:effectLst/>
                <a:uLnTx/>
                <a:uFillTx/>
                <a:latin typeface="Arial"/>
                <a:ea typeface="+mn-ea"/>
                <a:cs typeface="Arial"/>
              </a:rPr>
              <a:t>	Janet Woodcock, FDA</a:t>
            </a:r>
          </a:p>
          <a:p>
            <a:pPr marL="0" marR="0" lvl="0" indent="0" algn="just" defTabSz="410291" rtl="0" eaLnBrk="1" fontAlgn="auto" latinLnBrk="0" hangingPunct="1">
              <a:lnSpc>
                <a:spcPct val="100000"/>
              </a:lnSpc>
              <a:spcBef>
                <a:spcPts val="0"/>
              </a:spcBef>
              <a:spcAft>
                <a:spcPts val="0"/>
              </a:spcAft>
              <a:buClr>
                <a:srgbClr val="1C2980"/>
              </a:buClr>
              <a:buSzPct val="100000"/>
              <a:buFontTx/>
              <a:buNone/>
              <a:tabLst/>
              <a:defRPr/>
            </a:pPr>
            <a:endParaRPr kumimoji="0" lang="en-US" sz="1600" b="0" i="0" u="none" strike="noStrike" kern="1200" cap="none" spc="0" normalizeH="0" baseline="0" noProof="0" dirty="0">
              <a:ln>
                <a:noFill/>
              </a:ln>
              <a:solidFill>
                <a:srgbClr val="1C2980"/>
              </a:solidFill>
              <a:effectLst/>
              <a:uLnTx/>
              <a:uFillTx/>
              <a:latin typeface="Arial"/>
              <a:ea typeface="+mn-ea"/>
              <a:cs typeface="Arial"/>
            </a:endParaRPr>
          </a:p>
        </p:txBody>
      </p:sp>
      <p:sp>
        <p:nvSpPr>
          <p:cNvPr id="20" name="Rectangle 19"/>
          <p:cNvSpPr/>
          <p:nvPr/>
        </p:nvSpPr>
        <p:spPr>
          <a:xfrm>
            <a:off x="7068616" y="3140968"/>
            <a:ext cx="4572000" cy="1300356"/>
          </a:xfrm>
          <a:prstGeom prst="rect">
            <a:avLst/>
          </a:prstGeom>
        </p:spPr>
        <p:txBody>
          <a:bodyPr>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C2980"/>
                </a:solidFill>
                <a:effectLst/>
                <a:uLnTx/>
                <a:uFillTx/>
              </a:rPr>
              <a:t>The issue is that health technology assessment (HTA) bodies wanted different data than EMA was using to approve the drugs, such as data on rare adverse events and long-term efficacy.</a:t>
            </a:r>
          </a:p>
          <a:p>
            <a:pPr marL="0" marR="0" lvl="0" indent="0" algn="just" defTabSz="914400" eaLnBrk="1" fontAlgn="base" latinLnBrk="0" hangingPunct="1">
              <a:lnSpc>
                <a:spcPct val="100000"/>
              </a:lnSpc>
              <a:spcBef>
                <a:spcPts val="300"/>
              </a:spcBef>
              <a:spcAft>
                <a:spcPct val="0"/>
              </a:spcAft>
              <a:buClrTx/>
              <a:buSzTx/>
              <a:buFontTx/>
              <a:buNone/>
              <a:tabLst/>
              <a:defRPr/>
            </a:pPr>
            <a:r>
              <a:rPr kumimoji="0" lang="en-US" sz="1200" b="1" i="0" u="none" strike="noStrike" kern="0" cap="none" spc="0" normalizeH="0" baseline="0" noProof="0" dirty="0">
                <a:ln>
                  <a:noFill/>
                </a:ln>
                <a:solidFill>
                  <a:srgbClr val="1C2980"/>
                </a:solidFill>
                <a:effectLst/>
                <a:uLnTx/>
                <a:uFillTx/>
              </a:rPr>
              <a:t>Michael Mezher - Regulatory Affairs Professionals Society</a:t>
            </a:r>
          </a:p>
        </p:txBody>
      </p:sp>
      <p:sp>
        <p:nvSpPr>
          <p:cNvPr id="21" name="Rectangle 20"/>
          <p:cNvSpPr/>
          <p:nvPr/>
        </p:nvSpPr>
        <p:spPr>
          <a:xfrm>
            <a:off x="609600" y="5078340"/>
            <a:ext cx="5270376" cy="1323439"/>
          </a:xfrm>
          <a:prstGeom prst="rect">
            <a:avLst/>
          </a:prstGeom>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C2980"/>
                </a:solidFill>
                <a:effectLst/>
                <a:uLnTx/>
                <a:uFillTx/>
              </a:rPr>
              <a:t>These technologies include high performance</a:t>
            </a:r>
            <a:r>
              <a:rPr kumimoji="0" lang="en-US" sz="1600" b="0" i="0" u="none" strike="noStrike" kern="0" cap="none" spc="0" normalizeH="0" noProof="0" dirty="0">
                <a:ln>
                  <a:noFill/>
                </a:ln>
                <a:solidFill>
                  <a:srgbClr val="1C2980"/>
                </a:solidFill>
                <a:effectLst/>
                <a:uLnTx/>
                <a:uFillTx/>
              </a:rPr>
              <a:t> computing and </a:t>
            </a:r>
            <a:r>
              <a:rPr kumimoji="0" lang="en-US" sz="1600" b="0" i="0" u="none" strike="noStrike" kern="0" cap="none" spc="0" normalizeH="0" baseline="0" noProof="0" dirty="0">
                <a:ln>
                  <a:noFill/>
                </a:ln>
                <a:solidFill>
                  <a:srgbClr val="1C2980"/>
                </a:solidFill>
                <a:effectLst/>
                <a:uLnTx/>
                <a:uFillTx/>
              </a:rPr>
              <a:t>machine learning to infer the complex  associations between patient data, genetic factors, demographic data, disease progression, and treatment options.</a:t>
            </a:r>
          </a:p>
        </p:txBody>
      </p:sp>
      <p:sp>
        <p:nvSpPr>
          <p:cNvPr id="22" name="Rectangular Callout 21"/>
          <p:cNvSpPr/>
          <p:nvPr/>
        </p:nvSpPr>
        <p:spPr>
          <a:xfrm>
            <a:off x="7596435" y="1626519"/>
            <a:ext cx="2565400" cy="1077218"/>
          </a:xfrm>
          <a:prstGeom prst="wedgeRectCallout">
            <a:avLst>
              <a:gd name="adj1" fmla="val -100041"/>
              <a:gd name="adj2" fmla="val 3552"/>
            </a:avLst>
          </a:prstGeom>
          <a:solidFill>
            <a:srgbClr val="FFD41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mn-cs"/>
              </a:rPr>
              <a:t>Regulators are using RWE for safety &amp; epi now – and considering broader adoption </a:t>
            </a:r>
          </a:p>
        </p:txBody>
      </p:sp>
      <p:sp>
        <p:nvSpPr>
          <p:cNvPr id="23" name="Rectangular Callout 22"/>
          <p:cNvSpPr/>
          <p:nvPr/>
        </p:nvSpPr>
        <p:spPr>
          <a:xfrm>
            <a:off x="604788" y="3166616"/>
            <a:ext cx="4183359" cy="1077218"/>
          </a:xfrm>
          <a:prstGeom prst="wedgeRectCallout">
            <a:avLst>
              <a:gd name="adj1" fmla="val 100654"/>
              <a:gd name="adj2" fmla="val 7931"/>
            </a:avLst>
          </a:prstGeom>
          <a:solidFill>
            <a:srgbClr val="FFD41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mn-cs"/>
              </a:rPr>
              <a:t>Regulators and Payers have differing data needs from RWE and genomics</a:t>
            </a:r>
          </a:p>
          <a:p>
            <a:pPr marL="0" marR="0" lvl="0" indent="0" algn="ctr" defTabSz="914400" eaLnBrk="1" fontAlgn="base" latinLnBrk="0" hangingPunct="1">
              <a:lnSpc>
                <a:spcPct val="100000"/>
              </a:lnSpc>
              <a:spcBef>
                <a:spcPct val="0"/>
              </a:spcBef>
              <a:spcAft>
                <a:spcPct val="0"/>
              </a:spcAft>
              <a:buClrTx/>
              <a:buSzTx/>
              <a:buFontTx/>
              <a:buNone/>
              <a:tabLst/>
              <a:defRPr/>
            </a:pPr>
            <a:r>
              <a:rPr lang="en-US" sz="1600" kern="0" dirty="0">
                <a:solidFill>
                  <a:srgbClr val="002060"/>
                </a:solidFill>
                <a:latin typeface="Arial"/>
              </a:rPr>
              <a:t>(approval alone is no guarantee of success)</a:t>
            </a:r>
            <a:endParaRPr kumimoji="0" lang="en-US" sz="1600" b="0" i="0" u="none" strike="noStrike" kern="0" cap="none" spc="0" normalizeH="0" baseline="0" noProof="0" dirty="0">
              <a:ln>
                <a:noFill/>
              </a:ln>
              <a:solidFill>
                <a:srgbClr val="002060"/>
              </a:solidFill>
              <a:effectLst/>
              <a:uLnTx/>
              <a:uFillTx/>
              <a:latin typeface="Arial"/>
              <a:ea typeface="+mn-ea"/>
              <a:cs typeface="+mn-cs"/>
            </a:endParaRPr>
          </a:p>
        </p:txBody>
      </p:sp>
      <p:sp>
        <p:nvSpPr>
          <p:cNvPr id="24" name="Rectangular Callout 23"/>
          <p:cNvSpPr/>
          <p:nvPr/>
        </p:nvSpPr>
        <p:spPr>
          <a:xfrm>
            <a:off x="7596434" y="5279135"/>
            <a:ext cx="3180085" cy="1077218"/>
          </a:xfrm>
          <a:prstGeom prst="wedgeRectCallout">
            <a:avLst>
              <a:gd name="adj1" fmla="val -114751"/>
              <a:gd name="adj2" fmla="val 8942"/>
            </a:avLst>
          </a:prstGeom>
          <a:solidFill>
            <a:srgbClr val="FFD41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mn-cs"/>
              </a:rPr>
              <a:t>Technology</a:t>
            </a:r>
            <a:r>
              <a:rPr kumimoji="0" lang="en-US" sz="1600" b="0" i="0" u="none" strike="noStrike" kern="0" cap="none" spc="0" normalizeH="0" noProof="0" dirty="0">
                <a:ln>
                  <a:noFill/>
                </a:ln>
                <a:solidFill>
                  <a:srgbClr val="002060"/>
                </a:solidFill>
                <a:effectLst/>
                <a:uLnTx/>
                <a:uFillTx/>
                <a:latin typeface="Arial"/>
                <a:ea typeface="+mn-ea"/>
                <a:cs typeface="+mn-cs"/>
              </a:rPr>
              <a:t> makes massive computing and storage capabilities accessible to many </a:t>
            </a:r>
            <a:endParaRPr kumimoji="0" lang="en-US" sz="1600" b="0" i="0" u="none" strike="noStrike" kern="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793081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913406" y="676062"/>
            <a:ext cx="8365187" cy="524599"/>
          </a:xfrm>
        </p:spPr>
        <p:txBody>
          <a:bodyPr/>
          <a:lstStyle/>
          <a:p>
            <a:pPr algn="ctr"/>
            <a:r>
              <a:rPr lang="en-US" dirty="0"/>
              <a:t>New Professional Steering Committee</a:t>
            </a:r>
          </a:p>
        </p:txBody>
      </p:sp>
      <p:sp>
        <p:nvSpPr>
          <p:cNvPr id="2" name="Rectangle 1">
            <a:extLst>
              <a:ext uri="{FF2B5EF4-FFF2-40B4-BE49-F238E27FC236}">
                <a16:creationId xmlns:a16="http://schemas.microsoft.com/office/drawing/2014/main" id="{A3D832E6-79CC-47CA-A38D-7D0A8A66DFAB}"/>
              </a:ext>
            </a:extLst>
          </p:cNvPr>
          <p:cNvSpPr/>
          <p:nvPr/>
        </p:nvSpPr>
        <p:spPr>
          <a:xfrm>
            <a:off x="280658" y="1401120"/>
            <a:ext cx="11697078"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New Professional Steering Committee Chair:</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Elisabeth Oehrlein, MS, PhD,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Senior Director, Research and Programs, National Health Council, Washington, DC, USA</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New Professional Steering Committee Members:</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Blythe Adamson, MPH, PhD,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Senior Quantitative Scientist, Flatiron Health, New York, NY, USA</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Sanket Shah, PhD, MD,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Manager,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Stratevi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Boston, MA, USA</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Ernest Law,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RPh</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PhD,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Senior Manager, Pfizer Inc., New York, NY, USA</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Mark Bounthavong, MPH, PharmD,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Investigator, Veterans Affairs Health Economics Resource Center, Menlo Park, CA, USA</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ISPOR Staff:</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Jason A. Cohen, MPP,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Manager, Member Services (Students &amp; New Professionals), ISPOR, Lawrenceville, NJ, USA</a:t>
            </a:r>
          </a:p>
        </p:txBody>
      </p:sp>
      <p:sp>
        <p:nvSpPr>
          <p:cNvPr id="8" name="Slide Number Placeholder 7">
            <a:extLst>
              <a:ext uri="{FF2B5EF4-FFF2-40B4-BE49-F238E27FC236}">
                <a16:creationId xmlns:a16="http://schemas.microsoft.com/office/drawing/2014/main" id="{7EFFF795-BAFA-4E96-BC45-07C5123EF72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35A0CE"/>
              </a:solidFill>
              <a:effectLst/>
              <a:uLnTx/>
              <a:uFillTx/>
              <a:latin typeface="Open Sans" charset="0"/>
              <a:ea typeface="+mn-ea"/>
              <a:cs typeface="+mn-cs"/>
            </a:endParaRPr>
          </a:p>
        </p:txBody>
      </p:sp>
      <p:grpSp>
        <p:nvGrpSpPr>
          <p:cNvPr id="3" name="Group 2">
            <a:extLst>
              <a:ext uri="{FF2B5EF4-FFF2-40B4-BE49-F238E27FC236}">
                <a16:creationId xmlns:a16="http://schemas.microsoft.com/office/drawing/2014/main" id="{45ECD57F-4463-4CA1-A05C-32FC615B8132}"/>
              </a:ext>
            </a:extLst>
          </p:cNvPr>
          <p:cNvGrpSpPr/>
          <p:nvPr/>
        </p:nvGrpSpPr>
        <p:grpSpPr>
          <a:xfrm>
            <a:off x="1356540" y="5265894"/>
            <a:ext cx="9478918" cy="1529578"/>
            <a:chOff x="635841" y="4961812"/>
            <a:chExt cx="9478918" cy="1529578"/>
          </a:xfrm>
        </p:grpSpPr>
        <p:pic>
          <p:nvPicPr>
            <p:cNvPr id="1026" name="Picture 2" descr="Elisabeth Oehrlein">
              <a:extLst>
                <a:ext uri="{FF2B5EF4-FFF2-40B4-BE49-F238E27FC236}">
                  <a16:creationId xmlns:a16="http://schemas.microsoft.com/office/drawing/2014/main" id="{5E8AFD61-0F06-4308-9008-4043C80E6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41" y="4967035"/>
              <a:ext cx="1235873" cy="149911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i2.wp.com/www.blytheadamson.com/wp-content/uploads/2018/10/Blythe-Adamson-Portrait-2018-e1538447928611-265x300.jpg?resize=265%2C300">
              <a:extLst>
                <a:ext uri="{FF2B5EF4-FFF2-40B4-BE49-F238E27FC236}">
                  <a16:creationId xmlns:a16="http://schemas.microsoft.com/office/drawing/2014/main" id="{F6343C98-BAAE-40FB-86F3-23495D592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050" y="4961812"/>
              <a:ext cx="1234381" cy="1499118"/>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Sanket Shah MBBS, PhD">
              <a:extLst>
                <a:ext uri="{FF2B5EF4-FFF2-40B4-BE49-F238E27FC236}">
                  <a16:creationId xmlns:a16="http://schemas.microsoft.com/office/drawing/2014/main" id="{DB9CFBBA-9BDC-4017-88FE-7CC81B0C8F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148" y="4967035"/>
              <a:ext cx="1234381" cy="1499118"/>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Ernest Law, PharmD, PhD">
              <a:extLst>
                <a:ext uri="{FF2B5EF4-FFF2-40B4-BE49-F238E27FC236}">
                  <a16:creationId xmlns:a16="http://schemas.microsoft.com/office/drawing/2014/main" id="{568E7E01-390B-4AB9-9D0B-B96BBC6C59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8246" y="4986733"/>
              <a:ext cx="1234381" cy="1499118"/>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s://static1.squarespace.com/static/58cde3fcdb29d633eb688e9e/t/58cfff9d6b8f5b01c8e62c11/1490026407328/?format=300w">
              <a:extLst>
                <a:ext uri="{FF2B5EF4-FFF2-40B4-BE49-F238E27FC236}">
                  <a16:creationId xmlns:a16="http://schemas.microsoft.com/office/drawing/2014/main" id="{B51B6757-04C4-4610-A0DE-AA467267E2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8344" y="4991956"/>
              <a:ext cx="1234381" cy="1493895"/>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Jason Cohen_2017-12">
              <a:extLst>
                <a:ext uri="{FF2B5EF4-FFF2-40B4-BE49-F238E27FC236}">
                  <a16:creationId xmlns:a16="http://schemas.microsoft.com/office/drawing/2014/main" id="{6784D829-9F87-4145-B657-E4FF6FA75E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8442" y="4986733"/>
              <a:ext cx="1376317" cy="15046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TextBox 3">
            <a:extLst>
              <a:ext uri="{FF2B5EF4-FFF2-40B4-BE49-F238E27FC236}">
                <a16:creationId xmlns:a16="http://schemas.microsoft.com/office/drawing/2014/main" id="{247DB0EF-9234-4323-A4C1-C6A2069C8E95}"/>
              </a:ext>
            </a:extLst>
          </p:cNvPr>
          <p:cNvSpPr txBox="1"/>
          <p:nvPr/>
        </p:nvSpPr>
        <p:spPr>
          <a:xfrm>
            <a:off x="1536957" y="6456506"/>
            <a:ext cx="7528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Elisabeth</a:t>
            </a:r>
          </a:p>
        </p:txBody>
      </p:sp>
      <p:sp>
        <p:nvSpPr>
          <p:cNvPr id="13" name="TextBox 12">
            <a:extLst>
              <a:ext uri="{FF2B5EF4-FFF2-40B4-BE49-F238E27FC236}">
                <a16:creationId xmlns:a16="http://schemas.microsoft.com/office/drawing/2014/main" id="{D18DC82A-A7EB-494E-BD04-10DED17358CA}"/>
              </a:ext>
            </a:extLst>
          </p:cNvPr>
          <p:cNvSpPr txBox="1"/>
          <p:nvPr/>
        </p:nvSpPr>
        <p:spPr>
          <a:xfrm>
            <a:off x="3304802" y="6457141"/>
            <a:ext cx="5813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Blythe</a:t>
            </a:r>
          </a:p>
        </p:txBody>
      </p:sp>
      <p:sp>
        <p:nvSpPr>
          <p:cNvPr id="14" name="TextBox 13">
            <a:extLst>
              <a:ext uri="{FF2B5EF4-FFF2-40B4-BE49-F238E27FC236}">
                <a16:creationId xmlns:a16="http://schemas.microsoft.com/office/drawing/2014/main" id="{C493FE3F-07E2-4FF4-87C9-040151EA9A7E}"/>
              </a:ext>
            </a:extLst>
          </p:cNvPr>
          <p:cNvSpPr txBox="1"/>
          <p:nvPr/>
        </p:nvSpPr>
        <p:spPr>
          <a:xfrm>
            <a:off x="4919128" y="6466472"/>
            <a:ext cx="6020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Sanket</a:t>
            </a:r>
          </a:p>
        </p:txBody>
      </p:sp>
      <p:sp>
        <p:nvSpPr>
          <p:cNvPr id="15" name="TextBox 14">
            <a:extLst>
              <a:ext uri="{FF2B5EF4-FFF2-40B4-BE49-F238E27FC236}">
                <a16:creationId xmlns:a16="http://schemas.microsoft.com/office/drawing/2014/main" id="{805426E1-A13D-484B-8168-D2819193F6EA}"/>
              </a:ext>
            </a:extLst>
          </p:cNvPr>
          <p:cNvSpPr txBox="1"/>
          <p:nvPr/>
        </p:nvSpPr>
        <p:spPr>
          <a:xfrm>
            <a:off x="6545896" y="6470406"/>
            <a:ext cx="5804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Ernest</a:t>
            </a:r>
          </a:p>
        </p:txBody>
      </p:sp>
      <p:sp>
        <p:nvSpPr>
          <p:cNvPr id="16" name="TextBox 15">
            <a:extLst>
              <a:ext uri="{FF2B5EF4-FFF2-40B4-BE49-F238E27FC236}">
                <a16:creationId xmlns:a16="http://schemas.microsoft.com/office/drawing/2014/main" id="{6A35304A-7572-4E13-9A7C-C8C0A7B35358}"/>
              </a:ext>
            </a:extLst>
          </p:cNvPr>
          <p:cNvSpPr txBox="1"/>
          <p:nvPr/>
        </p:nvSpPr>
        <p:spPr>
          <a:xfrm>
            <a:off x="8199593" y="6470406"/>
            <a:ext cx="5132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Mark</a:t>
            </a:r>
          </a:p>
        </p:txBody>
      </p:sp>
      <p:sp>
        <p:nvSpPr>
          <p:cNvPr id="17" name="TextBox 16">
            <a:extLst>
              <a:ext uri="{FF2B5EF4-FFF2-40B4-BE49-F238E27FC236}">
                <a16:creationId xmlns:a16="http://schemas.microsoft.com/office/drawing/2014/main" id="{3599B300-1217-442E-8F22-2B36A71A9010}"/>
              </a:ext>
            </a:extLst>
          </p:cNvPr>
          <p:cNvSpPr txBox="1"/>
          <p:nvPr/>
        </p:nvSpPr>
        <p:spPr>
          <a:xfrm>
            <a:off x="9881842" y="6502422"/>
            <a:ext cx="5309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Jason</a:t>
            </a:r>
          </a:p>
        </p:txBody>
      </p:sp>
    </p:spTree>
    <p:extLst>
      <p:ext uri="{BB962C8B-B14F-4D97-AF65-F5344CB8AC3E}">
        <p14:creationId xmlns:p14="http://schemas.microsoft.com/office/powerpoint/2010/main" val="2890394897"/>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958"/>
            <a:ext cx="11319048" cy="1143000"/>
          </a:xfrm>
        </p:spPr>
        <p:txBody>
          <a:bodyPr>
            <a:normAutofit/>
          </a:bodyPr>
          <a:lstStyle/>
          <a:p>
            <a:r>
              <a:rPr lang="en-US" sz="2800" dirty="0"/>
              <a:t>Precision medicine requires genomic, </a:t>
            </a:r>
            <a:r>
              <a:rPr lang="en-US" sz="2800" dirty="0" err="1"/>
              <a:t>phenomic</a:t>
            </a:r>
            <a:r>
              <a:rPr lang="en-US" sz="2800" dirty="0"/>
              <a:t> and care linkage</a:t>
            </a:r>
          </a:p>
        </p:txBody>
      </p:sp>
      <p:sp>
        <p:nvSpPr>
          <p:cNvPr id="3" name="Date Placeholder 2"/>
          <p:cNvSpPr>
            <a:spLocks noGrp="1"/>
          </p:cNvSpPr>
          <p:nvPr>
            <p:ph type="dt" sz="half" idx="10"/>
          </p:nvPr>
        </p:nvSpPr>
        <p:spPr/>
        <p:txBody>
          <a:bodyPr/>
          <a:lstStyle/>
          <a:p>
            <a:pPr defTabSz="457200"/>
            <a:endParaRPr lang="en-US" dirty="0">
              <a:solidFill>
                <a:srgbClr val="404040">
                  <a:tint val="75000"/>
                </a:srgbClr>
              </a:solidFill>
            </a:endParaRPr>
          </a:p>
        </p:txBody>
      </p:sp>
      <p:pic>
        <p:nvPicPr>
          <p:cNvPr id="5" name="Picture 3"/>
          <p:cNvPicPr>
            <a:picLocks noChangeAspect="1" noChangeArrowheads="1"/>
          </p:cNvPicPr>
          <p:nvPr/>
        </p:nvPicPr>
        <p:blipFill>
          <a:blip r:embed="rId2" cstate="print"/>
          <a:srcRect/>
          <a:stretch>
            <a:fillRect/>
          </a:stretch>
        </p:blipFill>
        <p:spPr bwMode="auto">
          <a:xfrm>
            <a:off x="81756" y="2089375"/>
            <a:ext cx="5200892" cy="3900669"/>
          </a:xfrm>
          <a:prstGeom prst="rect">
            <a:avLst/>
          </a:prstGeom>
          <a:noFill/>
          <a:ln w="9525">
            <a:noFill/>
            <a:miter lim="800000"/>
            <a:headEnd/>
            <a:tailEnd/>
          </a:ln>
        </p:spPr>
      </p:pic>
      <p:cxnSp>
        <p:nvCxnSpPr>
          <p:cNvPr id="7" name="Straight Connector 6"/>
          <p:cNvCxnSpPr>
            <a:endCxn id="9" idx="0"/>
          </p:cNvCxnSpPr>
          <p:nvPr/>
        </p:nvCxnSpPr>
        <p:spPr>
          <a:xfrm flipV="1">
            <a:off x="2715491" y="1623571"/>
            <a:ext cx="6213761" cy="4987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9" idx="4"/>
          </p:cNvCxnSpPr>
          <p:nvPr/>
        </p:nvCxnSpPr>
        <p:spPr>
          <a:xfrm>
            <a:off x="2646218" y="5946201"/>
            <a:ext cx="6283034" cy="65115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442361" y="1623571"/>
            <a:ext cx="4973781" cy="4973781"/>
          </a:xfrm>
          <a:prstGeom prst="ellipse">
            <a:avLst/>
          </a:prstGeom>
          <a:gradFill flip="none" rotWithShape="1">
            <a:gsLst>
              <a:gs pos="30000">
                <a:srgbClr val="20BE2C"/>
              </a:gs>
              <a:gs pos="36000">
                <a:srgbClr val="25B3FF"/>
              </a:gs>
              <a:gs pos="58000">
                <a:srgbClr val="25B3FF"/>
              </a:gs>
              <a:gs pos="58000">
                <a:srgbClr val="25B3FF"/>
              </a:gs>
              <a:gs pos="100000">
                <a:srgbClr val="F25942"/>
              </a:gs>
              <a:gs pos="71000">
                <a:srgbClr val="F259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err="1">
              <a:solidFill>
                <a:srgbClr val="002060"/>
              </a:solidFill>
            </a:endParaRPr>
          </a:p>
        </p:txBody>
      </p:sp>
      <p:sp>
        <p:nvSpPr>
          <p:cNvPr id="10" name="Right Arrow 9"/>
          <p:cNvSpPr/>
          <p:nvPr/>
        </p:nvSpPr>
        <p:spPr>
          <a:xfrm>
            <a:off x="5209308" y="3216855"/>
            <a:ext cx="748146" cy="1676400"/>
          </a:xfrm>
          <a:prstGeom prst="rightArrow">
            <a:avLst>
              <a:gd name="adj1" fmla="val 59917"/>
              <a:gd name="adj2" fmla="val 75926"/>
            </a:avLst>
          </a:prstGeom>
          <a:noFill/>
          <a:ln>
            <a:solidFill>
              <a:srgbClr val="297C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1" name="Oval 10"/>
          <p:cNvSpPr/>
          <p:nvPr/>
        </p:nvSpPr>
        <p:spPr>
          <a:xfrm>
            <a:off x="6447926" y="1634054"/>
            <a:ext cx="4955458" cy="4940709"/>
          </a:xfrm>
          <a:prstGeom prst="ellipse">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002060"/>
              </a:solidFill>
            </a:endParaRPr>
          </a:p>
        </p:txBody>
      </p:sp>
      <p:sp>
        <p:nvSpPr>
          <p:cNvPr id="12" name="Rectangle 11"/>
          <p:cNvSpPr/>
          <p:nvPr/>
        </p:nvSpPr>
        <p:spPr>
          <a:xfrm>
            <a:off x="6695655" y="2288572"/>
            <a:ext cx="4526524" cy="775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Clinical Decision Support</a:t>
            </a:r>
          </a:p>
        </p:txBody>
      </p:sp>
      <p:sp>
        <p:nvSpPr>
          <p:cNvPr id="13" name="Rectangle 12"/>
          <p:cNvSpPr/>
          <p:nvPr/>
        </p:nvSpPr>
        <p:spPr>
          <a:xfrm>
            <a:off x="6695655" y="4061976"/>
            <a:ext cx="4526524" cy="775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Precision Medicine</a:t>
            </a:r>
          </a:p>
        </p:txBody>
      </p:sp>
      <p:sp>
        <p:nvSpPr>
          <p:cNvPr id="14" name="Rectangle 13"/>
          <p:cNvSpPr/>
          <p:nvPr/>
        </p:nvSpPr>
        <p:spPr>
          <a:xfrm>
            <a:off x="6695655" y="3175274"/>
            <a:ext cx="4526524" cy="775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Translational Medicine</a:t>
            </a:r>
          </a:p>
        </p:txBody>
      </p:sp>
    </p:spTree>
    <p:extLst>
      <p:ext uri="{BB962C8B-B14F-4D97-AF65-F5344CB8AC3E}">
        <p14:creationId xmlns:p14="http://schemas.microsoft.com/office/powerpoint/2010/main" val="1990929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ADB15C-D514-4137-A1C7-1E79B3FC7371}"/>
              </a:ext>
            </a:extLst>
          </p:cNvPr>
          <p:cNvPicPr>
            <a:picLocks noChangeAspect="1"/>
          </p:cNvPicPr>
          <p:nvPr/>
        </p:nvPicPr>
        <p:blipFill>
          <a:blip r:embed="rId2"/>
          <a:stretch>
            <a:fillRect/>
          </a:stretch>
        </p:blipFill>
        <p:spPr>
          <a:xfrm>
            <a:off x="4299531" y="2571750"/>
            <a:ext cx="7620000" cy="4286250"/>
          </a:xfrm>
          <a:prstGeom prst="rect">
            <a:avLst/>
          </a:prstGeom>
          <a:solidFill>
            <a:schemeClr val="tx1"/>
          </a:solidFill>
          <a:ln>
            <a:solidFill>
              <a:schemeClr val="tx1"/>
            </a:solidFill>
          </a:ln>
        </p:spPr>
      </p:pic>
      <p:sp>
        <p:nvSpPr>
          <p:cNvPr id="5" name="Content Placeholder 4">
            <a:extLst>
              <a:ext uri="{FF2B5EF4-FFF2-40B4-BE49-F238E27FC236}">
                <a16:creationId xmlns:a16="http://schemas.microsoft.com/office/drawing/2014/main" id="{5CEBDC15-1E08-47F0-BE35-A2039D03D10C}"/>
              </a:ext>
            </a:extLst>
          </p:cNvPr>
          <p:cNvSpPr>
            <a:spLocks noGrp="1"/>
          </p:cNvSpPr>
          <p:nvPr>
            <p:ph idx="1"/>
          </p:nvPr>
        </p:nvSpPr>
        <p:spPr>
          <a:xfrm>
            <a:off x="168103" y="1223426"/>
            <a:ext cx="5503025" cy="1724696"/>
          </a:xfrm>
          <a:ln>
            <a:solidFill>
              <a:schemeClr val="tx1"/>
            </a:solidFill>
          </a:ln>
        </p:spPr>
        <p:txBody>
          <a:bodyPr/>
          <a:lstStyle/>
          <a:p>
            <a:pPr marL="0" indent="0">
              <a:buNone/>
            </a:pPr>
            <a:r>
              <a:rPr lang="en-US" dirty="0"/>
              <a:t>“  It is estimated that the </a:t>
            </a:r>
            <a:r>
              <a:rPr lang="en-US" b="1" dirty="0"/>
              <a:t>doubling time of medical knowledge</a:t>
            </a:r>
            <a:r>
              <a:rPr lang="en-US" dirty="0"/>
              <a:t> in 1950 was 50 years; in 1980, 7 years; and in 2010, 3.5 years. </a:t>
            </a:r>
            <a:r>
              <a:rPr lang="en-US" b="1" dirty="0"/>
              <a:t>In 2020 it is projected to be 0.2 years—just 73 days”  (</a:t>
            </a:r>
            <a:r>
              <a:rPr lang="en-US" dirty="0">
                <a:hlinkClick r:id="rId3"/>
              </a:rPr>
              <a:t>https://www.ncbi.nlm.nih.gov/pmc/articles/PMC3116346/</a:t>
            </a:r>
            <a:r>
              <a:rPr lang="en-US" dirty="0"/>
              <a:t>)</a:t>
            </a:r>
          </a:p>
        </p:txBody>
      </p:sp>
      <p:sp>
        <p:nvSpPr>
          <p:cNvPr id="2" name="Title 1">
            <a:extLst>
              <a:ext uri="{FF2B5EF4-FFF2-40B4-BE49-F238E27FC236}">
                <a16:creationId xmlns:a16="http://schemas.microsoft.com/office/drawing/2014/main" id="{4BEDEC8A-F1D6-48B4-BD1A-1D182FD8DB57}"/>
              </a:ext>
            </a:extLst>
          </p:cNvPr>
          <p:cNvSpPr>
            <a:spLocks noGrp="1"/>
          </p:cNvSpPr>
          <p:nvPr>
            <p:ph type="title"/>
          </p:nvPr>
        </p:nvSpPr>
        <p:spPr>
          <a:xfrm>
            <a:off x="462750" y="176528"/>
            <a:ext cx="11338560" cy="768263"/>
          </a:xfrm>
        </p:spPr>
        <p:txBody>
          <a:bodyPr/>
          <a:lstStyle/>
          <a:p>
            <a:r>
              <a:rPr lang="en-US" dirty="0"/>
              <a:t>Challenges and solutions</a:t>
            </a:r>
          </a:p>
        </p:txBody>
      </p:sp>
      <p:sp>
        <p:nvSpPr>
          <p:cNvPr id="6" name="TextBox 5">
            <a:extLst>
              <a:ext uri="{FF2B5EF4-FFF2-40B4-BE49-F238E27FC236}">
                <a16:creationId xmlns:a16="http://schemas.microsoft.com/office/drawing/2014/main" id="{164E1118-B272-417F-B119-17F1F43B627C}"/>
              </a:ext>
            </a:extLst>
          </p:cNvPr>
          <p:cNvSpPr txBox="1"/>
          <p:nvPr/>
        </p:nvSpPr>
        <p:spPr>
          <a:xfrm>
            <a:off x="7924800" y="2678545"/>
            <a:ext cx="184731" cy="338554"/>
          </a:xfrm>
          <a:prstGeom prst="rect">
            <a:avLst/>
          </a:prstGeom>
          <a:noFill/>
        </p:spPr>
        <p:txBody>
          <a:bodyPr wrap="none" rtlCol="0">
            <a:spAutoFit/>
          </a:bodyPr>
          <a:lstStyle/>
          <a:p>
            <a:endParaRPr lang="en-US" sz="1600" dirty="0" err="1">
              <a:solidFill>
                <a:schemeClr val="tx2"/>
              </a:solidFill>
            </a:endParaRPr>
          </a:p>
        </p:txBody>
      </p:sp>
      <p:sp>
        <p:nvSpPr>
          <p:cNvPr id="10" name="TextBox 9">
            <a:extLst>
              <a:ext uri="{FF2B5EF4-FFF2-40B4-BE49-F238E27FC236}">
                <a16:creationId xmlns:a16="http://schemas.microsoft.com/office/drawing/2014/main" id="{88CA0F65-3B34-43E9-8564-9C95CF96356C}"/>
              </a:ext>
            </a:extLst>
          </p:cNvPr>
          <p:cNvSpPr txBox="1"/>
          <p:nvPr/>
        </p:nvSpPr>
        <p:spPr>
          <a:xfrm>
            <a:off x="485834" y="3715084"/>
            <a:ext cx="3495967" cy="1569660"/>
          </a:xfrm>
          <a:prstGeom prst="rect">
            <a:avLst/>
          </a:prstGeom>
          <a:noFill/>
          <a:ln>
            <a:solidFill>
              <a:schemeClr val="tx1"/>
            </a:solidFill>
          </a:ln>
        </p:spPr>
        <p:txBody>
          <a:bodyPr wrap="square" rtlCol="0">
            <a:spAutoFit/>
          </a:bodyPr>
          <a:lstStyle/>
          <a:p>
            <a:r>
              <a:rPr lang="en-US" sz="1600" dirty="0">
                <a:solidFill>
                  <a:schemeClr val="tx2"/>
                </a:solidFill>
              </a:rPr>
              <a:t>Is GDPR the answer to the ask posed in </a:t>
            </a:r>
            <a:r>
              <a:rPr lang="en-US" sz="1600" b="1" dirty="0"/>
              <a:t>Trustworthy reuse of health data?</a:t>
            </a:r>
          </a:p>
          <a:p>
            <a:r>
              <a:rPr lang="en-US" sz="1600" dirty="0">
                <a:solidFill>
                  <a:schemeClr val="tx2"/>
                </a:solidFill>
              </a:rPr>
              <a:t>https://www.sciencedirect.com/science/article/abs/pii/S138650561200202X</a:t>
            </a:r>
          </a:p>
        </p:txBody>
      </p:sp>
      <p:sp>
        <p:nvSpPr>
          <p:cNvPr id="11" name="Arrow: Curved Right 10">
            <a:extLst>
              <a:ext uri="{FF2B5EF4-FFF2-40B4-BE49-F238E27FC236}">
                <a16:creationId xmlns:a16="http://schemas.microsoft.com/office/drawing/2014/main" id="{9265198D-F18C-43E5-823E-F144F8BDBC69}"/>
              </a:ext>
            </a:extLst>
          </p:cNvPr>
          <p:cNvSpPr/>
          <p:nvPr/>
        </p:nvSpPr>
        <p:spPr>
          <a:xfrm>
            <a:off x="3833091" y="2678545"/>
            <a:ext cx="1071418" cy="2327564"/>
          </a:xfrm>
          <a:prstGeom prst="curv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dirty="0" err="1">
              <a:solidFill>
                <a:schemeClr val="tx1"/>
              </a:solidFill>
            </a:endParaRPr>
          </a:p>
        </p:txBody>
      </p:sp>
    </p:spTree>
    <p:extLst>
      <p:ext uri="{BB962C8B-B14F-4D97-AF65-F5344CB8AC3E}">
        <p14:creationId xmlns:p14="http://schemas.microsoft.com/office/powerpoint/2010/main" val="35698721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1DD8C-C66A-485F-9719-93A09361EDC0}"/>
              </a:ext>
            </a:extLst>
          </p:cNvPr>
          <p:cNvSpPr>
            <a:spLocks noGrp="1"/>
          </p:cNvSpPr>
          <p:nvPr>
            <p:ph type="title"/>
          </p:nvPr>
        </p:nvSpPr>
        <p:spPr/>
        <p:txBody>
          <a:bodyPr/>
          <a:lstStyle/>
          <a:p>
            <a:r>
              <a:rPr lang="en-US" dirty="0"/>
              <a:t>Case Biobanking</a:t>
            </a:r>
          </a:p>
        </p:txBody>
      </p:sp>
    </p:spTree>
    <p:extLst>
      <p:ext uri="{BB962C8B-B14F-4D97-AF65-F5344CB8AC3E}">
        <p14:creationId xmlns:p14="http://schemas.microsoft.com/office/powerpoint/2010/main" val="3941530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794C642-BA77-4315-A9CD-9F7B44277C03}"/>
              </a:ext>
            </a:extLst>
          </p:cNvPr>
          <p:cNvSpPr>
            <a:spLocks noGrp="1"/>
          </p:cNvSpPr>
          <p:nvPr>
            <p:ph idx="1"/>
          </p:nvPr>
        </p:nvSpPr>
        <p:spPr>
          <a:solidFill>
            <a:schemeClr val="bg2">
              <a:lumMod val="60000"/>
              <a:lumOff val="40000"/>
            </a:schemeClr>
          </a:solidFill>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2400" dirty="0"/>
              <a:t>Challenge:  individual rights, e.g.  notification, restriction of processing, object?</a:t>
            </a:r>
          </a:p>
          <a:p>
            <a:pPr marL="0" indent="0">
              <a:buNone/>
            </a:pPr>
            <a:r>
              <a:rPr lang="en-US" sz="2400" dirty="0"/>
              <a:t>Safeguards to be provided by member state law?</a:t>
            </a:r>
          </a:p>
          <a:p>
            <a:pPr marL="0" indent="0">
              <a:buNone/>
            </a:pPr>
            <a:endParaRPr lang="en-US" sz="2400" dirty="0"/>
          </a:p>
          <a:p>
            <a:pPr marL="0" indent="0">
              <a:buNone/>
            </a:pPr>
            <a:endParaRPr lang="en-US" sz="2400" dirty="0"/>
          </a:p>
          <a:p>
            <a:pPr marL="0" indent="0">
              <a:buNone/>
            </a:pPr>
            <a:endParaRPr lang="en-US" sz="2400" dirty="0"/>
          </a:p>
          <a:p>
            <a:endParaRPr lang="en-US" sz="2400" dirty="0"/>
          </a:p>
          <a:p>
            <a:endParaRPr lang="en-US" dirty="0"/>
          </a:p>
          <a:p>
            <a:endParaRPr lang="en-US" dirty="0"/>
          </a:p>
          <a:p>
            <a:endParaRPr lang="en-US" dirty="0"/>
          </a:p>
          <a:p>
            <a:endParaRPr lang="en-US" dirty="0"/>
          </a:p>
          <a:p>
            <a:endParaRPr lang="en-US" dirty="0"/>
          </a:p>
          <a:p>
            <a:endParaRPr lang="en-US" dirty="0"/>
          </a:p>
          <a:p>
            <a:endParaRPr lang="en-US" dirty="0"/>
          </a:p>
          <a:p>
            <a:r>
              <a:rPr lang="en-US" dirty="0" err="1"/>
              <a:t>challngearch</a:t>
            </a:r>
            <a:r>
              <a:rPr lang="en-US" dirty="0"/>
              <a:t> aims</a:t>
            </a:r>
          </a:p>
        </p:txBody>
      </p:sp>
      <p:sp>
        <p:nvSpPr>
          <p:cNvPr id="3" name="Title 2">
            <a:extLst>
              <a:ext uri="{FF2B5EF4-FFF2-40B4-BE49-F238E27FC236}">
                <a16:creationId xmlns:a16="http://schemas.microsoft.com/office/drawing/2014/main" id="{99C08E7E-4772-4335-83D9-16FA078E2B55}"/>
              </a:ext>
            </a:extLst>
          </p:cNvPr>
          <p:cNvSpPr>
            <a:spLocks noGrp="1"/>
          </p:cNvSpPr>
          <p:nvPr>
            <p:ph type="title"/>
          </p:nvPr>
        </p:nvSpPr>
        <p:spPr/>
        <p:txBody>
          <a:bodyPr/>
          <a:lstStyle/>
          <a:p>
            <a:pPr marL="457200" indent="-457200">
              <a:buFont typeface="Arial" panose="020B0604020202020204" pitchFamily="34" charset="0"/>
              <a:buChar char="•"/>
            </a:pPr>
            <a:r>
              <a:rPr lang="en-US" dirty="0"/>
              <a:t>Derogations are allowed in the name of scientific research</a:t>
            </a:r>
          </a:p>
        </p:txBody>
      </p:sp>
      <p:sp>
        <p:nvSpPr>
          <p:cNvPr id="5" name="Rectangle 4">
            <a:extLst>
              <a:ext uri="{FF2B5EF4-FFF2-40B4-BE49-F238E27FC236}">
                <a16:creationId xmlns:a16="http://schemas.microsoft.com/office/drawing/2014/main" id="{FE7F937D-0567-48DD-8F9D-4652324652D0}"/>
              </a:ext>
            </a:extLst>
          </p:cNvPr>
          <p:cNvSpPr/>
          <p:nvPr/>
        </p:nvSpPr>
        <p:spPr>
          <a:xfrm>
            <a:off x="468746" y="1395976"/>
            <a:ext cx="3426979" cy="2033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200" b="1" dirty="0"/>
              <a:t>The GDPR and the research exemption: considerations on the necessary safeguards for research biobanks</a:t>
            </a:r>
          </a:p>
          <a:p>
            <a:r>
              <a:rPr lang="en-US" sz="1200" dirty="0">
                <a:hlinkClick r:id="rId2"/>
              </a:rPr>
              <a:t>Ciara Staunton</a:t>
            </a:r>
            <a:r>
              <a:rPr lang="en-US" sz="1200" dirty="0"/>
              <a:t>  </a:t>
            </a:r>
            <a:r>
              <a:rPr lang="en-US" sz="1200" dirty="0">
                <a:hlinkClick r:id="rId3"/>
              </a:rPr>
              <a:t>ORCID: orcid.org/0000-0002-3185-440X</a:t>
            </a:r>
            <a:r>
              <a:rPr lang="en-US" sz="1200" baseline="30000" dirty="0">
                <a:hlinkClick r:id="rId4"/>
              </a:rPr>
              <a:t>1</a:t>
            </a:r>
            <a:r>
              <a:rPr lang="en-US" sz="1200" dirty="0"/>
              <a:t>, </a:t>
            </a:r>
          </a:p>
          <a:p>
            <a:r>
              <a:rPr lang="en-US" sz="1200" dirty="0">
                <a:hlinkClick r:id="rId5"/>
              </a:rPr>
              <a:t>Santa </a:t>
            </a:r>
            <a:r>
              <a:rPr lang="en-US" sz="1200" dirty="0" err="1">
                <a:hlinkClick r:id="rId5"/>
              </a:rPr>
              <a:t>Slokenberga</a:t>
            </a:r>
            <a:r>
              <a:rPr lang="en-US" sz="1200" dirty="0"/>
              <a:t>  </a:t>
            </a:r>
            <a:r>
              <a:rPr lang="en-US" sz="1200" dirty="0">
                <a:hlinkClick r:id="rId6"/>
              </a:rPr>
              <a:t>ORCID: orcid.org/0000-0002-5621-8485</a:t>
            </a:r>
            <a:r>
              <a:rPr lang="en-US" sz="1200" baseline="30000" dirty="0">
                <a:hlinkClick r:id="rId7"/>
              </a:rPr>
              <a:t>2</a:t>
            </a:r>
            <a:r>
              <a:rPr lang="en-US" sz="1200" dirty="0"/>
              <a:t> &amp; </a:t>
            </a:r>
          </a:p>
          <a:p>
            <a:r>
              <a:rPr lang="en-US" sz="1200" dirty="0">
                <a:hlinkClick r:id="rId8"/>
              </a:rPr>
              <a:t>Deborah Mascalzoni</a:t>
            </a:r>
            <a:r>
              <a:rPr lang="en-US" sz="1200" baseline="30000" dirty="0">
                <a:hlinkClick r:id="rId9"/>
              </a:rPr>
              <a:t>3</a:t>
            </a:r>
            <a:r>
              <a:rPr lang="en-US" sz="1200" dirty="0"/>
              <a:t> </a:t>
            </a:r>
          </a:p>
          <a:p>
            <a:r>
              <a:rPr lang="en-US" sz="1200" i="1" dirty="0">
                <a:hlinkClick r:id="rId10"/>
              </a:rPr>
              <a:t>European Journal of Human Genetics</a:t>
            </a:r>
            <a:r>
              <a:rPr lang="en-US" sz="1200" dirty="0"/>
              <a:t> </a:t>
            </a:r>
            <a:r>
              <a:rPr lang="en-US" sz="1200" b="1" dirty="0"/>
              <a:t>volume 27</a:t>
            </a:r>
            <a:r>
              <a:rPr lang="en-US" sz="1200" dirty="0"/>
              <a:t>, pages1159–1167(2019)</a:t>
            </a:r>
          </a:p>
        </p:txBody>
      </p:sp>
      <p:sp>
        <p:nvSpPr>
          <p:cNvPr id="6" name="Rectangle 5">
            <a:extLst>
              <a:ext uri="{FF2B5EF4-FFF2-40B4-BE49-F238E27FC236}">
                <a16:creationId xmlns:a16="http://schemas.microsoft.com/office/drawing/2014/main" id="{CCA34C96-9845-43ED-A177-30D5BB1748E7}"/>
              </a:ext>
            </a:extLst>
          </p:cNvPr>
          <p:cNvSpPr/>
          <p:nvPr/>
        </p:nvSpPr>
        <p:spPr>
          <a:xfrm>
            <a:off x="5053012" y="1914525"/>
            <a:ext cx="5362575" cy="895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i="1" dirty="0"/>
              <a:t>Biobank research is based on long-term </a:t>
            </a:r>
            <a:r>
              <a:rPr lang="en-US" sz="1600" i="1" dirty="0" err="1"/>
              <a:t>organised</a:t>
            </a:r>
            <a:r>
              <a:rPr lang="en-US" sz="1600" i="1" dirty="0"/>
              <a:t> collections of data and samples that can </a:t>
            </a:r>
            <a:r>
              <a:rPr lang="en-US" sz="1600" i="1" u="sng" dirty="0"/>
              <a:t>potentially be used for very diverse research aims</a:t>
            </a:r>
          </a:p>
        </p:txBody>
      </p:sp>
      <p:sp>
        <p:nvSpPr>
          <p:cNvPr id="7" name="Rectangle 6">
            <a:extLst>
              <a:ext uri="{FF2B5EF4-FFF2-40B4-BE49-F238E27FC236}">
                <a16:creationId xmlns:a16="http://schemas.microsoft.com/office/drawing/2014/main" id="{37D72E14-C65E-491B-9197-0D506BDAE093}"/>
              </a:ext>
            </a:extLst>
          </p:cNvPr>
          <p:cNvSpPr/>
          <p:nvPr/>
        </p:nvSpPr>
        <p:spPr>
          <a:xfrm>
            <a:off x="5053011" y="3033503"/>
            <a:ext cx="5362575" cy="581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600" dirty="0"/>
              <a:t>Classical tool relates consent to strong governance</a:t>
            </a:r>
          </a:p>
          <a:p>
            <a:pPr algn="l"/>
            <a:r>
              <a:rPr lang="en-US" sz="1600" dirty="0"/>
              <a:t>Secondary use</a:t>
            </a:r>
          </a:p>
        </p:txBody>
      </p:sp>
      <p:sp>
        <p:nvSpPr>
          <p:cNvPr id="8" name="Arrow: Curved Left 7">
            <a:extLst>
              <a:ext uri="{FF2B5EF4-FFF2-40B4-BE49-F238E27FC236}">
                <a16:creationId xmlns:a16="http://schemas.microsoft.com/office/drawing/2014/main" id="{2C7A9AA0-9FD8-4706-BD05-07F7419E5315}"/>
              </a:ext>
            </a:extLst>
          </p:cNvPr>
          <p:cNvSpPr/>
          <p:nvPr/>
        </p:nvSpPr>
        <p:spPr>
          <a:xfrm>
            <a:off x="10415587" y="2228850"/>
            <a:ext cx="685800" cy="1304925"/>
          </a:xfrm>
          <a:prstGeom prst="curved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dirty="0" err="1">
              <a:solidFill>
                <a:schemeClr val="tx1"/>
              </a:solidFill>
            </a:endParaRPr>
          </a:p>
        </p:txBody>
      </p:sp>
      <p:sp>
        <p:nvSpPr>
          <p:cNvPr id="9" name="Rectangle 8">
            <a:extLst>
              <a:ext uri="{FF2B5EF4-FFF2-40B4-BE49-F238E27FC236}">
                <a16:creationId xmlns:a16="http://schemas.microsoft.com/office/drawing/2014/main" id="{76E28C01-FDD8-4C35-B4C0-F0B32F893BB4}"/>
              </a:ext>
            </a:extLst>
          </p:cNvPr>
          <p:cNvSpPr/>
          <p:nvPr/>
        </p:nvSpPr>
        <p:spPr>
          <a:xfrm>
            <a:off x="966787" y="5251686"/>
            <a:ext cx="9324973" cy="6908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dirty="0"/>
              <a:t>“This review makes it clear that a full implementation of the derogations as provided for under the GDPR may render the research unethical and not in line with individuals interests”</a:t>
            </a:r>
          </a:p>
        </p:txBody>
      </p:sp>
    </p:spTree>
    <p:extLst>
      <p:ext uri="{BB962C8B-B14F-4D97-AF65-F5344CB8AC3E}">
        <p14:creationId xmlns:p14="http://schemas.microsoft.com/office/powerpoint/2010/main" val="2650076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963176-DD2D-4459-BB76-C6513A13F033}"/>
              </a:ext>
            </a:extLst>
          </p:cNvPr>
          <p:cNvSpPr>
            <a:spLocks noGrp="1"/>
          </p:cNvSpPr>
          <p:nvPr>
            <p:ph type="title"/>
          </p:nvPr>
        </p:nvSpPr>
        <p:spPr/>
        <p:txBody>
          <a:bodyPr/>
          <a:lstStyle/>
          <a:p>
            <a:r>
              <a:rPr lang="en-US" dirty="0"/>
              <a:t>status</a:t>
            </a:r>
          </a:p>
        </p:txBody>
      </p:sp>
    </p:spTree>
    <p:extLst>
      <p:ext uri="{BB962C8B-B14F-4D97-AF65-F5344CB8AC3E}">
        <p14:creationId xmlns:p14="http://schemas.microsoft.com/office/powerpoint/2010/main" val="1279264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9240A-1DCC-4350-B41E-17D3A1164C8B}"/>
              </a:ext>
            </a:extLst>
          </p:cNvPr>
          <p:cNvSpPr>
            <a:spLocks noGrp="1"/>
          </p:cNvSpPr>
          <p:nvPr>
            <p:ph idx="1"/>
          </p:nvPr>
        </p:nvSpPr>
        <p:spPr/>
        <p:txBody>
          <a:bodyPr/>
          <a:lstStyle/>
          <a:p>
            <a:r>
              <a:rPr lang="en-US" b="1" dirty="0"/>
              <a:t>One continent, one law</a:t>
            </a:r>
            <a:r>
              <a:rPr lang="en-US" dirty="0"/>
              <a:t>: Today, all but three Member States – Greece, Portugal and Slovenia </a:t>
            </a:r>
          </a:p>
          <a:p>
            <a:r>
              <a:rPr lang="en-US" b="1" dirty="0"/>
              <a:t>Businesses are adapting their practices</a:t>
            </a:r>
            <a:r>
              <a:rPr lang="en-US" dirty="0"/>
              <a:t>: Compliance with the Regulation has helped companies increase the security of their data and develop privacy as a competitive advantage</a:t>
            </a:r>
          </a:p>
          <a:p>
            <a:r>
              <a:rPr lang="en-US" b="1" dirty="0"/>
              <a:t>Stronger role of data protection authorities</a:t>
            </a:r>
            <a:r>
              <a:rPr lang="en-US" dirty="0"/>
              <a:t>: The Regulation has given national data protection authorities more powers to enforce the rules, yet limited # of fines yet</a:t>
            </a:r>
          </a:p>
          <a:p>
            <a:r>
              <a:rPr lang="en-US" b="1" dirty="0"/>
              <a:t>EU rules as reference for stronger data protection standards across the globe</a:t>
            </a:r>
            <a:endParaRPr lang="en-US" dirty="0"/>
          </a:p>
        </p:txBody>
      </p:sp>
      <p:sp>
        <p:nvSpPr>
          <p:cNvPr id="3" name="Title 2">
            <a:extLst>
              <a:ext uri="{FF2B5EF4-FFF2-40B4-BE49-F238E27FC236}">
                <a16:creationId xmlns:a16="http://schemas.microsoft.com/office/drawing/2014/main" id="{734D3A4C-FB5C-42F6-9FD3-425D1629ABE6}"/>
              </a:ext>
            </a:extLst>
          </p:cNvPr>
          <p:cNvSpPr>
            <a:spLocks noGrp="1"/>
          </p:cNvSpPr>
          <p:nvPr>
            <p:ph type="title"/>
          </p:nvPr>
        </p:nvSpPr>
        <p:spPr/>
        <p:txBody>
          <a:bodyPr/>
          <a:lstStyle/>
          <a:p>
            <a:r>
              <a:rPr lang="en-US" dirty="0"/>
              <a:t>General Data Protection Regulation shows results, but work needs to continue  </a:t>
            </a:r>
            <a:r>
              <a:rPr lang="en-US" sz="1400" dirty="0"/>
              <a:t>Press release24 July 2019Brussels</a:t>
            </a:r>
          </a:p>
        </p:txBody>
      </p:sp>
      <p:pic>
        <p:nvPicPr>
          <p:cNvPr id="6" name="Graphic 5" descr="Books on shelf">
            <a:hlinkClick r:id="rId2" action="ppaction://hlinkfile"/>
            <a:extLst>
              <a:ext uri="{FF2B5EF4-FFF2-40B4-BE49-F238E27FC236}">
                <a16:creationId xmlns:a16="http://schemas.microsoft.com/office/drawing/2014/main" id="{8F9434CF-4885-4CE1-82B8-27CEAD168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1538" y="3886200"/>
            <a:ext cx="914400" cy="914400"/>
          </a:xfrm>
          <a:prstGeom prst="rect">
            <a:avLst/>
          </a:prstGeom>
        </p:spPr>
      </p:pic>
    </p:spTree>
    <p:extLst>
      <p:ext uri="{BB962C8B-B14F-4D97-AF65-F5344CB8AC3E}">
        <p14:creationId xmlns:p14="http://schemas.microsoft.com/office/powerpoint/2010/main" val="1941723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356913" y="890192"/>
            <a:ext cx="8365187" cy="524599"/>
          </a:xfrm>
        </p:spPr>
        <p:txBody>
          <a:bodyPr/>
          <a:lstStyle/>
          <a:p>
            <a:pPr algn="ctr"/>
            <a:r>
              <a:rPr lang="en-US" dirty="0"/>
              <a:t>Member Benefits Overview</a:t>
            </a:r>
          </a:p>
        </p:txBody>
      </p:sp>
      <p:sp>
        <p:nvSpPr>
          <p:cNvPr id="2" name="Rectangle 1">
            <a:extLst>
              <a:ext uri="{FF2B5EF4-FFF2-40B4-BE49-F238E27FC236}">
                <a16:creationId xmlns:a16="http://schemas.microsoft.com/office/drawing/2014/main" id="{A3D832E6-79CC-47CA-A38D-7D0A8A66DFAB}"/>
              </a:ext>
            </a:extLst>
          </p:cNvPr>
          <p:cNvSpPr/>
          <p:nvPr/>
        </p:nvSpPr>
        <p:spPr>
          <a:xfrm>
            <a:off x="773724" y="1414791"/>
            <a:ext cx="10897371"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7AAE1"/>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Resources</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ISPOR </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Value &amp; Outcomes Spotlight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the news journal of the Society;</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E</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lectronic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version of </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Value in Health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the peer-reviewed journal of the Society; </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Access to online educational opportunities including: “My Career Path” webinars, “My ISPOR Story” webinars, scientific webinars, and thought leadership videos;</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ISPOR Career Center;</a:t>
            </a:r>
          </a:p>
          <a:p>
            <a:pPr marL="0" marR="0" lvl="0" indent="0" algn="l" defTabSz="914400" rtl="0" eaLnBrk="1" fontAlgn="auto" latinLnBrk="0" hangingPunct="1">
              <a:lnSpc>
                <a:spcPct val="100000"/>
              </a:lnSpc>
              <a:spcBef>
                <a:spcPts val="0"/>
              </a:spcBef>
              <a:spcAft>
                <a:spcPts val="0"/>
              </a:spcAft>
              <a:buClr>
                <a:srgbClr val="27AAE1"/>
              </a:buClr>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27AAE1"/>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At ISPOR Meetings</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Events during ISPOR conferences;</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Networking opportunities</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Access to the</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Eligible to participate in special interest groups / task forces;</a:t>
            </a:r>
          </a:p>
          <a:p>
            <a:pPr marL="0" marR="0" lvl="0" indent="0" algn="l" defTabSz="914400" rtl="0" eaLnBrk="1" fontAlgn="auto" latinLnBrk="0" hangingPunct="1">
              <a:lnSpc>
                <a:spcPct val="100000"/>
              </a:lnSpc>
              <a:spcBef>
                <a:spcPts val="0"/>
              </a:spcBef>
              <a:spcAft>
                <a:spcPts val="0"/>
              </a:spcAft>
              <a:buClr>
                <a:srgbClr val="27AAE1"/>
              </a:buClr>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27AAE1"/>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Special Benefits</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Eligible to apply for ISPOR Meeting Travel Grants;</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Free online access to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FormularyDecisions.com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
                <a:srgbClr val="27AAE1"/>
              </a:buClr>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27AAE1"/>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Email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newprofessionals@ispor.org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questions or suggestions on how we can improve the member experience!</a:t>
            </a:r>
          </a:p>
          <a:p>
            <a:pPr marL="285750" marR="0" lvl="0" indent="-285750" algn="l" defTabSz="914400" rtl="0" eaLnBrk="1" fontAlgn="auto" latinLnBrk="0" hangingPunct="1">
              <a:lnSpc>
                <a:spcPct val="100000"/>
              </a:lnSpc>
              <a:spcBef>
                <a:spcPts val="0"/>
              </a:spcBef>
              <a:spcAft>
                <a:spcPts val="0"/>
              </a:spcAft>
              <a:buClr>
                <a:srgbClr val="27AAE1"/>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7EFFF795-BAFA-4E96-BC45-07C5123EF72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srgbClr val="35A0CE"/>
              </a:solidFill>
              <a:effectLst/>
              <a:uLnTx/>
              <a:uFillTx/>
              <a:latin typeface="Open Sans" charset="0"/>
              <a:ea typeface="+mn-ea"/>
              <a:cs typeface="+mn-cs"/>
            </a:endParaRPr>
          </a:p>
        </p:txBody>
      </p:sp>
    </p:spTree>
    <p:extLst>
      <p:ext uri="{BB962C8B-B14F-4D97-AF65-F5344CB8AC3E}">
        <p14:creationId xmlns:p14="http://schemas.microsoft.com/office/powerpoint/2010/main" val="427596427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et and greet">
            <a:extLst>
              <a:ext uri="{FF2B5EF4-FFF2-40B4-BE49-F238E27FC236}">
                <a16:creationId xmlns:a16="http://schemas.microsoft.com/office/drawing/2014/main" id="{31372F92-49BA-E549-B55C-C0B5B08DC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49" y="3683000"/>
            <a:ext cx="5270500" cy="317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0"/>
          </p:nvPr>
        </p:nvSpPr>
        <p:spPr>
          <a:xfrm>
            <a:off x="1247041" y="939337"/>
            <a:ext cx="9697915" cy="542182"/>
          </a:xfrm>
        </p:spPr>
        <p:txBody>
          <a:bodyPr/>
          <a:lstStyle/>
          <a:p>
            <a:pPr algn="ctr"/>
            <a:r>
              <a:rPr lang="en-US" dirty="0"/>
              <a:t>In-Person Events</a:t>
            </a:r>
          </a:p>
        </p:txBody>
      </p:sp>
      <p:sp>
        <p:nvSpPr>
          <p:cNvPr id="6" name="Text Placeholder 5"/>
          <p:cNvSpPr>
            <a:spLocks noGrp="1"/>
          </p:cNvSpPr>
          <p:nvPr>
            <p:ph type="body" sz="quarter" idx="13"/>
          </p:nvPr>
        </p:nvSpPr>
        <p:spPr>
          <a:xfrm>
            <a:off x="587619" y="1647718"/>
            <a:ext cx="10207381" cy="4501901"/>
          </a:xfrm>
        </p:spPr>
        <p:txBody>
          <a:bodyPr/>
          <a:lstStyle/>
          <a:p>
            <a:pPr marL="0" indent="0">
              <a:lnSpc>
                <a:spcPct val="100000"/>
              </a:lnSpc>
              <a:spcAft>
                <a:spcPts val="0"/>
              </a:spcAft>
              <a:buNone/>
            </a:pPr>
            <a:endParaRPr lang="en-US" sz="2400" i="1" dirty="0">
              <a:latin typeface="Arial" panose="020B0604020202020204" pitchFamily="34" charset="0"/>
              <a:cs typeface="Arial" panose="020B0604020202020204" pitchFamily="34" charset="0"/>
            </a:endParaRPr>
          </a:p>
          <a:p>
            <a:pPr>
              <a:lnSpc>
                <a:spcPct val="100000"/>
              </a:lnSpc>
              <a:spcAft>
                <a:spcPts val="0"/>
              </a:spcAft>
            </a:pPr>
            <a:r>
              <a:rPr lang="en-US" sz="2400" dirty="0">
                <a:latin typeface="Arial" panose="020B0604020202020204" pitchFamily="34" charset="0"/>
                <a:cs typeface="Arial" panose="020B0604020202020204" pitchFamily="34" charset="0"/>
              </a:rPr>
              <a:t>Reach out to a Steering Committee member if you’re in town. We’re in:</a:t>
            </a:r>
          </a:p>
          <a:p>
            <a:pPr lvl="1">
              <a:lnSpc>
                <a:spcPct val="100000"/>
              </a:lnSpc>
              <a:spcAft>
                <a:spcPts val="0"/>
              </a:spcAft>
            </a:pPr>
            <a:r>
              <a:rPr lang="en-US" sz="2000" dirty="0">
                <a:latin typeface="Arial" panose="020B0604020202020204" pitchFamily="34" charset="0"/>
              </a:rPr>
              <a:t>Boston, New York, San Francisco, Washington DC</a:t>
            </a:r>
            <a:endParaRPr lang="en-US" sz="2000" dirty="0">
              <a:latin typeface="Arial" panose="020B0604020202020204" pitchFamily="34" charset="0"/>
              <a:cs typeface="Arial" panose="020B0604020202020204" pitchFamily="34" charset="0"/>
            </a:endParaRPr>
          </a:p>
          <a:p>
            <a:pPr>
              <a:lnSpc>
                <a:spcPct val="100000"/>
              </a:lnSpc>
              <a:spcAft>
                <a:spcPts val="0"/>
              </a:spcAft>
            </a:pPr>
            <a:endParaRPr lang="en-US" sz="2400" dirty="0">
              <a:latin typeface="Arial" panose="020B0604020202020204" pitchFamily="34" charset="0"/>
              <a:cs typeface="Arial" panose="020B0604020202020204" pitchFamily="34" charset="0"/>
            </a:endParaRPr>
          </a:p>
          <a:p>
            <a:pPr marL="0" indent="0">
              <a:lnSpc>
                <a:spcPct val="100000"/>
              </a:lnSpc>
              <a:spcAft>
                <a:spcPts val="0"/>
              </a:spcAft>
              <a:buNone/>
            </a:pPr>
            <a:endParaRPr lang="en-US" sz="2800" dirty="0">
              <a:latin typeface="Arial" panose="020B0604020202020204" pitchFamily="34" charset="0"/>
              <a:cs typeface="Arial" panose="020B0604020202020204" pitchFamily="34" charset="0"/>
            </a:endParaRPr>
          </a:p>
          <a:p>
            <a:pPr marL="0" indent="0">
              <a:lnSpc>
                <a:spcPct val="100000"/>
              </a:lnSpc>
              <a:spcAft>
                <a:spcPts val="0"/>
              </a:spcAft>
              <a:buNone/>
            </a:pPr>
            <a:endParaRPr lang="en-US" sz="2800" dirty="0">
              <a:latin typeface="Arial" panose="020B0604020202020204" pitchFamily="34" charset="0"/>
              <a:cs typeface="Arial" panose="020B0604020202020204" pitchFamily="34" charset="0"/>
            </a:endParaRPr>
          </a:p>
          <a:p>
            <a:pPr marL="0" indent="0">
              <a:lnSpc>
                <a:spcPct val="100000"/>
              </a:lnSpc>
              <a:spcAft>
                <a:spcPts val="0"/>
              </a:spcAft>
              <a:buNone/>
            </a:pPr>
            <a:endParaRPr lang="en-US" sz="2800" dirty="0">
              <a:latin typeface="Arial" panose="020B0604020202020204" pitchFamily="34" charset="0"/>
              <a:cs typeface="Arial" panose="020B0604020202020204" pitchFamily="34" charset="0"/>
            </a:endParaRPr>
          </a:p>
          <a:p>
            <a:pPr marL="0" indent="0">
              <a:lnSpc>
                <a:spcPct val="100000"/>
              </a:lnSpc>
              <a:spcAft>
                <a:spcPts val="0"/>
              </a:spcAft>
              <a:buNone/>
            </a:pPr>
            <a:endParaRPr lang="en-US" sz="2800" dirty="0">
              <a:latin typeface="Arial" panose="020B0604020202020204" pitchFamily="34" charset="0"/>
              <a:cs typeface="Arial" panose="020B0604020202020204" pitchFamily="34" charset="0"/>
            </a:endParaRPr>
          </a:p>
          <a:p>
            <a:pPr marL="0" indent="0">
              <a:lnSpc>
                <a:spcPct val="100000"/>
              </a:lnSpc>
              <a:spcAft>
                <a:spcPts val="0"/>
              </a:spcAft>
              <a:buNone/>
            </a:pPr>
            <a:endParaRPr lang="en-US" sz="2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2B058F6-18B8-4474-8172-DB32CCF1219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Tree>
    <p:extLst>
      <p:ext uri="{BB962C8B-B14F-4D97-AF65-F5344CB8AC3E}">
        <p14:creationId xmlns:p14="http://schemas.microsoft.com/office/powerpoint/2010/main" val="296552777"/>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166612-42EF-8549-B61A-FB8D50E30160}"/>
              </a:ext>
            </a:extLst>
          </p:cNvPr>
          <p:cNvSpPr>
            <a:spLocks noGrp="1"/>
          </p:cNvSpPr>
          <p:nvPr>
            <p:ph type="title"/>
          </p:nvPr>
        </p:nvSpPr>
        <p:spPr/>
        <p:txBody>
          <a:bodyPr/>
          <a:lstStyle/>
          <a:p>
            <a:r>
              <a:rPr lang="en-US" dirty="0"/>
              <a:t>Introduction to Today’s Topic</a:t>
            </a:r>
          </a:p>
        </p:txBody>
      </p:sp>
      <p:sp>
        <p:nvSpPr>
          <p:cNvPr id="2" name="Slide Number Placeholder 1">
            <a:extLst>
              <a:ext uri="{FF2B5EF4-FFF2-40B4-BE49-F238E27FC236}">
                <a16:creationId xmlns:a16="http://schemas.microsoft.com/office/drawing/2014/main" id="{020D9A8C-D317-6B4A-8F39-96F244D76C25}"/>
              </a:ext>
            </a:extLst>
          </p:cNvPr>
          <p:cNvSpPr>
            <a:spLocks noGrp="1"/>
          </p:cNvSpPr>
          <p:nvPr>
            <p:ph type="sldNum" sz="quarter" idx="4294967295"/>
          </p:nvPr>
        </p:nvSpPr>
        <p:spPr>
          <a:xfrm>
            <a:off x="0" y="6369050"/>
            <a:ext cx="990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333405"/>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c.tKog2Sw._Np6FJvhXlw"/>
</p:tagLst>
</file>

<file path=ppt/theme/theme1.xml><?xml version="1.0" encoding="utf-8"?>
<a:theme xmlns:a="http://schemas.openxmlformats.org/drawingml/2006/main" name="IQVIATemplate_WS_25Oct2017">
  <a:themeElements>
    <a:clrScheme name="IQVIA">
      <a:dk1>
        <a:srgbClr val="2B3A42"/>
      </a:dk1>
      <a:lt1>
        <a:sysClr val="window" lastClr="FFFFFF"/>
      </a:lt1>
      <a:dk2>
        <a:srgbClr val="3F5765"/>
      </a:dk2>
      <a:lt2>
        <a:srgbClr val="FFD100"/>
      </a:lt2>
      <a:accent1>
        <a:srgbClr val="00A3E0"/>
      </a:accent1>
      <a:accent2>
        <a:srgbClr val="005587"/>
      </a:accent2>
      <a:accent3>
        <a:srgbClr val="FE8A12"/>
      </a:accent3>
      <a:accent4>
        <a:srgbClr val="43B02A"/>
      </a:accent4>
      <a:accent5>
        <a:srgbClr val="027223"/>
      </a:accent5>
      <a:accent6>
        <a:srgbClr val="00C7B1"/>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Presentation3" id="{43EAFAC0-125E-48CE-B9D1-546D6C7F709E}" vid="{AA9C05B7-3A38-4968-BD5B-87B3A908380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SPOR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IQVIA">
      <a:dk1>
        <a:srgbClr val="2B3A42"/>
      </a:dk1>
      <a:lt1>
        <a:sysClr val="window" lastClr="FFFFFF"/>
      </a:lt1>
      <a:dk2>
        <a:srgbClr val="005587"/>
      </a:dk2>
      <a:lt2>
        <a:srgbClr val="00A3E0"/>
      </a:lt2>
      <a:accent1>
        <a:srgbClr val="FE8A12"/>
      </a:accent1>
      <a:accent2>
        <a:srgbClr val="43B02A"/>
      </a:accent2>
      <a:accent3>
        <a:srgbClr val="027223"/>
      </a:accent3>
      <a:accent4>
        <a:srgbClr val="00C7B1"/>
      </a:accent4>
      <a:accent5>
        <a:srgbClr val="FFD100"/>
      </a:accent5>
      <a:accent6>
        <a:srgbClr val="3F5765"/>
      </a:accent6>
      <a:hlink>
        <a:srgbClr val="2B3A42"/>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IQVIA">
      <a:dk1>
        <a:srgbClr val="2B3A42"/>
      </a:dk1>
      <a:lt1>
        <a:sysClr val="window" lastClr="FFFFFF"/>
      </a:lt1>
      <a:dk2>
        <a:srgbClr val="005587"/>
      </a:dk2>
      <a:lt2>
        <a:srgbClr val="00A3E0"/>
      </a:lt2>
      <a:accent1>
        <a:srgbClr val="FE8A12"/>
      </a:accent1>
      <a:accent2>
        <a:srgbClr val="43B02A"/>
      </a:accent2>
      <a:accent3>
        <a:srgbClr val="027223"/>
      </a:accent3>
      <a:accent4>
        <a:srgbClr val="00C7B1"/>
      </a:accent4>
      <a:accent5>
        <a:srgbClr val="FFD100"/>
      </a:accent5>
      <a:accent6>
        <a:srgbClr val="3F5765"/>
      </a:accent6>
      <a:hlink>
        <a:srgbClr val="2B3A42"/>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9F9532E0245F8F47A3C34EF91B557579" ma:contentTypeVersion="7" ma:contentTypeDescription="Upload an image." ma:contentTypeScope="" ma:versionID="b0013a2ed2a8c0fddace9a8d50b50184">
  <xsd:schema xmlns:xsd="http://www.w3.org/2001/XMLSchema" xmlns:xs="http://www.w3.org/2001/XMLSchema" xmlns:p="http://schemas.microsoft.com/office/2006/metadata/properties" xmlns:ns1="http://schemas.microsoft.com/sharepoint/v3" xmlns:ns2="B0694317-46D3-4637-A647-8E72FD82941A" xmlns:ns3="http://schemas.microsoft.com/sharepoint/v3/fields" xmlns:ns4="b0694317-46d3-4637-a647-8e72fd82941a" xmlns:ns5="ddaeb61d-13a2-465b-ae8c-431f3f3bafe7" targetNamespace="http://schemas.microsoft.com/office/2006/metadata/properties" ma:root="true" ma:fieldsID="7da3ab6257bbe34da2381c2eb538b745" ns1:_="" ns2:_="" ns3:_="" ns4:_="" ns5:_="">
    <xsd:import namespace="http://schemas.microsoft.com/sharepoint/v3"/>
    <xsd:import namespace="B0694317-46D3-4637-A647-8E72FD82941A"/>
    <xsd:import namespace="http://schemas.microsoft.com/sharepoint/v3/fields"/>
    <xsd:import namespace="b0694317-46d3-4637-a647-8e72fd82941a"/>
    <xsd:import namespace="ddaeb61d-13a2-465b-ae8c-431f3f3bafe7"/>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element ref="ns4:MediaServiceMetadata" minOccurs="0"/>
                <xsd:element ref="ns4:MediaServiceFastMetadata" minOccurs="0"/>
                <xsd:element ref="ns4:MediaServiceEventHashCode" minOccurs="0"/>
                <xsd:element ref="ns4:MediaServiceGenerationTime" minOccurs="0"/>
                <xsd:element ref="ns5:SharedWithUsers" minOccurs="0"/>
                <xsd:element ref="ns5: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8" nillable="true" ma:displayName="Scheduling Start Date" ma:description="" ma:hidden="true" ma:internalName="PublishingStartDate">
      <xsd:simpleType>
        <xsd:restriction base="dms:Unknown"/>
      </xsd:simpleType>
    </xsd:element>
    <xsd:element name="PublishingExpirationDate" ma:index="2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694317-46D3-4637-A647-8E72FD82941A"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Width" ma:index="22" nillable="true" ma:displayName="Width" ma:internalName="ImageWidth" ma:readOnly="true">
      <xsd:simpleType>
        <xsd:restriction base="dms:Unknown"/>
      </xsd:simpleType>
    </xsd:element>
    <xsd:element name="ImageHeight" ma:index="23" nillable="true" ma:displayName="Height" ma:internalName="ImageHeight" ma:readOnly="true">
      <xsd:simpleType>
        <xsd:restriction base="dms:Unknown"/>
      </xsd:simpleType>
    </xsd:element>
    <xsd:element name="ImageCreateDate" ma:index="26"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7"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694317-46d3-4637-a647-8e72fd82941a"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aeb61d-13a2-465b-ae8c-431f3f3bafe7" elementFormDefault="qualified">
    <xsd:import namespace="http://schemas.microsoft.com/office/2006/documentManagement/types"/>
    <xsd:import namespace="http://schemas.microsoft.com/office/infopath/2007/PartnerControls"/>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5"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4"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527B7E-F255-4560-9217-C1DC2E172C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0694317-46D3-4637-A647-8E72FD82941A"/>
    <ds:schemaRef ds:uri="http://schemas.microsoft.com/sharepoint/v3/fields"/>
    <ds:schemaRef ds:uri="b0694317-46d3-4637-a647-8e72fd82941a"/>
    <ds:schemaRef ds:uri="ddaeb61d-13a2-465b-ae8c-431f3f3baf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700BF0-249A-4CBB-A361-3F3958EC6A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IQVIA  Widescreen (16x9) PowerPoint Template</Template>
  <TotalTime>2910</TotalTime>
  <Words>4489</Words>
  <Application>Microsoft Office PowerPoint</Application>
  <PresentationFormat>Widescreen</PresentationFormat>
  <Paragraphs>578</Paragraphs>
  <Slides>65</Slides>
  <Notes>32</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65</vt:i4>
      </vt:variant>
    </vt:vector>
  </HeadingPairs>
  <TitlesOfParts>
    <vt:vector size="83" baseType="lpstr">
      <vt:lpstr>Arial</vt:lpstr>
      <vt:lpstr>Arial Narrow</vt:lpstr>
      <vt:lpstr>Calibri</vt:lpstr>
      <vt:lpstr>Calibri Light</vt:lpstr>
      <vt:lpstr>Georgia</vt:lpstr>
      <vt:lpstr>Open Sans</vt:lpstr>
      <vt:lpstr>Open Sans Semibold</vt:lpstr>
      <vt:lpstr>ProximaNova-Regular</vt:lpstr>
      <vt:lpstr>Times New Roman</vt:lpstr>
      <vt:lpstr>Verdana</vt:lpstr>
      <vt:lpstr>Wingdings</vt:lpstr>
      <vt:lpstr>IQVIATemplate_WS_25Oct2017</vt:lpstr>
      <vt:lpstr>1_Office Theme</vt:lpstr>
      <vt:lpstr>ISPOR Title</vt:lpstr>
      <vt:lpstr>Standard Body text</vt:lpstr>
      <vt:lpstr>1_Standard Body text</vt:lpstr>
      <vt:lpstr>Office Theme</vt:lpstr>
      <vt:lpstr>think-cell Folie</vt:lpstr>
      <vt:lpstr>ISPOR New Professional Webinar: Career Advice Across the Globe</vt:lpstr>
      <vt:lpstr>PowerPoint Presentation</vt:lpstr>
      <vt:lpstr>PowerPoint Presentation</vt:lpstr>
      <vt:lpstr>ISPOR New Professionals Overview</vt:lpstr>
      <vt:lpstr>PowerPoint Presentation</vt:lpstr>
      <vt:lpstr>PowerPoint Presentation</vt:lpstr>
      <vt:lpstr>PowerPoint Presentation</vt:lpstr>
      <vt:lpstr>PowerPoint Presentation</vt:lpstr>
      <vt:lpstr>Introduction to Today’s Topic</vt:lpstr>
      <vt:lpstr>PowerPoint Presentation</vt:lpstr>
      <vt:lpstr>PowerPoint Presentation</vt:lpstr>
      <vt:lpstr>PowerPoint Presentation</vt:lpstr>
      <vt:lpstr>PowerPoint Presentation</vt:lpstr>
      <vt:lpstr>Speakers</vt:lpstr>
      <vt:lpstr>ISPOR New Professional Event: Career Advice Across the Globe</vt:lpstr>
      <vt:lpstr>PowerPoint Presentation</vt:lpstr>
      <vt:lpstr> Transparency</vt:lpstr>
      <vt:lpstr>PowerPoint Presentation</vt:lpstr>
      <vt:lpstr>PowerPoint Presentation</vt:lpstr>
      <vt:lpstr>PowerPoint Presentation</vt:lpstr>
      <vt:lpstr> Pitfalls: Anonymization - Pseudonymization</vt:lpstr>
      <vt:lpstr>Important Contractual Caveats in relation to Personal Data and research collaborations</vt:lpstr>
      <vt:lpstr>ISPOR New Professional Event: Career Advice Across the Globe</vt:lpstr>
      <vt:lpstr>ISSUE</vt:lpstr>
      <vt:lpstr>BACKGROUND </vt:lpstr>
      <vt:lpstr>GDPR FEATURES </vt:lpstr>
      <vt:lpstr>WAYS BY WHICH GDPR WILL AFFECT THE HEALTHCARE INDUSTRY</vt:lpstr>
      <vt:lpstr>SAFER PERSONAL DATA</vt:lpstr>
      <vt:lpstr>DETAILED PATIENT PROFILES</vt:lpstr>
      <vt:lpstr>PUTTING PATIENTS IN CONTROL</vt:lpstr>
      <vt:lpstr>USING NEW DATA SOURCES</vt:lpstr>
      <vt:lpstr>FROM DATA INSIGHTS TO BETTER PREVENTION</vt:lpstr>
      <vt:lpstr>GDPR INTRODUCES IMPROVEMENTS</vt:lpstr>
      <vt:lpstr>GDPR (excerpts from factsheet)</vt:lpstr>
      <vt:lpstr>GDPR (excerpts from factsheet) (2)</vt:lpstr>
      <vt:lpstr>GDPR (excerpts from factsheet) (3)</vt:lpstr>
      <vt:lpstr>BEWARE THE DOWNSIDE OF GDPR</vt:lpstr>
      <vt:lpstr>ACCOUNTABILITY PRINCIPLE</vt:lpstr>
      <vt:lpstr>RIGHT TO BE FORGOTTEN</vt:lpstr>
      <vt:lpstr>RIGHT TO BE FORGOTTEN: BIASED</vt:lpstr>
      <vt:lpstr>PowerPoint Presentation</vt:lpstr>
      <vt:lpstr>SIMILAR SITUATIONS IN HEALTHCARE</vt:lpstr>
      <vt:lpstr>EXAMPLE 1: ORGAN DONATION</vt:lpstr>
      <vt:lpstr>EXAMPLE 2: VACCINATIONS</vt:lpstr>
      <vt:lpstr>PowerPoint Presentation</vt:lpstr>
      <vt:lpstr>ISPOR New Professional Event: Career Advice Across the Globe</vt:lpstr>
      <vt:lpstr>“Unfortunately this Content is Unavailable in Your Region” </vt:lpstr>
      <vt:lpstr>Disclaimer</vt:lpstr>
      <vt:lpstr>Defined</vt:lpstr>
      <vt:lpstr>EU DATA PROTECTION LANDSCAPE</vt:lpstr>
      <vt:lpstr>What is the GDPR (General Data Protection Regulation)?</vt:lpstr>
      <vt:lpstr>What is the objective of GDPR? </vt:lpstr>
      <vt:lpstr>MAIN DEFINITIONS</vt:lpstr>
      <vt:lpstr>What is a Data Subject?</vt:lpstr>
      <vt:lpstr>Data Controller vs. Data Processor</vt:lpstr>
      <vt:lpstr>Hunger for Data</vt:lpstr>
      <vt:lpstr>Demand: Healthcare system challenge</vt:lpstr>
      <vt:lpstr>Supply: Applying predictive analytics to realise novel insight </vt:lpstr>
      <vt:lpstr>Real World Evidence &amp; Genomics are pushing new boundaries</vt:lpstr>
      <vt:lpstr>Precision medicine requires genomic, phenomic and care linkage</vt:lpstr>
      <vt:lpstr>Challenges and solutions</vt:lpstr>
      <vt:lpstr>Case Biobanking</vt:lpstr>
      <vt:lpstr>Derogations are allowed in the name of scientific research</vt:lpstr>
      <vt:lpstr>status</vt:lpstr>
      <vt:lpstr>General Data Protection Regulation shows results, but work needs to continue  Press release24 July 2019Brussels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ON THE GDPR</dc:title>
  <dc:creator>Costa, Nadia EX1</dc:creator>
  <cp:lastModifiedBy>Jason Cohen</cp:lastModifiedBy>
  <cp:revision>91</cp:revision>
  <cp:lastPrinted>2017-10-20T15:11:52Z</cp:lastPrinted>
  <dcterms:created xsi:type="dcterms:W3CDTF">2018-06-27T07:44:06Z</dcterms:created>
  <dcterms:modified xsi:type="dcterms:W3CDTF">2019-12-19T16:45:05Z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0x0101009148F5A04DDD49CBA7127AADA5FB792B00AADE34325A8B49CDA8BB4DB53328F214009F9532E0245F8F47A3C34EF91B557579</vt:lpwstr>
  </property>
</Properties>
</file>