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 id="2147483657" r:id="rId5"/>
    <p:sldMasterId id="2147483660" r:id="rId6"/>
    <p:sldMasterId id="2147483669" r:id="rId7"/>
    <p:sldMasterId id="2147483672" r:id="rId8"/>
  </p:sldMasterIdLst>
  <p:notesMasterIdLst>
    <p:notesMasterId r:id="rId46"/>
  </p:notesMasterIdLst>
  <p:sldIdLst>
    <p:sldId id="262" r:id="rId9"/>
    <p:sldId id="371" r:id="rId10"/>
    <p:sldId id="370" r:id="rId11"/>
    <p:sldId id="528" r:id="rId12"/>
    <p:sldId id="492" r:id="rId13"/>
    <p:sldId id="527" r:id="rId14"/>
    <p:sldId id="485" r:id="rId15"/>
    <p:sldId id="515" r:id="rId16"/>
    <p:sldId id="548" r:id="rId17"/>
    <p:sldId id="549" r:id="rId18"/>
    <p:sldId id="536" r:id="rId19"/>
    <p:sldId id="542" r:id="rId20"/>
    <p:sldId id="558" r:id="rId21"/>
    <p:sldId id="559" r:id="rId22"/>
    <p:sldId id="535" r:id="rId23"/>
    <p:sldId id="560" r:id="rId24"/>
    <p:sldId id="561" r:id="rId25"/>
    <p:sldId id="562" r:id="rId26"/>
    <p:sldId id="499" r:id="rId27"/>
    <p:sldId id="563" r:id="rId28"/>
    <p:sldId id="539" r:id="rId29"/>
    <p:sldId id="564" r:id="rId30"/>
    <p:sldId id="565" r:id="rId31"/>
    <p:sldId id="566" r:id="rId32"/>
    <p:sldId id="567" r:id="rId33"/>
    <p:sldId id="534" r:id="rId34"/>
    <p:sldId id="537" r:id="rId35"/>
    <p:sldId id="538" r:id="rId36"/>
    <p:sldId id="550" r:id="rId37"/>
    <p:sldId id="551" r:id="rId38"/>
    <p:sldId id="552" r:id="rId39"/>
    <p:sldId id="553" r:id="rId40"/>
    <p:sldId id="554" r:id="rId41"/>
    <p:sldId id="555" r:id="rId42"/>
    <p:sldId id="556" r:id="rId43"/>
    <p:sldId id="557" r:id="rId44"/>
    <p:sldId id="52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AE1"/>
    <a:srgbClr val="000421"/>
    <a:srgbClr val="020220"/>
    <a:srgbClr val="95C93D"/>
    <a:srgbClr val="8CC240"/>
    <a:srgbClr val="35A0CE"/>
    <a:srgbClr val="CBCC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786" autoAdjust="0"/>
    <p:restoredTop sz="94674"/>
  </p:normalViewPr>
  <p:slideViewPr>
    <p:cSldViewPr snapToGrid="0" snapToObjects="1" showGuides="1">
      <p:cViewPr varScale="1">
        <p:scale>
          <a:sx n="69" d="100"/>
          <a:sy n="69" d="100"/>
        </p:scale>
        <p:origin x="1146" y="6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87047-730A-EA46-8887-194430F5A631}"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040E71-3CA3-844C-B29F-8718A8EDFACF}" type="slidenum">
              <a:rPr lang="en-US" smtClean="0"/>
              <a:t>‹#›</a:t>
            </a:fld>
            <a:endParaRPr lang="en-US"/>
          </a:p>
        </p:txBody>
      </p:sp>
    </p:spTree>
    <p:extLst>
      <p:ext uri="{BB962C8B-B14F-4D97-AF65-F5344CB8AC3E}">
        <p14:creationId xmlns:p14="http://schemas.microsoft.com/office/powerpoint/2010/main" val="17417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Professionals enjoy all the same benefits as our more seasoned members and the following benefits are exclusive to </a:t>
            </a:r>
            <a:r>
              <a:rPr lang="en-US"/>
              <a:t>New Professionals</a:t>
            </a:r>
          </a:p>
        </p:txBody>
      </p:sp>
      <p:sp>
        <p:nvSpPr>
          <p:cNvPr id="4" name="Slide Number Placeholder 3"/>
          <p:cNvSpPr>
            <a:spLocks noGrp="1"/>
          </p:cNvSpPr>
          <p:nvPr>
            <p:ph type="sldNum" sz="quarter" idx="10"/>
          </p:nvPr>
        </p:nvSpPr>
        <p:spPr/>
        <p:txBody>
          <a:bodyPr/>
          <a:lstStyle/>
          <a:p>
            <a:fld id="{B3040E71-3CA3-844C-B29F-8718A8EDFACF}" type="slidenum">
              <a:rPr lang="en-US" smtClean="0"/>
              <a:t>6</a:t>
            </a:fld>
            <a:endParaRPr lang="en-US"/>
          </a:p>
        </p:txBody>
      </p:sp>
    </p:spTree>
    <p:extLst>
      <p:ext uri="{BB962C8B-B14F-4D97-AF65-F5344CB8AC3E}">
        <p14:creationId xmlns:p14="http://schemas.microsoft.com/office/powerpoint/2010/main" val="172632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Chapter President</a:t>
            </a:r>
          </a:p>
          <a:p>
            <a:r>
              <a:rPr lang="en-US" sz="1200" dirty="0"/>
              <a:t>Committee member</a:t>
            </a:r>
          </a:p>
          <a:p>
            <a:r>
              <a:rPr lang="en-US" sz="1200" dirty="0"/>
              <a:t>Student Network Chair</a:t>
            </a:r>
          </a:p>
          <a:p>
            <a:r>
              <a:rPr lang="en-US" sz="1200" dirty="0"/>
              <a:t>Participant and leader on Special Interest Groups</a:t>
            </a:r>
          </a:p>
          <a:p>
            <a:r>
              <a:rPr lang="en-US" sz="1200" dirty="0"/>
              <a:t>How these opportunities have helped you with your career thus far.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67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A02DF-FA07-48A3-9DA8-BBC493568D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282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Importance of researchers contributing to policy decisions</a:t>
            </a:r>
            <a:endParaRPr lang="nl-NL" sz="1200" spc="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90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Timelines: Gantt charts are your best friends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8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Care Practitioners (HCPs)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40E71-3CA3-844C-B29F-8718A8EDFA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262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bowl to collect cards with topics of interest or suggestions for New Professional activities.</a:t>
            </a:r>
          </a:p>
        </p:txBody>
      </p:sp>
      <p:sp>
        <p:nvSpPr>
          <p:cNvPr id="4" name="Slide Number Placeholder 3"/>
          <p:cNvSpPr>
            <a:spLocks noGrp="1"/>
          </p:cNvSpPr>
          <p:nvPr>
            <p:ph type="sldNum" sz="quarter" idx="10"/>
          </p:nvPr>
        </p:nvSpPr>
        <p:spPr/>
        <p:txBody>
          <a:bodyPr/>
          <a:lstStyle/>
          <a:p>
            <a:fld id="{B3040E71-3CA3-844C-B29F-8718A8EDFACF}" type="slidenum">
              <a:rPr lang="en-US" smtClean="0"/>
              <a:t>37</a:t>
            </a:fld>
            <a:endParaRPr lang="en-US"/>
          </a:p>
        </p:txBody>
      </p:sp>
    </p:spTree>
    <p:extLst>
      <p:ext uri="{BB962C8B-B14F-4D97-AF65-F5344CB8AC3E}">
        <p14:creationId xmlns:p14="http://schemas.microsoft.com/office/powerpoint/2010/main" val="163970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32598701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ISPOR Title slide">
    <p:spTree>
      <p:nvGrpSpPr>
        <p:cNvPr id="1" name=""/>
        <p:cNvGrpSpPr/>
        <p:nvPr/>
      </p:nvGrpSpPr>
      <p:grpSpPr>
        <a:xfrm>
          <a:off x="0" y="0"/>
          <a:ext cx="0" cy="0"/>
          <a:chOff x="0" y="0"/>
          <a:chExt cx="0" cy="0"/>
        </a:xfrm>
      </p:grpSpPr>
      <p:sp>
        <p:nvSpPr>
          <p:cNvPr id="17"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21" name="Text Placeholder 20"/>
          <p:cNvSpPr>
            <a:spLocks noGrp="1"/>
          </p:cNvSpPr>
          <p:nvPr>
            <p:ph type="body" sz="quarter" idx="10" hasCustomPrompt="1"/>
          </p:nvPr>
        </p:nvSpPr>
        <p:spPr>
          <a:xfrm>
            <a:off x="5313363" y="3958389"/>
            <a:ext cx="6610350" cy="1022266"/>
          </a:xfrm>
          <a:prstGeom prst="rect">
            <a:avLst/>
          </a:prstGeom>
        </p:spPr>
        <p:txBody>
          <a:bodyPr/>
          <a:lstStyle>
            <a:lvl1pPr marL="0" indent="0" fontAlgn="t">
              <a:lnSpc>
                <a:spcPts val="4000"/>
              </a:lnSpc>
              <a:buFontTx/>
              <a:buNone/>
              <a:defRPr sz="3000" spc="-100" baseline="0">
                <a:latin typeface="Open Sans Semibold" charset="0"/>
              </a:defRPr>
            </a:lvl1pPr>
          </a:lstStyle>
          <a:p>
            <a:pPr lvl="0"/>
            <a:r>
              <a:rPr lang="en-US" dirty="0"/>
              <a:t>Click to edit Subtitle Style Click to Edit Subtitle Style</a:t>
            </a:r>
          </a:p>
        </p:txBody>
      </p:sp>
      <p:sp>
        <p:nvSpPr>
          <p:cNvPr id="22" name="Text Placeholder 20"/>
          <p:cNvSpPr>
            <a:spLocks noGrp="1"/>
          </p:cNvSpPr>
          <p:nvPr>
            <p:ph type="body" sz="quarter" idx="11" hasCustomPrompt="1"/>
          </p:nvPr>
        </p:nvSpPr>
        <p:spPr>
          <a:xfrm>
            <a:off x="5313363" y="5667292"/>
            <a:ext cx="6610350" cy="372560"/>
          </a:xfrm>
          <a:prstGeom prst="rect">
            <a:avLst/>
          </a:prstGeom>
        </p:spPr>
        <p:txBody>
          <a:bodyPr/>
          <a:lstStyle>
            <a:lvl1pPr marL="0" indent="0">
              <a:buFontTx/>
              <a:buNone/>
              <a:defRPr sz="1800" baseline="0">
                <a:solidFill>
                  <a:schemeClr val="bg1"/>
                </a:solidFill>
                <a:latin typeface="Open Sans Semibold" charset="0"/>
              </a:defRPr>
            </a:lvl1pPr>
          </a:lstStyle>
          <a:p>
            <a:pPr lvl="0"/>
            <a:r>
              <a:rPr lang="en-US" dirty="0"/>
              <a:t>Click to edit Date</a:t>
            </a:r>
          </a:p>
        </p:txBody>
      </p:sp>
      <p:sp>
        <p:nvSpPr>
          <p:cNvPr id="23" name="Text Placeholder 20"/>
          <p:cNvSpPr>
            <a:spLocks noGrp="1"/>
          </p:cNvSpPr>
          <p:nvPr>
            <p:ph type="body" sz="quarter" idx="12" hasCustomPrompt="1"/>
          </p:nvPr>
        </p:nvSpPr>
        <p:spPr>
          <a:xfrm>
            <a:off x="5313363" y="5981323"/>
            <a:ext cx="6610350" cy="372560"/>
          </a:xfrm>
          <a:prstGeom prst="rect">
            <a:avLst/>
          </a:prstGeom>
        </p:spPr>
        <p:txBody>
          <a:bodyPr/>
          <a:lstStyle>
            <a:lvl1pPr marL="0" indent="0">
              <a:buFontTx/>
              <a:buNone/>
              <a:defRPr sz="1800" baseline="0">
                <a:solidFill>
                  <a:schemeClr val="bg1"/>
                </a:solidFill>
                <a:latin typeface="Open Sans" charset="0"/>
              </a:defRPr>
            </a:lvl1pPr>
          </a:lstStyle>
          <a:p>
            <a:pPr lvl="0"/>
            <a:r>
              <a:rPr lang="en-US" dirty="0"/>
              <a:t>Click to edit text click to edit text</a:t>
            </a:r>
          </a:p>
        </p:txBody>
      </p:sp>
    </p:spTree>
    <p:extLst>
      <p:ext uri="{BB962C8B-B14F-4D97-AF65-F5344CB8AC3E}">
        <p14:creationId xmlns:p14="http://schemas.microsoft.com/office/powerpoint/2010/main" val="1273607425"/>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79952"/>
          </a:xfrm>
        </p:spPr>
        <p:txBody>
          <a:bodyPr anchor="b">
            <a:normAutofit/>
          </a:bodyPr>
          <a:lstStyle>
            <a:lvl1pPr algn="l">
              <a:defRPr sz="3000" b="1">
                <a:latin typeface="Arial"/>
                <a:cs typeface="Arial"/>
              </a:defRPr>
            </a:lvl1pPr>
          </a:lstStyle>
          <a:p>
            <a:r>
              <a:rPr lang="en-US" dirty="0"/>
              <a:t>Click to edit Master title style</a:t>
            </a:r>
          </a:p>
        </p:txBody>
      </p:sp>
      <p:sp>
        <p:nvSpPr>
          <p:cNvPr id="3" name="Content Placeholder 2"/>
          <p:cNvSpPr>
            <a:spLocks noGrp="1"/>
          </p:cNvSpPr>
          <p:nvPr>
            <p:ph idx="1"/>
          </p:nvPr>
        </p:nvSpPr>
        <p:spPr>
          <a:xfrm>
            <a:off x="609600" y="1542954"/>
            <a:ext cx="10972800" cy="4646189"/>
          </a:xfrm>
        </p:spPr>
        <p:txBody>
          <a:bodyPr>
            <a:normAutofit/>
          </a:bodyPr>
          <a:lstStyle>
            <a:lvl1pPr marL="230188" indent="-230188">
              <a:buClr>
                <a:schemeClr val="tx1"/>
              </a:buClr>
              <a:buFont typeface="Wingdings" charset="2"/>
              <a:buChar char="§"/>
              <a:defRPr sz="2200">
                <a:latin typeface="Arial"/>
                <a:cs typeface="Arial"/>
              </a:defRPr>
            </a:lvl1pPr>
            <a:lvl2pPr marL="461963" indent="-231775">
              <a:buClr>
                <a:schemeClr val="tx1"/>
              </a:buClr>
              <a:defRPr sz="1800">
                <a:latin typeface="Arial"/>
                <a:cs typeface="Arial"/>
              </a:defRPr>
            </a:lvl2pPr>
            <a:lvl3pPr marL="630238" indent="-168275">
              <a:buClr>
                <a:schemeClr val="tx1"/>
              </a:buClr>
              <a:defRPr sz="1800">
                <a:latin typeface="Arial"/>
                <a:cs typeface="Arial"/>
              </a:defRPr>
            </a:lvl3pPr>
            <a:lvl4pPr marL="796925" indent="-166688">
              <a:buClr>
                <a:schemeClr val="tx1"/>
              </a:buClr>
              <a:tabLst/>
              <a:defRPr sz="1800">
                <a:latin typeface="Arial"/>
                <a:cs typeface="Arial"/>
              </a:defRPr>
            </a:lvl4pPr>
            <a:lvl5pPr marL="976313" indent="-179388">
              <a:buClr>
                <a:schemeClr val="tx1"/>
              </a:buClr>
              <a:defRPr sz="18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819348"/>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defRPr sz="1800">
                <a:latin typeface="Arial" panose="020B0604020202020204" pitchFamily="34" charset="0"/>
                <a:cs typeface="Arial" panose="020B0604020202020204" pitchFamily="34" charset="0"/>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0"/>
            <a:r>
              <a:rPr lang="en-US" dirty="0"/>
              <a:t>Item 3</a:t>
            </a:r>
          </a:p>
        </p:txBody>
      </p:sp>
    </p:spTree>
    <p:extLst>
      <p:ext uri="{BB962C8B-B14F-4D97-AF65-F5344CB8AC3E}">
        <p14:creationId xmlns:p14="http://schemas.microsoft.com/office/powerpoint/2010/main" val="2455298237"/>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8"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13" name="Text Placeholder 20"/>
          <p:cNvSpPr>
            <a:spLocks noGrp="1"/>
          </p:cNvSpPr>
          <p:nvPr>
            <p:ph type="body" sz="quarter" idx="10" hasCustomPrompt="1"/>
          </p:nvPr>
        </p:nvSpPr>
        <p:spPr>
          <a:xfrm>
            <a:off x="854243" y="1442368"/>
            <a:ext cx="3116178" cy="2516021"/>
          </a:xfrm>
          <a:prstGeom prst="rect">
            <a:avLst/>
          </a:prstGeom>
        </p:spPr>
        <p:txBody>
          <a:bodyPr/>
          <a:lstStyle>
            <a:lvl1pPr marL="0" indent="0">
              <a:lnSpc>
                <a:spcPts val="18000"/>
              </a:lnSpc>
              <a:spcBef>
                <a:spcPts val="0"/>
              </a:spcBef>
              <a:buFontTx/>
              <a:buNone/>
              <a:defRPr sz="18000" b="0" i="0" spc="-1200" baseline="0">
                <a:solidFill>
                  <a:srgbClr val="27AAE1"/>
                </a:solidFill>
                <a:latin typeface="Oswald Light" charset="0"/>
              </a:defRPr>
            </a:lvl1pPr>
          </a:lstStyle>
          <a:p>
            <a:pPr lvl="0"/>
            <a:r>
              <a:rPr lang="en-US" dirty="0"/>
              <a:t>3.2</a:t>
            </a:r>
          </a:p>
        </p:txBody>
      </p:sp>
      <p:sp>
        <p:nvSpPr>
          <p:cNvPr id="14" name="Text Placeholder 20"/>
          <p:cNvSpPr>
            <a:spLocks noGrp="1"/>
          </p:cNvSpPr>
          <p:nvPr>
            <p:ph type="body" sz="quarter" idx="12" hasCustomPrompt="1"/>
          </p:nvPr>
        </p:nvSpPr>
        <p:spPr>
          <a:xfrm>
            <a:off x="945902" y="867902"/>
            <a:ext cx="2146216" cy="311193"/>
          </a:xfrm>
          <a:prstGeom prst="rect">
            <a:avLst/>
          </a:prstGeom>
        </p:spPr>
        <p:txBody>
          <a:bodyPr/>
          <a:lstStyle>
            <a:lvl1pPr marL="0" indent="0">
              <a:buFontTx/>
              <a:buNone/>
              <a:defRPr sz="1800" baseline="0">
                <a:solidFill>
                  <a:schemeClr val="tx1"/>
                </a:solidFill>
                <a:latin typeface="Open Sans Semibold" charset="0"/>
              </a:defRPr>
            </a:lvl1pPr>
          </a:lstStyle>
          <a:p>
            <a:pPr lvl="0"/>
            <a:r>
              <a:rPr lang="en-US" dirty="0"/>
              <a:t>SECTION</a:t>
            </a:r>
          </a:p>
        </p:txBody>
      </p:sp>
    </p:spTree>
    <p:extLst>
      <p:ext uri="{BB962C8B-B14F-4D97-AF65-F5344CB8AC3E}">
        <p14:creationId xmlns:p14="http://schemas.microsoft.com/office/powerpoint/2010/main" val="3184061570"/>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153619349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
        <p:nvSpPr>
          <p:cNvPr id="5" name="Text Placeholder 20"/>
          <p:cNvSpPr>
            <a:spLocks noGrp="1"/>
          </p:cNvSpPr>
          <p:nvPr>
            <p:ph type="body" sz="quarter" idx="14" hasCustomPrompt="1"/>
          </p:nvPr>
        </p:nvSpPr>
        <p:spPr>
          <a:xfrm>
            <a:off x="6328891" y="2541977"/>
            <a:ext cx="4150259"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cs typeface="Arial" panose="020B0604020202020204" pitchFamily="34" charset="0"/>
              </a:defRPr>
            </a:lvl2pPr>
            <a:lvl3pPr>
              <a:defRPr sz="1600">
                <a:latin typeface="Open Sans"/>
              </a:defRPr>
            </a:lvl3pPr>
          </a:lstStyle>
          <a:p>
            <a:pPr lvl="0"/>
            <a:r>
              <a:rPr lang="en-US" dirty="0"/>
              <a:t>Click to edit bulleted text list click to edit bulleted List click to edit bulleted list</a:t>
            </a:r>
          </a:p>
          <a:p>
            <a:pPr lvl="1"/>
            <a:endParaRPr lang="en-US" dirty="0"/>
          </a:p>
          <a:p>
            <a:pPr lvl="2"/>
            <a:endParaRPr lang="en-US" dirty="0"/>
          </a:p>
          <a:p>
            <a:pPr lvl="0"/>
            <a:r>
              <a:rPr lang="en-US" dirty="0"/>
              <a:t>Item number 2 in bulleted List	</a:t>
            </a:r>
          </a:p>
          <a:p>
            <a:pPr lvl="1"/>
            <a:endParaRPr lang="en-US" dirty="0"/>
          </a:p>
          <a:p>
            <a:pPr lvl="0"/>
            <a:r>
              <a:rPr lang="en-US" dirty="0"/>
              <a:t>Item 3</a:t>
            </a:r>
          </a:p>
        </p:txBody>
      </p:sp>
    </p:spTree>
    <p:extLst>
      <p:ext uri="{BB962C8B-B14F-4D97-AF65-F5344CB8AC3E}">
        <p14:creationId xmlns:p14="http://schemas.microsoft.com/office/powerpoint/2010/main" val="418512500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8" name="Title 16"/>
          <p:cNvSpPr>
            <a:spLocks noGrp="1"/>
          </p:cNvSpPr>
          <p:nvPr>
            <p:ph type="title" hasCustomPrompt="1"/>
          </p:nvPr>
        </p:nvSpPr>
        <p:spPr>
          <a:xfrm>
            <a:off x="5313947" y="2795504"/>
            <a:ext cx="6878053" cy="1162885"/>
          </a:xfrm>
          <a:prstGeom prst="rect">
            <a:avLst/>
          </a:prstGeom>
        </p:spPr>
        <p:txBody>
          <a:bodyPr/>
          <a:lstStyle>
            <a:lvl1pPr fontAlgn="t">
              <a:lnSpc>
                <a:spcPts val="4200"/>
              </a:lnSpc>
              <a:defRPr sz="3600" b="1" i="0" spc="-100" baseline="0">
                <a:solidFill>
                  <a:schemeClr val="bg1"/>
                </a:solidFill>
                <a:latin typeface="Open Sans" charset="0"/>
              </a:defRPr>
            </a:lvl1pPr>
          </a:lstStyle>
          <a:p>
            <a:r>
              <a:rPr lang="en-US" dirty="0"/>
              <a:t>Click to edit Title Style Click to Edit Title Style</a:t>
            </a:r>
          </a:p>
        </p:txBody>
      </p:sp>
      <p:sp>
        <p:nvSpPr>
          <p:cNvPr id="13" name="Text Placeholder 20"/>
          <p:cNvSpPr>
            <a:spLocks noGrp="1"/>
          </p:cNvSpPr>
          <p:nvPr>
            <p:ph type="body" sz="quarter" idx="10" hasCustomPrompt="1"/>
          </p:nvPr>
        </p:nvSpPr>
        <p:spPr>
          <a:xfrm>
            <a:off x="854243" y="1442368"/>
            <a:ext cx="3116178" cy="2516021"/>
          </a:xfrm>
          <a:prstGeom prst="rect">
            <a:avLst/>
          </a:prstGeom>
        </p:spPr>
        <p:txBody>
          <a:bodyPr/>
          <a:lstStyle>
            <a:lvl1pPr marL="0" indent="0">
              <a:lnSpc>
                <a:spcPts val="18000"/>
              </a:lnSpc>
              <a:spcBef>
                <a:spcPts val="0"/>
              </a:spcBef>
              <a:buFontTx/>
              <a:buNone/>
              <a:defRPr sz="18000" b="0" i="0" spc="-1200" baseline="0">
                <a:solidFill>
                  <a:srgbClr val="27AAE1"/>
                </a:solidFill>
                <a:latin typeface="Oswald Light" charset="0"/>
              </a:defRPr>
            </a:lvl1pPr>
          </a:lstStyle>
          <a:p>
            <a:pPr lvl="0"/>
            <a:r>
              <a:rPr lang="en-US" dirty="0"/>
              <a:t>3.2</a:t>
            </a:r>
          </a:p>
        </p:txBody>
      </p:sp>
      <p:sp>
        <p:nvSpPr>
          <p:cNvPr id="14" name="Text Placeholder 20"/>
          <p:cNvSpPr>
            <a:spLocks noGrp="1"/>
          </p:cNvSpPr>
          <p:nvPr>
            <p:ph type="body" sz="quarter" idx="12" hasCustomPrompt="1"/>
          </p:nvPr>
        </p:nvSpPr>
        <p:spPr>
          <a:xfrm>
            <a:off x="945902" y="867902"/>
            <a:ext cx="2146216" cy="311193"/>
          </a:xfrm>
          <a:prstGeom prst="rect">
            <a:avLst/>
          </a:prstGeom>
        </p:spPr>
        <p:txBody>
          <a:bodyPr/>
          <a:lstStyle>
            <a:lvl1pPr marL="0" indent="0">
              <a:buFontTx/>
              <a:buNone/>
              <a:defRPr sz="1800" baseline="0">
                <a:solidFill>
                  <a:schemeClr val="tx1"/>
                </a:solidFill>
                <a:latin typeface="Open Sans Semibold" charset="0"/>
              </a:defRPr>
            </a:lvl1pPr>
          </a:lstStyle>
          <a:p>
            <a:pPr lvl="0"/>
            <a:r>
              <a:rPr lang="en-US" dirty="0"/>
              <a:t>SECTION</a:t>
            </a:r>
          </a:p>
        </p:txBody>
      </p:sp>
    </p:spTree>
    <p:extLst>
      <p:ext uri="{BB962C8B-B14F-4D97-AF65-F5344CB8AC3E}">
        <p14:creationId xmlns:p14="http://schemas.microsoft.com/office/powerpoint/2010/main" val="122966765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cial-Quote Slide">
    <p:spTree>
      <p:nvGrpSpPr>
        <p:cNvPr id="1" name=""/>
        <p:cNvGrpSpPr/>
        <p:nvPr/>
      </p:nvGrpSpPr>
      <p:grpSpPr>
        <a:xfrm>
          <a:off x="0" y="0"/>
          <a:ext cx="0" cy="0"/>
          <a:chOff x="0" y="0"/>
          <a:chExt cx="0" cy="0"/>
        </a:xfrm>
      </p:grpSpPr>
      <p:sp>
        <p:nvSpPr>
          <p:cNvPr id="12" name="Text Placeholder 20"/>
          <p:cNvSpPr>
            <a:spLocks noGrp="1"/>
          </p:cNvSpPr>
          <p:nvPr>
            <p:ph type="body" sz="quarter" idx="13" hasCustomPrompt="1"/>
          </p:nvPr>
        </p:nvSpPr>
        <p:spPr>
          <a:xfrm>
            <a:off x="7134726" y="3657185"/>
            <a:ext cx="4215648" cy="721685"/>
          </a:xfrm>
          <a:prstGeom prst="rect">
            <a:avLst/>
          </a:prstGeom>
        </p:spPr>
        <p:txBody>
          <a:bodyPr/>
          <a:lstStyle>
            <a:lvl1pPr marL="0" indent="0">
              <a:lnSpc>
                <a:spcPts val="2200"/>
              </a:lnSpc>
              <a:spcBef>
                <a:spcPts val="0"/>
              </a:spcBef>
              <a:buFontTx/>
              <a:buNone/>
              <a:defRPr sz="1800" b="1" i="0" spc="0" baseline="0">
                <a:latin typeface="Open Sans" charset="0"/>
              </a:defRPr>
            </a:lvl1pPr>
          </a:lstStyle>
          <a:p>
            <a:pPr lvl="0"/>
            <a:r>
              <a:rPr lang="en-US" dirty="0"/>
              <a:t>Click to edit Subtitle Style Click to Edit Subtitle Style</a:t>
            </a:r>
          </a:p>
        </p:txBody>
      </p:sp>
      <p:sp>
        <p:nvSpPr>
          <p:cNvPr id="13" name="Text Placeholder 20"/>
          <p:cNvSpPr>
            <a:spLocks noGrp="1"/>
          </p:cNvSpPr>
          <p:nvPr>
            <p:ph type="body" sz="quarter" idx="14" hasCustomPrompt="1"/>
          </p:nvPr>
        </p:nvSpPr>
        <p:spPr>
          <a:xfrm>
            <a:off x="4319588" y="5437859"/>
            <a:ext cx="7030786" cy="866688"/>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 add special text here.</a:t>
            </a:r>
          </a:p>
        </p:txBody>
      </p:sp>
      <p:sp>
        <p:nvSpPr>
          <p:cNvPr id="15" name="Text Placeholder 20"/>
          <p:cNvSpPr>
            <a:spLocks noGrp="1"/>
          </p:cNvSpPr>
          <p:nvPr>
            <p:ph type="body" sz="quarter" idx="15" hasCustomPrompt="1"/>
          </p:nvPr>
        </p:nvSpPr>
        <p:spPr>
          <a:xfrm>
            <a:off x="4319588" y="1335088"/>
            <a:ext cx="7030786" cy="2322097"/>
          </a:xfrm>
          <a:prstGeom prst="rect">
            <a:avLst/>
          </a:prstGeom>
        </p:spPr>
        <p:txBody>
          <a:bodyPr/>
          <a:lstStyle>
            <a:lvl1pPr marL="0" indent="0">
              <a:lnSpc>
                <a:spcPts val="4200"/>
              </a:lnSpc>
              <a:spcBef>
                <a:spcPts val="0"/>
              </a:spcBef>
              <a:buFontTx/>
              <a:buNone/>
              <a:defRPr sz="3600" b="0" i="0" spc="0" baseline="0">
                <a:latin typeface="Oswald Light" charset="0"/>
              </a:defRPr>
            </a:lvl1pPr>
          </a:lstStyle>
          <a:p>
            <a:pPr lvl="0"/>
            <a:r>
              <a:rPr lang="en-US" dirty="0"/>
              <a:t>“Click to edit multiline quote or special text here click to edit multiline quote or text here click to edit text here edit multiline quote or text here click to edit text here.”</a:t>
            </a:r>
          </a:p>
        </p:txBody>
      </p:sp>
      <p:sp>
        <p:nvSpPr>
          <p:cNvPr id="17" name="Picture Placeholder 16"/>
          <p:cNvSpPr>
            <a:spLocks noGrp="1"/>
          </p:cNvSpPr>
          <p:nvPr>
            <p:ph type="pic" sz="quarter" idx="16" hasCustomPrompt="1"/>
          </p:nvPr>
        </p:nvSpPr>
        <p:spPr>
          <a:xfrm>
            <a:off x="0" y="0"/>
            <a:ext cx="4162425" cy="6858000"/>
          </a:xfrm>
          <a:prstGeom prst="rect">
            <a:avLst/>
          </a:prstGeom>
        </p:spPr>
        <p:txBody>
          <a:bodyPr/>
          <a:lstStyle/>
          <a:p>
            <a:r>
              <a:rPr lang="en-US" dirty="0"/>
              <a:t>PLACE PICTURE HERE</a:t>
            </a:r>
          </a:p>
        </p:txBody>
      </p:sp>
    </p:spTree>
    <p:extLst>
      <p:ext uri="{BB962C8B-B14F-4D97-AF65-F5344CB8AC3E}">
        <p14:creationId xmlns:p14="http://schemas.microsoft.com/office/powerpoint/2010/main" val="34676474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cial-sidebar slide">
    <p:spTree>
      <p:nvGrpSpPr>
        <p:cNvPr id="1" name=""/>
        <p:cNvGrpSpPr/>
        <p:nvPr/>
      </p:nvGrpSpPr>
      <p:grpSpPr>
        <a:xfrm>
          <a:off x="0" y="0"/>
          <a:ext cx="0" cy="0"/>
          <a:chOff x="0" y="0"/>
          <a:chExt cx="0" cy="0"/>
        </a:xfrm>
      </p:grpSpPr>
      <p:sp>
        <p:nvSpPr>
          <p:cNvPr id="13" name="Text Placeholder 20"/>
          <p:cNvSpPr>
            <a:spLocks noGrp="1"/>
          </p:cNvSpPr>
          <p:nvPr>
            <p:ph type="body" sz="quarter" idx="14" hasCustomPrompt="1"/>
          </p:nvPr>
        </p:nvSpPr>
        <p:spPr>
          <a:xfrm>
            <a:off x="977674" y="2758255"/>
            <a:ext cx="1972356" cy="2934974"/>
          </a:xfrm>
          <a:prstGeom prst="rect">
            <a:avLst/>
          </a:prstGeom>
        </p:spPr>
        <p:txBody>
          <a:bodyPr/>
          <a:lstStyle>
            <a:lvl1pPr marL="0" indent="0">
              <a:lnSpc>
                <a:spcPts val="2000"/>
              </a:lnSpc>
              <a:spcBef>
                <a:spcPts val="0"/>
              </a:spcBef>
              <a:buFontTx/>
              <a:buNone/>
              <a:defRPr sz="1600" b="0" i="0" spc="0" baseline="0">
                <a:latin typeface="Open Sans Semibold" charset="0"/>
              </a:defRPr>
            </a:lvl1pPr>
          </a:lstStyle>
          <a:p>
            <a:pPr lvl="0"/>
            <a:r>
              <a:rPr lang="en-US" dirty="0"/>
              <a:t>Click to edit additional text here additional text here add special text here add special text here add special text here add special text here.</a:t>
            </a:r>
          </a:p>
        </p:txBody>
      </p:sp>
      <p:sp>
        <p:nvSpPr>
          <p:cNvPr id="17" name="Picture Placeholder 16"/>
          <p:cNvSpPr>
            <a:spLocks noGrp="1"/>
          </p:cNvSpPr>
          <p:nvPr>
            <p:ph type="pic" sz="quarter" idx="16"/>
          </p:nvPr>
        </p:nvSpPr>
        <p:spPr>
          <a:xfrm>
            <a:off x="4158343" y="0"/>
            <a:ext cx="8033657" cy="6858000"/>
          </a:xfrm>
          <a:prstGeom prst="rect">
            <a:avLst/>
          </a:prstGeom>
        </p:spPr>
        <p:txBody>
          <a:bodyPr/>
          <a:lstStyle>
            <a:lvl1pPr algn="ctr">
              <a:defRPr/>
            </a:lvl1pPr>
          </a:lstStyle>
          <a:p>
            <a:endParaRPr lang="en-US" dirty="0"/>
          </a:p>
          <a:p>
            <a:endParaRPr lang="en-US" dirty="0"/>
          </a:p>
          <a:p>
            <a:endParaRPr lang="en-US" dirty="0"/>
          </a:p>
          <a:p>
            <a:endParaRPr lang="en-US" dirty="0"/>
          </a:p>
          <a:p>
            <a:endParaRPr lang="en-US" dirty="0"/>
          </a:p>
          <a:p>
            <a:endParaRPr lang="en-US" dirty="0"/>
          </a:p>
          <a:p>
            <a:r>
              <a:rPr lang="en-US" dirty="0"/>
              <a:t>PLACE PICTURE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8673" y="2704534"/>
            <a:ext cx="2148840" cy="53721"/>
          </a:xfrm>
          <a:prstGeom prst="rect">
            <a:avLst/>
          </a:prstGeom>
        </p:spPr>
      </p:pic>
      <p:sp>
        <p:nvSpPr>
          <p:cNvPr id="7" name="Text Placeholder 20"/>
          <p:cNvSpPr>
            <a:spLocks noGrp="1"/>
          </p:cNvSpPr>
          <p:nvPr>
            <p:ph type="body" sz="quarter" idx="10" hasCustomPrompt="1"/>
          </p:nvPr>
        </p:nvSpPr>
        <p:spPr>
          <a:xfrm>
            <a:off x="854243" y="680368"/>
            <a:ext cx="2063128" cy="2516021"/>
          </a:xfrm>
          <a:prstGeom prst="rect">
            <a:avLst/>
          </a:prstGeom>
        </p:spPr>
        <p:txBody>
          <a:bodyPr/>
          <a:lstStyle>
            <a:lvl1pPr marL="0" indent="0">
              <a:lnSpc>
                <a:spcPts val="18000"/>
              </a:lnSpc>
              <a:spcBef>
                <a:spcPts val="0"/>
              </a:spcBef>
              <a:buFontTx/>
              <a:buNone/>
              <a:defRPr sz="18000" b="0" i="0" spc="-1400" baseline="0">
                <a:solidFill>
                  <a:srgbClr val="27AAE1"/>
                </a:solidFill>
                <a:latin typeface="Oswald Light" charset="0"/>
              </a:defRPr>
            </a:lvl1pPr>
          </a:lstStyle>
          <a:p>
            <a:pPr lvl="0"/>
            <a:r>
              <a:rPr lang="en-US" dirty="0"/>
              <a:t>27</a:t>
            </a:r>
          </a:p>
        </p:txBody>
      </p:sp>
      <p:sp>
        <p:nvSpPr>
          <p:cNvPr id="8" name="Text Placeholder 20"/>
          <p:cNvSpPr>
            <a:spLocks noGrp="1"/>
          </p:cNvSpPr>
          <p:nvPr>
            <p:ph type="body" sz="quarter" idx="17" hasCustomPrompt="1"/>
          </p:nvPr>
        </p:nvSpPr>
        <p:spPr>
          <a:xfrm>
            <a:off x="2692597" y="-94978"/>
            <a:ext cx="949831" cy="1787429"/>
          </a:xfrm>
          <a:prstGeom prst="rect">
            <a:avLst/>
          </a:prstGeom>
        </p:spPr>
        <p:txBody>
          <a:bodyPr/>
          <a:lstStyle>
            <a:lvl1pPr marL="0" indent="0" fontAlgn="b">
              <a:lnSpc>
                <a:spcPts val="18000"/>
              </a:lnSpc>
              <a:spcBef>
                <a:spcPts val="0"/>
              </a:spcBef>
              <a:buFontTx/>
              <a:buNone/>
              <a:defRPr sz="8500" b="0" i="0" spc="-1400" baseline="0">
                <a:solidFill>
                  <a:srgbClr val="27AAE1"/>
                </a:solidFill>
                <a:latin typeface="Oswald Light" charset="0"/>
              </a:defRPr>
            </a:lvl1pPr>
          </a:lstStyle>
          <a:p>
            <a:pPr lvl="0"/>
            <a:r>
              <a:rPr lang="en-US" dirty="0"/>
              <a:t>%</a:t>
            </a:r>
          </a:p>
        </p:txBody>
      </p:sp>
    </p:spTree>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stStyle>
          <a:p>
            <a:pPr lvl="0"/>
            <a:r>
              <a:rPr lang="en-US" dirty="0"/>
              <a:t>Click to edit bulleted text list click to edit bulleted List click to edit bulleted list</a:t>
            </a:r>
          </a:p>
          <a:p>
            <a:pPr lvl="1"/>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4051433495"/>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092030"/>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Body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18673" y="6368380"/>
            <a:ext cx="990600" cy="365125"/>
          </a:xfr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Text Placeholder 20"/>
          <p:cNvSpPr>
            <a:spLocks noGrp="1"/>
          </p:cNvSpPr>
          <p:nvPr>
            <p:ph type="body" sz="quarter" idx="10" hasCustomPrompt="1"/>
          </p:nvPr>
        </p:nvSpPr>
        <p:spPr>
          <a:xfrm>
            <a:off x="1703889" y="1130968"/>
            <a:ext cx="7187448" cy="1022266"/>
          </a:xfrm>
          <a:prstGeom prst="rect">
            <a:avLst/>
          </a:prstGeom>
        </p:spPr>
        <p:txBody>
          <a:bodyPr/>
          <a:lstStyle>
            <a:lvl1pPr marL="0" indent="0">
              <a:lnSpc>
                <a:spcPts val="3400"/>
              </a:lnSpc>
              <a:spcBef>
                <a:spcPts val="0"/>
              </a:spcBef>
              <a:buFontTx/>
              <a:buNone/>
              <a:defRPr sz="3000" b="1" i="0" spc="-100" baseline="0">
                <a:latin typeface="Open Sans" charset="0"/>
              </a:defRPr>
            </a:lvl1pPr>
          </a:lstStyle>
          <a:p>
            <a:pPr lvl="0"/>
            <a:r>
              <a:rPr lang="en-US" dirty="0"/>
              <a:t>Click to edit Subtitle Style Click to Edit Subtitle Style</a:t>
            </a:r>
          </a:p>
        </p:txBody>
      </p:sp>
      <p:sp>
        <p:nvSpPr>
          <p:cNvPr id="9" name="Text Placeholder 20"/>
          <p:cNvSpPr>
            <a:spLocks noGrp="1"/>
          </p:cNvSpPr>
          <p:nvPr>
            <p:ph type="body" sz="quarter" idx="13" hasCustomPrompt="1"/>
          </p:nvPr>
        </p:nvSpPr>
        <p:spPr>
          <a:xfrm>
            <a:off x="1703889" y="2538662"/>
            <a:ext cx="7187448" cy="2430379"/>
          </a:xfrm>
          <a:prstGeom prst="rect">
            <a:avLst/>
          </a:prstGeom>
        </p:spPr>
        <p:txBody>
          <a:bodyPr/>
          <a:lstStyle>
            <a:lvl1pPr marL="182880" indent="-182880">
              <a:lnSpc>
                <a:spcPts val="2600"/>
              </a:lnSpc>
              <a:spcBef>
                <a:spcPts val="0"/>
              </a:spcBef>
              <a:spcAft>
                <a:spcPts val="1200"/>
              </a:spcAft>
              <a:buClr>
                <a:srgbClr val="35A0CE"/>
              </a:buClr>
              <a:buSzPct val="80000"/>
              <a:buFont typeface="Arial" charset="0"/>
              <a:buChar char="•"/>
              <a:defRPr sz="2200" b="0" i="0" spc="-100" baseline="0">
                <a:latin typeface="Open Sans" charset="0"/>
              </a:defRPr>
            </a:lvl1pPr>
            <a:lvl2pPr>
              <a:spcBef>
                <a:spcPts val="0"/>
              </a:spcBef>
              <a:spcAft>
                <a:spcPts val="600"/>
              </a:spcAft>
              <a:defRPr sz="1800">
                <a:latin typeface="Open Sans"/>
              </a:defRPr>
            </a:lvl2pPr>
            <a:lvl3pPr>
              <a:spcBef>
                <a:spcPts val="0"/>
              </a:spcBef>
              <a:spcAft>
                <a:spcPts val="600"/>
              </a:spcAft>
              <a:defRPr sz="1600">
                <a:latin typeface="Open Sans"/>
              </a:defRPr>
            </a:lvl3pPr>
          </a:lstStyle>
          <a:p>
            <a:pPr lvl="0"/>
            <a:r>
              <a:rPr lang="en-US" dirty="0"/>
              <a:t>Click to edit bulleted text list click to edit bulleted List click to edit bulleted list</a:t>
            </a:r>
          </a:p>
          <a:p>
            <a:pPr lvl="1"/>
            <a:r>
              <a:rPr lang="en-US" dirty="0"/>
              <a:t>d</a:t>
            </a:r>
          </a:p>
          <a:p>
            <a:pPr lvl="2"/>
            <a:r>
              <a:rPr lang="en-US" dirty="0">
                <a:latin typeface="Open Sans"/>
              </a:rPr>
              <a:t>d</a:t>
            </a:r>
            <a:endParaRPr lang="en-US" dirty="0"/>
          </a:p>
          <a:p>
            <a:pPr lvl="0"/>
            <a:r>
              <a:rPr lang="en-US" dirty="0"/>
              <a:t>Item number 2 in bulleted List</a:t>
            </a:r>
          </a:p>
          <a:p>
            <a:pPr lvl="1"/>
            <a:endParaRPr lang="en-US" dirty="0"/>
          </a:p>
          <a:p>
            <a:pPr lvl="0"/>
            <a:r>
              <a:rPr lang="en-US" dirty="0"/>
              <a:t>Item 3</a:t>
            </a:r>
          </a:p>
        </p:txBody>
      </p:sp>
    </p:spTree>
    <p:extLst>
      <p:ext uri="{BB962C8B-B14F-4D97-AF65-F5344CB8AC3E}">
        <p14:creationId xmlns:p14="http://schemas.microsoft.com/office/powerpoint/2010/main" val="100034645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3.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113" name="Picture 112"/>
          <p:cNvPicPr>
            <a:picLocks noChangeAspect="1"/>
          </p:cNvPicPr>
          <p:nvPr userDrawn="1"/>
        </p:nvPicPr>
        <p:blipFill>
          <a:blip r:embed="rId3"/>
          <a:stretch>
            <a:fillRect/>
          </a:stretch>
        </p:blipFill>
        <p:spPr>
          <a:xfrm>
            <a:off x="92489" y="2743200"/>
            <a:ext cx="4318000" cy="1371600"/>
          </a:xfrm>
          <a:prstGeom prst="rect">
            <a:avLst/>
          </a:prstGeom>
        </p:spPr>
      </p:pic>
      <p:pic>
        <p:nvPicPr>
          <p:cNvPr id="116" name="Picture 115"/>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292619" y="280910"/>
            <a:ext cx="1504950" cy="364230"/>
          </a:xfrm>
          <a:prstGeom prst="rect">
            <a:avLst/>
          </a:prstGeom>
        </p:spPr>
      </p:pic>
      <p:pic>
        <p:nvPicPr>
          <p:cNvPr id="118" name="Picture 117"/>
          <p:cNvPicPr>
            <a:picLocks noChangeAspect="1"/>
          </p:cNvPicPr>
          <p:nvPr userDrawn="1"/>
        </p:nvPicPr>
        <p:blipFill>
          <a:blip r:embed="rId5">
            <a:alphaModFix amt="35000"/>
            <a:extLst>
              <a:ext uri="{28A0092B-C50C-407E-A947-70E740481C1C}">
                <a14:useLocalDpi xmlns:a14="http://schemas.microsoft.com/office/drawing/2010/main"/>
              </a:ext>
            </a:extLst>
          </a:blip>
          <a:stretch>
            <a:fillRect/>
          </a:stretch>
        </p:blipFill>
        <p:spPr>
          <a:xfrm>
            <a:off x="7770866" y="-304800"/>
            <a:ext cx="7687352" cy="7645400"/>
          </a:xfrm>
          <a:prstGeom prst="rect">
            <a:avLst/>
          </a:prstGeom>
        </p:spPr>
      </p:pic>
    </p:spTree>
    <p:extLst>
      <p:ext uri="{BB962C8B-B14F-4D97-AF65-F5344CB8AC3E}">
        <p14:creationId xmlns:p14="http://schemas.microsoft.com/office/powerpoint/2010/main" val="528676494"/>
      </p:ext>
    </p:extLst>
  </p:cSld>
  <p:clrMap bg1="lt1" tx1="dk1" bg2="lt2" tx2="dk2" accent1="accent1" accent2="accent2" accent3="accent3" accent4="accent4" accent5="accent5" accent6="accent6" hlink="hlink" folHlink="folHlink"/>
  <p:sldLayoutIdLst>
    <p:sldLayoutId id="2147483649"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1756844699"/>
      </p:ext>
    </p:extLst>
  </p:cSld>
  <p:clrMap bg1="lt1" tx1="dk1" bg2="lt2" tx2="dk2" accent1="accent1" accent2="accent2" accent3="accent3" accent4="accent4" accent5="accent5" accent6="accent6" hlink="hlink" folHlink="folHlink"/>
  <p:sldLayoutIdLst>
    <p:sldLayoutId id="2147483651" r:id="rId1"/>
    <p:sldLayoutId id="2147483659" r:id="rId2"/>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018673" y="6368380"/>
            <a:ext cx="990600" cy="365125"/>
          </a:xfrm>
          <a:prstGeom prst="rect">
            <a:avLst/>
          </a:prstGeo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Rectangle 8"/>
          <p:cNvSpPr/>
          <p:nvPr userDrawn="1"/>
        </p:nvSpPr>
        <p:spPr>
          <a:xfrm>
            <a:off x="0" y="0"/>
            <a:ext cx="462915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8673" y="1213185"/>
            <a:ext cx="2148840" cy="53721"/>
          </a:xfrm>
          <a:prstGeom prst="rect">
            <a:avLst/>
          </a:prstGeom>
        </p:spPr>
      </p:pic>
      <p:pic>
        <p:nvPicPr>
          <p:cNvPr id="16" name="Picture 15"/>
          <p:cNvPicPr>
            <a:picLocks noChangeAspect="1"/>
          </p:cNvPicPr>
          <p:nvPr userDrawn="1"/>
        </p:nvPicPr>
        <p:blipFill>
          <a:blip r:embed="rId5">
            <a:alphaModFix amt="64000"/>
            <a:extLst>
              <a:ext uri="{28A0092B-C50C-407E-A947-70E740481C1C}">
                <a14:useLocalDpi xmlns:a14="http://schemas.microsoft.com/office/drawing/2010/main"/>
              </a:ext>
            </a:extLst>
          </a:blip>
          <a:stretch>
            <a:fillRect/>
          </a:stretch>
        </p:blipFill>
        <p:spPr>
          <a:xfrm>
            <a:off x="8702842" y="3549316"/>
            <a:ext cx="3797300" cy="2730500"/>
          </a:xfrm>
          <a:prstGeom prst="rect">
            <a:avLst/>
          </a:prstGeom>
        </p:spPr>
      </p:pic>
      <p:pic>
        <p:nvPicPr>
          <p:cNvPr id="18" name="Picture 17"/>
          <p:cNvPicPr>
            <a:picLocks noChangeAspect="1"/>
          </p:cNvPicPr>
          <p:nvPr userDrawn="1"/>
        </p:nvPicPr>
        <p:blipFill>
          <a:blip r:embed="rId6">
            <a:alphaModFix amt="19000"/>
            <a:extLst>
              <a:ext uri="{28A0092B-C50C-407E-A947-70E740481C1C}">
                <a14:useLocalDpi xmlns:a14="http://schemas.microsoft.com/office/drawing/2010/main"/>
              </a:ext>
            </a:extLst>
          </a:blip>
          <a:stretch>
            <a:fillRect/>
          </a:stretch>
        </p:blipFill>
        <p:spPr>
          <a:xfrm>
            <a:off x="7699542" y="2552366"/>
            <a:ext cx="4800600" cy="4724400"/>
          </a:xfrm>
          <a:prstGeom prst="rect">
            <a:avLst/>
          </a:prstGeom>
        </p:spPr>
      </p:pic>
    </p:spTree>
    <p:extLst>
      <p:ext uri="{BB962C8B-B14F-4D97-AF65-F5344CB8AC3E}">
        <p14:creationId xmlns:p14="http://schemas.microsoft.com/office/powerpoint/2010/main" val="1180569470"/>
      </p:ext>
    </p:extLst>
  </p:cSld>
  <p:clrMap bg1="lt1" tx1="dk1" bg2="lt2" tx2="dk2" accent1="accent1" accent2="accent2" accent3="accent3" accent4="accent4" accent5="accent5" accent6="accent6" hlink="hlink" folHlink="folHlink"/>
  <p:sldLayoutIdLst>
    <p:sldLayoutId id="2147483653"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spTree>
    <p:extLst>
      <p:ext uri="{BB962C8B-B14F-4D97-AF65-F5344CB8AC3E}">
        <p14:creationId xmlns:p14="http://schemas.microsoft.com/office/powerpoint/2010/main" val="58598838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63"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838306"/>
      </p:ext>
    </p:extLst>
  </p:cSld>
  <p:clrMap bg1="lt1" tx1="dk1" bg2="lt2" tx2="dk2" accent1="accent1" accent2="accent2" accent3="accent3" accent4="accent4" accent5="accent5" accent6="accent6" hlink="hlink" folHlink="folHlink"/>
  <p:sldLayoutIdLst>
    <p:sldLayoutId id="2147483658"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2745188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38200" y="6356349"/>
            <a:ext cx="990600" cy="365125"/>
          </a:xfrm>
          <a:prstGeom prst="rect">
            <a:avLst/>
          </a:prstGeom>
        </p:spPr>
        <p:txBody>
          <a:bodyPr vert="horz" lIns="91440" tIns="45720" rIns="91440" bIns="45720" rtlCol="0" anchor="ctr"/>
          <a:lstStyle>
            <a:lvl1pPr algn="l">
              <a:defRPr sz="1200" b="1" i="0" baseline="0">
                <a:solidFill>
                  <a:srgbClr val="35A0CE"/>
                </a:solidFill>
                <a:latin typeface="Open Sans" charset="0"/>
              </a:defRPr>
            </a:lvl1pPr>
          </a:lstStyle>
          <a:p>
            <a:fld id="{9C5188A2-9321-6042-A206-4A6E154C04BE}" type="slidenum">
              <a:rPr lang="en-US" smtClean="0"/>
              <a:pPr/>
              <a:t>‹#›</a:t>
            </a:fld>
            <a:endParaRPr lang="en-US" dirty="0"/>
          </a:p>
        </p:txBody>
      </p:sp>
      <p:sp>
        <p:nvSpPr>
          <p:cNvPr id="8" name="Rectangle 7"/>
          <p:cNvSpPr/>
          <p:nvPr userDrawn="1"/>
        </p:nvSpPr>
        <p:spPr>
          <a:xfrm>
            <a:off x="0" y="0"/>
            <a:ext cx="12192000" cy="7459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a:ext>
            </a:extLst>
          </a:blip>
          <a:srcRect b="24382"/>
          <a:stretch/>
        </p:blipFill>
        <p:spPr>
          <a:xfrm>
            <a:off x="533400" y="141184"/>
            <a:ext cx="1945105" cy="463587"/>
          </a:xfrm>
          <a:prstGeom prst="rect">
            <a:avLst/>
          </a:prstGeom>
        </p:spPr>
      </p:pic>
    </p:spTree>
    <p:extLst>
      <p:ext uri="{BB962C8B-B14F-4D97-AF65-F5344CB8AC3E}">
        <p14:creationId xmlns:p14="http://schemas.microsoft.com/office/powerpoint/2010/main" val="733104394"/>
      </p:ext>
    </p:extLst>
  </p:cSld>
  <p:clrMap bg1="lt1" tx1="dk1" bg2="lt2" tx2="dk2" accent1="accent1" accent2="accent2" accent3="accent3" accent4="accent4" accent5="accent5" accent6="accent6" hlink="hlink" folHlink="folHlink"/>
  <p:sldLayoutIdLst>
    <p:sldLayoutId id="2147483670"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1018673" y="6368380"/>
            <a:ext cx="990600" cy="365125"/>
          </a:xfrm>
          <a:prstGeom prst="rect">
            <a:avLst/>
          </a:prstGeom>
        </p:spPr>
        <p:txBody>
          <a:bodyPr/>
          <a:lstStyle>
            <a:lvl1pPr>
              <a:defRPr baseline="0">
                <a:latin typeface="Open Sans" charset="0"/>
              </a:defRPr>
            </a:lvl1pPr>
          </a:lstStyle>
          <a:p>
            <a:fld id="{9C5188A2-9321-6042-A206-4A6E154C04BE}" type="slidenum">
              <a:rPr lang="en-US" smtClean="0"/>
              <a:pPr/>
              <a:t>‹#›</a:t>
            </a:fld>
            <a:endParaRPr lang="en-US"/>
          </a:p>
        </p:txBody>
      </p:sp>
      <p:sp>
        <p:nvSpPr>
          <p:cNvPr id="8" name="object 2"/>
          <p:cNvSpPr/>
          <p:nvPr userDrawn="1"/>
        </p:nvSpPr>
        <p:spPr>
          <a:xfrm>
            <a:off x="4629150" y="0"/>
            <a:ext cx="7562850" cy="6858000"/>
          </a:xfrm>
          <a:custGeom>
            <a:avLst/>
            <a:gdLst/>
            <a:ahLst/>
            <a:cxnLst/>
            <a:rect l="l" t="t" r="r" b="b"/>
            <a:pathLst>
              <a:path w="7562850" h="6858000">
                <a:moveTo>
                  <a:pt x="0" y="6858000"/>
                </a:moveTo>
                <a:lnTo>
                  <a:pt x="7562850" y="6858000"/>
                </a:lnTo>
                <a:lnTo>
                  <a:pt x="7562850" y="0"/>
                </a:lnTo>
                <a:lnTo>
                  <a:pt x="0" y="0"/>
                </a:lnTo>
                <a:lnTo>
                  <a:pt x="0" y="6858000"/>
                </a:lnTo>
                <a:close/>
              </a:path>
            </a:pathLst>
          </a:custGeom>
          <a:solidFill>
            <a:srgbClr val="27AAE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Rectangle 8"/>
          <p:cNvSpPr/>
          <p:nvPr userDrawn="1"/>
        </p:nvSpPr>
        <p:spPr>
          <a:xfrm>
            <a:off x="0" y="0"/>
            <a:ext cx="4629150" cy="685800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595142" y="207890"/>
            <a:ext cx="1364247" cy="330177"/>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18673" y="1213185"/>
            <a:ext cx="2148840" cy="53721"/>
          </a:xfrm>
          <a:prstGeom prst="rect">
            <a:avLst/>
          </a:prstGeom>
        </p:spPr>
      </p:pic>
      <p:pic>
        <p:nvPicPr>
          <p:cNvPr id="16" name="Picture 15"/>
          <p:cNvPicPr>
            <a:picLocks noChangeAspect="1"/>
          </p:cNvPicPr>
          <p:nvPr userDrawn="1"/>
        </p:nvPicPr>
        <p:blipFill>
          <a:blip r:embed="rId5">
            <a:alphaModFix amt="64000"/>
            <a:extLst>
              <a:ext uri="{28A0092B-C50C-407E-A947-70E740481C1C}">
                <a14:useLocalDpi xmlns:a14="http://schemas.microsoft.com/office/drawing/2010/main"/>
              </a:ext>
            </a:extLst>
          </a:blip>
          <a:stretch>
            <a:fillRect/>
          </a:stretch>
        </p:blipFill>
        <p:spPr>
          <a:xfrm>
            <a:off x="8702842" y="3549316"/>
            <a:ext cx="3797300" cy="2730500"/>
          </a:xfrm>
          <a:prstGeom prst="rect">
            <a:avLst/>
          </a:prstGeom>
        </p:spPr>
      </p:pic>
      <p:pic>
        <p:nvPicPr>
          <p:cNvPr id="18" name="Picture 17"/>
          <p:cNvPicPr>
            <a:picLocks noChangeAspect="1"/>
          </p:cNvPicPr>
          <p:nvPr userDrawn="1"/>
        </p:nvPicPr>
        <p:blipFill>
          <a:blip r:embed="rId6">
            <a:alphaModFix amt="19000"/>
            <a:extLst>
              <a:ext uri="{28A0092B-C50C-407E-A947-70E740481C1C}">
                <a14:useLocalDpi xmlns:a14="http://schemas.microsoft.com/office/drawing/2010/main"/>
              </a:ext>
            </a:extLst>
          </a:blip>
          <a:stretch>
            <a:fillRect/>
          </a:stretch>
        </p:blipFill>
        <p:spPr>
          <a:xfrm>
            <a:off x="7699542" y="2552366"/>
            <a:ext cx="4800600" cy="4724400"/>
          </a:xfrm>
          <a:prstGeom prst="rect">
            <a:avLst/>
          </a:prstGeom>
        </p:spPr>
      </p:pic>
    </p:spTree>
    <p:extLst>
      <p:ext uri="{BB962C8B-B14F-4D97-AF65-F5344CB8AC3E}">
        <p14:creationId xmlns:p14="http://schemas.microsoft.com/office/powerpoint/2010/main" val="4035107927"/>
      </p:ext>
    </p:extLst>
  </p:cSld>
  <p:clrMap bg1="lt1" tx1="dk1" bg2="lt2" tx2="dk2" accent1="accent1" accent2="accent2" accent3="accent3" accent4="accent4" accent5="accent5" accent6="accent6" hlink="hlink" folHlink="folHlink"/>
  <p:sldLayoutIdLst>
    <p:sldLayoutId id="2147483673" r:id="rId1"/>
  </p:sldLayoutIdLst>
  <p:transition spd="slow">
    <p:wipe dir="r"/>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hcpl.net/category/tags/volunteers" TargetMode="External"/><Relationship Id="rId2" Type="http://schemas.openxmlformats.org/officeDocument/2006/relationships/image" Target="../media/image62.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mailto:newprofessionals@ispor.org"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hcpl.net/category/tags/volunte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hyperlink" Target="http://trayectocorto.blogspot.com/2013/05/uf-que-pesada.html" TargetMode="External"/><Relationship Id="rId7" Type="http://schemas.openxmlformats.org/officeDocument/2006/relationships/hyperlink" Target="https://en.wikipedia.org/wiki/Glaxosmithkline" TargetMode="External"/><Relationship Id="rId2" Type="http://schemas.openxmlformats.org/officeDocument/2006/relationships/image" Target="../media/image73.gif"/><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hyperlink" Target="https://en.wikipedia.org/wiki/Celgene" TargetMode="External"/><Relationship Id="rId5" Type="http://schemas.openxmlformats.org/officeDocument/2006/relationships/hyperlink" Target="http://www.ipharmd.net/pharmacy/pharmacy_symbol_gold_gradient.html" TargetMode="External"/><Relationship Id="rId10" Type="http://schemas.openxmlformats.org/officeDocument/2006/relationships/image" Target="../media/image77.png"/><Relationship Id="rId4" Type="http://schemas.openxmlformats.org/officeDocument/2006/relationships/image" Target="../media/image74.png"/><Relationship Id="rId9" Type="http://schemas.openxmlformats.org/officeDocument/2006/relationships/hyperlink" Target="http://pharmacoserias.blogspot.com/2006/05/top-10-year-in-review.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getmespark.com/getting-the-most-out-of-your-consulting-partnerships/" TargetMode="External"/><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rdmf.es/2015/07/22/el-codigo-de-buenas-practicas-debe-ser-de-obligado-cumplimiento/" TargetMode="External"/><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ministrybestpractices.com/2013/12/10-ministry-practices-that-are-not-best.html#comment-for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chianciano.blogspot.com/2011_05_01_archive.html" TargetMode="External"/><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openclipart.org/detail/233143/united-glob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user/ISPORorg" TargetMode="External"/><Relationship Id="rId2" Type="http://schemas.openxmlformats.org/officeDocument/2006/relationships/image" Target="../media/image8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jpeg"/><Relationship Id="rId26" Type="http://schemas.openxmlformats.org/officeDocument/2006/relationships/image" Target="../media/image32.png"/><Relationship Id="rId39" Type="http://schemas.openxmlformats.org/officeDocument/2006/relationships/image" Target="../media/image45.jpeg"/><Relationship Id="rId21" Type="http://schemas.openxmlformats.org/officeDocument/2006/relationships/image" Target="../media/image27.png"/><Relationship Id="rId34" Type="http://schemas.openxmlformats.org/officeDocument/2006/relationships/image" Target="../media/image40.jpeg"/><Relationship Id="rId42" Type="http://schemas.openxmlformats.org/officeDocument/2006/relationships/image" Target="../media/image48.jpeg"/><Relationship Id="rId47" Type="http://schemas.openxmlformats.org/officeDocument/2006/relationships/image" Target="../media/image53.png"/><Relationship Id="rId50" Type="http://schemas.openxmlformats.org/officeDocument/2006/relationships/image" Target="../media/image56.png"/><Relationship Id="rId55" Type="http://schemas.openxmlformats.org/officeDocument/2006/relationships/image" Target="../media/image61.png"/><Relationship Id="rId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23.jpeg"/><Relationship Id="rId29" Type="http://schemas.openxmlformats.org/officeDocument/2006/relationships/image" Target="../media/image35.jpeg"/><Relationship Id="rId11" Type="http://schemas.openxmlformats.org/officeDocument/2006/relationships/image" Target="../media/image19.jpeg"/><Relationship Id="rId24" Type="http://schemas.openxmlformats.org/officeDocument/2006/relationships/image" Target="../media/image30.png"/><Relationship Id="rId32" Type="http://schemas.openxmlformats.org/officeDocument/2006/relationships/image" Target="../media/image38.png"/><Relationship Id="rId37" Type="http://schemas.openxmlformats.org/officeDocument/2006/relationships/image" Target="../media/image43.jpeg"/><Relationship Id="rId40" Type="http://schemas.openxmlformats.org/officeDocument/2006/relationships/image" Target="../media/image46.jpeg"/><Relationship Id="rId45" Type="http://schemas.openxmlformats.org/officeDocument/2006/relationships/image" Target="../media/image51.jpeg"/><Relationship Id="rId53" Type="http://schemas.openxmlformats.org/officeDocument/2006/relationships/image" Target="../media/image59.jpeg"/><Relationship Id="rId5" Type="http://schemas.openxmlformats.org/officeDocument/2006/relationships/image" Target="../media/image13.jpeg"/><Relationship Id="rId10" Type="http://schemas.openxmlformats.org/officeDocument/2006/relationships/image" Target="../media/image18.png"/><Relationship Id="rId19" Type="http://schemas.openxmlformats.org/officeDocument/2006/relationships/image" Target="../media/image26.png"/><Relationship Id="rId31" Type="http://schemas.openxmlformats.org/officeDocument/2006/relationships/image" Target="../media/image37.jpeg"/><Relationship Id="rId44" Type="http://schemas.openxmlformats.org/officeDocument/2006/relationships/image" Target="../media/image50.jpeg"/><Relationship Id="rId52" Type="http://schemas.openxmlformats.org/officeDocument/2006/relationships/image" Target="../media/image58.pn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1.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6.jpeg"/><Relationship Id="rId35" Type="http://schemas.openxmlformats.org/officeDocument/2006/relationships/image" Target="../media/image41.jpeg"/><Relationship Id="rId43" Type="http://schemas.openxmlformats.org/officeDocument/2006/relationships/image" Target="../media/image49.jpeg"/><Relationship Id="rId48" Type="http://schemas.openxmlformats.org/officeDocument/2006/relationships/image" Target="../media/image54.png"/><Relationship Id="rId8" Type="http://schemas.openxmlformats.org/officeDocument/2006/relationships/image" Target="../media/image16.jpeg"/><Relationship Id="rId51" Type="http://schemas.openxmlformats.org/officeDocument/2006/relationships/image" Target="../media/image57.png"/><Relationship Id="rId3" Type="http://schemas.openxmlformats.org/officeDocument/2006/relationships/image" Target="../media/image11.jpeg"/><Relationship Id="rId12" Type="http://schemas.openxmlformats.org/officeDocument/2006/relationships/hyperlink" Target="http://thelamfoundation.org/" TargetMode="External"/><Relationship Id="rId17" Type="http://schemas.openxmlformats.org/officeDocument/2006/relationships/image" Target="../media/image24.jpeg"/><Relationship Id="rId25" Type="http://schemas.openxmlformats.org/officeDocument/2006/relationships/image" Target="../media/image31.jpeg"/><Relationship Id="rId33" Type="http://schemas.openxmlformats.org/officeDocument/2006/relationships/image" Target="../media/image39.jpeg"/><Relationship Id="rId38" Type="http://schemas.openxmlformats.org/officeDocument/2006/relationships/image" Target="../media/image44.png"/><Relationship Id="rId46" Type="http://schemas.openxmlformats.org/officeDocument/2006/relationships/image" Target="../media/image52.png"/><Relationship Id="rId20" Type="http://schemas.openxmlformats.org/officeDocument/2006/relationships/hyperlink" Target="http://www.amputee-coalition.org/" TargetMode="External"/><Relationship Id="rId41" Type="http://schemas.openxmlformats.org/officeDocument/2006/relationships/image" Target="../media/image47.png"/><Relationship Id="rId54" Type="http://schemas.openxmlformats.org/officeDocument/2006/relationships/image" Target="../media/image60.png"/><Relationship Id="rId1" Type="http://schemas.openxmlformats.org/officeDocument/2006/relationships/slideLayout" Target="../slideLayouts/slideLayout12.xml"/><Relationship Id="rId6" Type="http://schemas.openxmlformats.org/officeDocument/2006/relationships/image" Target="../media/image14.png"/><Relationship Id="rId15" Type="http://schemas.openxmlformats.org/officeDocument/2006/relationships/image" Target="../media/image22.jpeg"/><Relationship Id="rId23" Type="http://schemas.openxmlformats.org/officeDocument/2006/relationships/image" Target="../media/image29.jpeg"/><Relationship Id="rId28" Type="http://schemas.openxmlformats.org/officeDocument/2006/relationships/image" Target="../media/image34.jpeg"/><Relationship Id="rId36" Type="http://schemas.openxmlformats.org/officeDocument/2006/relationships/image" Target="../media/image42.jpeg"/><Relationship Id="rId49" Type="http://schemas.openxmlformats.org/officeDocument/2006/relationships/image" Target="../media/image5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711" y="828254"/>
            <a:ext cx="7613289" cy="1220001"/>
          </a:xfrm>
        </p:spPr>
        <p:txBody>
          <a:bodyPr/>
          <a:lstStyle/>
          <a:p>
            <a:pPr algn="ctr"/>
            <a:r>
              <a:rPr lang="en-US" sz="3800" dirty="0"/>
              <a:t>ISPOR New Professional Event:</a:t>
            </a:r>
            <a:br>
              <a:rPr lang="en-US" sz="3800" dirty="0"/>
            </a:br>
            <a:r>
              <a:rPr lang="en-US" sz="3800" dirty="0"/>
              <a:t>Career Advice Across the Globe</a:t>
            </a:r>
          </a:p>
        </p:txBody>
      </p:sp>
      <p:sp>
        <p:nvSpPr>
          <p:cNvPr id="4" name="Text Placeholder 3"/>
          <p:cNvSpPr>
            <a:spLocks noGrp="1"/>
          </p:cNvSpPr>
          <p:nvPr>
            <p:ph type="body" sz="quarter" idx="11"/>
          </p:nvPr>
        </p:nvSpPr>
        <p:spPr>
          <a:xfrm>
            <a:off x="4712564" y="5102905"/>
            <a:ext cx="7211733" cy="1200329"/>
          </a:xfrm>
        </p:spPr>
        <p:txBody>
          <a:bodyPr/>
          <a:lstStyle/>
          <a:p>
            <a:pPr algn="ctr">
              <a:lnSpc>
                <a:spcPct val="100000"/>
              </a:lnSpc>
              <a:spcBef>
                <a:spcPts val="0"/>
              </a:spcBef>
            </a:pPr>
            <a:r>
              <a:rPr lang="en-US" sz="2200" dirty="0"/>
              <a:t>ISPOR Europe 2018</a:t>
            </a:r>
          </a:p>
          <a:p>
            <a:pPr algn="ctr">
              <a:lnSpc>
                <a:spcPct val="100000"/>
              </a:lnSpc>
              <a:spcBef>
                <a:spcPts val="0"/>
              </a:spcBef>
            </a:pPr>
            <a:r>
              <a:rPr lang="en-US" sz="2200" dirty="0"/>
              <a:t>Monday, November 12, 2018</a:t>
            </a:r>
          </a:p>
          <a:p>
            <a:pPr algn="ctr">
              <a:lnSpc>
                <a:spcPct val="100000"/>
              </a:lnSpc>
              <a:spcBef>
                <a:spcPts val="0"/>
              </a:spcBef>
            </a:pPr>
            <a:r>
              <a:rPr lang="en-US" sz="2200" dirty="0"/>
              <a:t>14:30-15:30 | Room: 129 + 130</a:t>
            </a:r>
          </a:p>
        </p:txBody>
      </p:sp>
      <p:sp>
        <p:nvSpPr>
          <p:cNvPr id="3" name="Rectangle 2">
            <a:extLst>
              <a:ext uri="{FF2B5EF4-FFF2-40B4-BE49-F238E27FC236}">
                <a16:creationId xmlns:a16="http://schemas.microsoft.com/office/drawing/2014/main" id="{19C4C1A2-A1E3-4653-BBBC-E7BB3BD75F55}"/>
              </a:ext>
            </a:extLst>
          </p:cNvPr>
          <p:cNvSpPr/>
          <p:nvPr/>
        </p:nvSpPr>
        <p:spPr>
          <a:xfrm>
            <a:off x="4645637" y="2612970"/>
            <a:ext cx="747943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Open Sans"/>
                <a:ea typeface="+mn-ea"/>
                <a:cs typeface="+mn-cs"/>
              </a:rPr>
              <a:t>“Tips to secure your piece of the funding pie”</a:t>
            </a:r>
          </a:p>
        </p:txBody>
      </p:sp>
    </p:spTree>
    <p:extLst>
      <p:ext uri="{BB962C8B-B14F-4D97-AF65-F5344CB8AC3E}">
        <p14:creationId xmlns:p14="http://schemas.microsoft.com/office/powerpoint/2010/main" val="73793323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0" y="1130968"/>
            <a:ext cx="12192000" cy="1022266"/>
          </a:xfrm>
        </p:spPr>
        <p:txBody>
          <a:bodyPr/>
          <a:lstStyle/>
          <a:p>
            <a:pPr algn="ctr"/>
            <a:r>
              <a:rPr lang="en-US" dirty="0"/>
              <a:t>Non-traditional HEOR Career Path – but very relevant to HEOR</a:t>
            </a:r>
          </a:p>
        </p:txBody>
      </p:sp>
      <p:sp>
        <p:nvSpPr>
          <p:cNvPr id="58" name="Text Placeholder 57">
            <a:extLst>
              <a:ext uri="{FF2B5EF4-FFF2-40B4-BE49-F238E27FC236}">
                <a16:creationId xmlns:a16="http://schemas.microsoft.com/office/drawing/2014/main" id="{EF29DE5E-4152-A84A-AE27-E85592EEE85C}"/>
              </a:ext>
            </a:extLst>
          </p:cNvPr>
          <p:cNvSpPr>
            <a:spLocks noGrp="1"/>
          </p:cNvSpPr>
          <p:nvPr>
            <p:ph type="body" sz="quarter" idx="14"/>
          </p:nvPr>
        </p:nvSpPr>
        <p:spPr>
          <a:xfrm>
            <a:off x="564776" y="1847851"/>
            <a:ext cx="10582835" cy="3124506"/>
          </a:xfrm>
        </p:spPr>
        <p:txBody>
          <a:bodyPr/>
          <a:lstStyle/>
          <a:p>
            <a:pPr marL="342900" lvl="0" indent="-342900">
              <a:lnSpc>
                <a:spcPct val="100000"/>
              </a:lnSpc>
              <a:spcAft>
                <a:spcPts val="0"/>
              </a:spcAft>
              <a:buClr>
                <a:srgbClr val="27AAE1"/>
              </a:buClr>
              <a:buSzTx/>
              <a:buFont typeface="Arial" panose="020B0604020202020204" pitchFamily="34" charset="0"/>
              <a:buChar char="•"/>
              <a:defRPr/>
            </a:pPr>
            <a:r>
              <a:rPr lang="en-US" sz="2400" spc="0" dirty="0">
                <a:latin typeface="Open Sans" panose="020B0606030504020204" pitchFamily="34" charset="0"/>
                <a:ea typeface="Open Sans" panose="020B0606030504020204" pitchFamily="34" charset="0"/>
                <a:cs typeface="Open Sans" panose="020B0606030504020204" pitchFamily="34" charset="0"/>
              </a:rPr>
              <a:t>Clinical outcome assessment (PROs, </a:t>
            </a:r>
            <a:r>
              <a:rPr lang="en-US" sz="2400" spc="0" dirty="0" err="1">
                <a:latin typeface="Open Sans" panose="020B0606030504020204" pitchFamily="34" charset="0"/>
                <a:ea typeface="Open Sans" panose="020B0606030504020204" pitchFamily="34" charset="0"/>
                <a:cs typeface="Open Sans" panose="020B0606030504020204" pitchFamily="34" charset="0"/>
              </a:rPr>
              <a:t>ClinROs</a:t>
            </a:r>
            <a:r>
              <a:rPr lang="en-US" sz="2400" spc="0" dirty="0">
                <a:latin typeface="Open Sans" panose="020B0606030504020204" pitchFamily="34" charset="0"/>
                <a:ea typeface="Open Sans" panose="020B0606030504020204" pitchFamily="34" charset="0"/>
                <a:cs typeface="Open Sans" panose="020B0606030504020204" pitchFamily="34" charset="0"/>
              </a:rPr>
              <a:t>, etc.)</a:t>
            </a:r>
          </a:p>
          <a:p>
            <a:pPr marL="342900" lvl="0" indent="-342900">
              <a:lnSpc>
                <a:spcPct val="100000"/>
              </a:lnSpc>
              <a:spcAft>
                <a:spcPts val="0"/>
              </a:spcAft>
              <a:buClr>
                <a:srgbClr val="27AAE1"/>
              </a:buClr>
              <a:buSzTx/>
              <a:buFont typeface="Arial" panose="020B0604020202020204" pitchFamily="34" charset="0"/>
              <a:buChar char="•"/>
              <a:defRPr/>
            </a:pPr>
            <a:r>
              <a:rPr lang="en-US" sz="2400" spc="0" dirty="0">
                <a:latin typeface="Open Sans" panose="020B0606030504020204" pitchFamily="34" charset="0"/>
                <a:ea typeface="Open Sans" panose="020B0606030504020204" pitchFamily="34" charset="0"/>
                <a:cs typeface="Open Sans" panose="020B0606030504020204" pitchFamily="34" charset="0"/>
              </a:rPr>
              <a:t>Health care financing</a:t>
            </a:r>
          </a:p>
          <a:p>
            <a:pPr marL="342900" lvl="0" indent="-342900">
              <a:lnSpc>
                <a:spcPct val="100000"/>
              </a:lnSpc>
              <a:spcAft>
                <a:spcPts val="0"/>
              </a:spcAft>
              <a:buClr>
                <a:srgbClr val="27AAE1"/>
              </a:buClr>
              <a:buSzTx/>
              <a:buFont typeface="Arial" panose="020B0604020202020204" pitchFamily="34" charset="0"/>
              <a:buChar char="•"/>
              <a:defRPr/>
            </a:pPr>
            <a:r>
              <a:rPr lang="en-US" sz="2400" spc="0" dirty="0">
                <a:latin typeface="Open Sans" panose="020B0606030504020204" pitchFamily="34" charset="0"/>
                <a:ea typeface="Open Sans" panose="020B0606030504020204" pitchFamily="34" charset="0"/>
                <a:cs typeface="Open Sans" panose="020B0606030504020204" pitchFamily="34" charset="0"/>
              </a:rPr>
              <a:t>Health technology assessment</a:t>
            </a:r>
          </a:p>
          <a:p>
            <a:pPr marL="342900" indent="-342900">
              <a:lnSpc>
                <a:spcPct val="100000"/>
              </a:lnSpc>
              <a:spcAft>
                <a:spcPts val="0"/>
              </a:spcAft>
              <a:buClr>
                <a:srgbClr val="27AAE1"/>
              </a:buClr>
              <a:buSzTx/>
              <a:buFont typeface="Arial" panose="020B0604020202020204" pitchFamily="34" charset="0"/>
              <a:buChar char="•"/>
              <a:defRPr/>
            </a:pPr>
            <a:r>
              <a:rPr lang="en-US" sz="2400" dirty="0">
                <a:latin typeface="Open Sans" panose="020B0606030504020204" pitchFamily="34" charset="0"/>
                <a:ea typeface="Open Sans" panose="020B0606030504020204" pitchFamily="34" charset="0"/>
                <a:cs typeface="Open Sans" panose="020B0606030504020204" pitchFamily="34" charset="0"/>
              </a:rPr>
              <a:t>Patient-focused drug development</a:t>
            </a:r>
            <a:endParaRPr lang="en-US" sz="2400" spc="0" dirty="0">
              <a:latin typeface="Open Sans" panose="020B0606030504020204" pitchFamily="34" charset="0"/>
              <a:ea typeface="Open Sans" panose="020B0606030504020204" pitchFamily="34" charset="0"/>
              <a:cs typeface="Open Sans" panose="020B0606030504020204" pitchFamily="34" charset="0"/>
            </a:endParaRPr>
          </a:p>
          <a:p>
            <a:pPr marL="342900" lvl="0" indent="-342900">
              <a:lnSpc>
                <a:spcPct val="100000"/>
              </a:lnSpc>
              <a:spcAft>
                <a:spcPts val="0"/>
              </a:spcAft>
              <a:buClr>
                <a:srgbClr val="27AAE1"/>
              </a:buClr>
              <a:buSzTx/>
              <a:buFont typeface="Arial" panose="020B0604020202020204" pitchFamily="34" charset="0"/>
              <a:buChar char="•"/>
              <a:defRPr/>
            </a:pPr>
            <a:r>
              <a:rPr lang="en-US" sz="2400" spc="0" dirty="0">
                <a:latin typeface="Open Sans" panose="020B0606030504020204" pitchFamily="34" charset="0"/>
                <a:ea typeface="Open Sans" panose="020B0606030504020204" pitchFamily="34" charset="0"/>
                <a:cs typeface="Open Sans" panose="020B0606030504020204" pitchFamily="34" charset="0"/>
              </a:rPr>
              <a:t>Real-world evidence</a:t>
            </a:r>
          </a:p>
          <a:p>
            <a:pPr marL="342900" lvl="0" indent="-342900">
              <a:lnSpc>
                <a:spcPct val="100000"/>
              </a:lnSpc>
              <a:spcAft>
                <a:spcPts val="0"/>
              </a:spcAft>
              <a:buClr>
                <a:srgbClr val="27AAE1"/>
              </a:buClr>
              <a:buSzTx/>
              <a:buFont typeface="Arial" panose="020B0604020202020204" pitchFamily="34" charset="0"/>
              <a:buChar char="•"/>
              <a:defRPr/>
            </a:pPr>
            <a:r>
              <a:rPr lang="en-US" sz="2400" spc="0" dirty="0">
                <a:latin typeface="Open Sans" panose="020B0606030504020204" pitchFamily="34" charset="0"/>
                <a:ea typeface="Open Sans" panose="020B0606030504020204" pitchFamily="34" charset="0"/>
                <a:cs typeface="Open Sans" panose="020B0606030504020204" pitchFamily="34" charset="0"/>
              </a:rPr>
              <a:t>Reimbursement</a:t>
            </a:r>
          </a:p>
        </p:txBody>
      </p:sp>
    </p:spTree>
    <p:extLst>
      <p:ext uri="{BB962C8B-B14F-4D97-AF65-F5344CB8AC3E}">
        <p14:creationId xmlns:p14="http://schemas.microsoft.com/office/powerpoint/2010/main" val="308299740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47042" y="767872"/>
            <a:ext cx="9697915" cy="542182"/>
          </a:xfrm>
        </p:spPr>
        <p:txBody>
          <a:bodyPr/>
          <a:lstStyle/>
          <a:p>
            <a:pPr algn="ctr"/>
            <a:r>
              <a:rPr lang="en-US" dirty="0"/>
              <a:t>How You Can Get Involved</a:t>
            </a:r>
          </a:p>
        </p:txBody>
      </p:sp>
      <p:sp>
        <p:nvSpPr>
          <p:cNvPr id="6" name="Text Placeholder 5"/>
          <p:cNvSpPr>
            <a:spLocks noGrp="1"/>
          </p:cNvSpPr>
          <p:nvPr>
            <p:ph type="body" sz="quarter" idx="13"/>
          </p:nvPr>
        </p:nvSpPr>
        <p:spPr>
          <a:xfrm>
            <a:off x="587619" y="1855657"/>
            <a:ext cx="7243679" cy="3479072"/>
          </a:xfrm>
        </p:spPr>
        <p:txBody>
          <a:bodyPr/>
          <a:lstStyle/>
          <a:p>
            <a:pPr>
              <a:lnSpc>
                <a:spcPct val="100000"/>
              </a:lnSpc>
              <a:spcAft>
                <a:spcPts val="0"/>
              </a:spcAft>
            </a:pPr>
            <a:r>
              <a:rPr lang="en-US" dirty="0"/>
              <a:t>Stay attuned to advances in HEOR</a:t>
            </a:r>
          </a:p>
          <a:p>
            <a:pPr lvl="1">
              <a:lnSpc>
                <a:spcPct val="100000"/>
              </a:lnSpc>
              <a:spcAft>
                <a:spcPts val="0"/>
              </a:spcAft>
            </a:pPr>
            <a:r>
              <a:rPr lang="en-US" dirty="0"/>
              <a:t>Webinars featuring authors from recent Value in Health publications</a:t>
            </a:r>
          </a:p>
          <a:p>
            <a:pPr>
              <a:lnSpc>
                <a:spcPct val="100000"/>
              </a:lnSpc>
              <a:spcAft>
                <a:spcPts val="0"/>
              </a:spcAft>
            </a:pPr>
            <a:endParaRPr lang="en-US" dirty="0"/>
          </a:p>
          <a:p>
            <a:pPr>
              <a:lnSpc>
                <a:spcPct val="100000"/>
              </a:lnSpc>
              <a:spcAft>
                <a:spcPts val="0"/>
              </a:spcAft>
            </a:pPr>
            <a:r>
              <a:rPr lang="en-US" dirty="0"/>
              <a:t>Networking</a:t>
            </a:r>
          </a:p>
          <a:p>
            <a:pPr>
              <a:lnSpc>
                <a:spcPct val="100000"/>
              </a:lnSpc>
              <a:spcAft>
                <a:spcPts val="0"/>
              </a:spcAft>
            </a:pPr>
            <a:endParaRPr lang="en-US" dirty="0"/>
          </a:p>
          <a:p>
            <a:pPr>
              <a:lnSpc>
                <a:spcPct val="100000"/>
              </a:lnSpc>
              <a:spcAft>
                <a:spcPts val="0"/>
              </a:spcAft>
            </a:pPr>
            <a:r>
              <a:rPr lang="en-US" dirty="0"/>
              <a:t>Complete the second annual New Professional Interest Survey when it is launched in early 2019;</a:t>
            </a:r>
          </a:p>
          <a:p>
            <a:pPr>
              <a:lnSpc>
                <a:spcPct val="100000"/>
              </a:lnSpc>
              <a:spcAft>
                <a:spcPts val="0"/>
              </a:spcAft>
            </a:pPr>
            <a:endParaRPr lang="en-US" dirty="0"/>
          </a:p>
          <a:p>
            <a:pPr>
              <a:lnSpc>
                <a:spcPct val="100000"/>
              </a:lnSpc>
              <a:spcAft>
                <a:spcPts val="0"/>
              </a:spcAft>
            </a:pPr>
            <a:r>
              <a:rPr lang="en-US" dirty="0"/>
              <a:t>What would you like to see?</a:t>
            </a:r>
          </a:p>
          <a:p>
            <a:pPr>
              <a:lnSpc>
                <a:spcPct val="100000"/>
              </a:lnSpc>
              <a:spcAft>
                <a:spcPts val="0"/>
              </a:spcAft>
            </a:pPr>
            <a:endParaRPr lang="en-US" dirty="0"/>
          </a:p>
          <a:p>
            <a:pPr marL="0" indent="0">
              <a:lnSpc>
                <a:spcPct val="100000"/>
              </a:lnSpc>
              <a:spcAft>
                <a:spcPts val="0"/>
              </a:spcAft>
              <a:buNone/>
            </a:pPr>
            <a:endParaRPr lang="en-US" sz="2000" dirty="0"/>
          </a:p>
          <a:p>
            <a:pPr marL="0" indent="0">
              <a:lnSpc>
                <a:spcPct val="100000"/>
              </a:lnSpc>
              <a:spcAft>
                <a:spcPts val="0"/>
              </a:spcAft>
              <a:buNone/>
            </a:pPr>
            <a:endParaRPr lang="en-US" sz="2000" dirty="0"/>
          </a:p>
          <a:p>
            <a:pPr marL="0" indent="0">
              <a:lnSpc>
                <a:spcPct val="100000"/>
              </a:lnSpc>
              <a:spcAft>
                <a:spcPts val="0"/>
              </a:spcAft>
              <a:buNone/>
            </a:pPr>
            <a:endParaRPr lang="en-US" sz="2000" dirty="0"/>
          </a:p>
        </p:txBody>
      </p:sp>
      <p:sp>
        <p:nvSpPr>
          <p:cNvPr id="2" name="Slide Number Placeholder 1">
            <a:extLst>
              <a:ext uri="{FF2B5EF4-FFF2-40B4-BE49-F238E27FC236}">
                <a16:creationId xmlns:a16="http://schemas.microsoft.com/office/drawing/2014/main" id="{12B058F6-18B8-4474-8172-DB32CCF1219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12" name="Picture 11">
            <a:extLst>
              <a:ext uri="{FF2B5EF4-FFF2-40B4-BE49-F238E27FC236}">
                <a16:creationId xmlns:a16="http://schemas.microsoft.com/office/drawing/2014/main" id="{298B18C0-3B4B-44CE-8D48-9BDEBD669C49}"/>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944787" y="2148597"/>
            <a:ext cx="4112302" cy="3085841"/>
          </a:xfrm>
          <a:prstGeom prst="rect">
            <a:avLst/>
          </a:prstGeom>
        </p:spPr>
      </p:pic>
      <p:sp>
        <p:nvSpPr>
          <p:cNvPr id="13" name="TextBox 12">
            <a:extLst>
              <a:ext uri="{FF2B5EF4-FFF2-40B4-BE49-F238E27FC236}">
                <a16:creationId xmlns:a16="http://schemas.microsoft.com/office/drawing/2014/main" id="{879CD7D9-F680-4E64-B8DE-817621F47D9E}"/>
              </a:ext>
            </a:extLst>
          </p:cNvPr>
          <p:cNvSpPr txBox="1"/>
          <p:nvPr/>
        </p:nvSpPr>
        <p:spPr>
          <a:xfrm>
            <a:off x="8529962" y="5234438"/>
            <a:ext cx="31535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3" tooltip="http://hcpl.net/category/tags/volunteers"/>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5277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47042" y="767872"/>
            <a:ext cx="9697915" cy="542182"/>
          </a:xfrm>
        </p:spPr>
        <p:txBody>
          <a:bodyPr/>
          <a:lstStyle/>
          <a:p>
            <a:pPr algn="ctr"/>
            <a:r>
              <a:rPr lang="en-US" dirty="0"/>
              <a:t>How You Can Get Involved</a:t>
            </a:r>
          </a:p>
        </p:txBody>
      </p:sp>
      <p:sp>
        <p:nvSpPr>
          <p:cNvPr id="6" name="Text Placeholder 5"/>
          <p:cNvSpPr>
            <a:spLocks noGrp="1"/>
          </p:cNvSpPr>
          <p:nvPr>
            <p:ph type="body" sz="quarter" idx="13"/>
          </p:nvPr>
        </p:nvSpPr>
        <p:spPr>
          <a:xfrm>
            <a:off x="530834" y="1653049"/>
            <a:ext cx="7052531" cy="3787365"/>
          </a:xfrm>
        </p:spPr>
        <p:txBody>
          <a:bodyPr/>
          <a:lstStyle/>
          <a:p>
            <a:pPr>
              <a:lnSpc>
                <a:spcPct val="100000"/>
              </a:lnSpc>
              <a:spcAft>
                <a:spcPts val="0"/>
              </a:spcAft>
            </a:pPr>
            <a:r>
              <a:rPr lang="en-US" dirty="0"/>
              <a:t>Submit your interest to be one of the first members on the New Professional Steering Committee when it is officially launched in 2019;</a:t>
            </a:r>
          </a:p>
          <a:p>
            <a:pPr>
              <a:lnSpc>
                <a:spcPct val="100000"/>
              </a:lnSpc>
              <a:spcAft>
                <a:spcPts val="0"/>
              </a:spcAft>
            </a:pPr>
            <a:endParaRPr lang="en-US" dirty="0"/>
          </a:p>
          <a:p>
            <a:pPr>
              <a:lnSpc>
                <a:spcPct val="100000"/>
              </a:lnSpc>
              <a:spcAft>
                <a:spcPts val="0"/>
              </a:spcAft>
            </a:pPr>
            <a:r>
              <a:rPr lang="en-US" dirty="0"/>
              <a:t>Volunteer to deliver a webinar to students that will highlight “A Day In The Life”  or “My Career Path” to highlight how you decided to get into the HEOR field;</a:t>
            </a:r>
          </a:p>
          <a:p>
            <a:pPr>
              <a:lnSpc>
                <a:spcPct val="100000"/>
              </a:lnSpc>
              <a:spcAft>
                <a:spcPts val="0"/>
              </a:spcAft>
            </a:pPr>
            <a:endParaRPr lang="en-US" dirty="0"/>
          </a:p>
          <a:p>
            <a:pPr>
              <a:lnSpc>
                <a:spcPct val="100000"/>
              </a:lnSpc>
              <a:spcAft>
                <a:spcPts val="0"/>
              </a:spcAft>
            </a:pPr>
            <a:r>
              <a:rPr lang="en-US" dirty="0"/>
              <a:t>Email </a:t>
            </a:r>
            <a:r>
              <a:rPr lang="en-US" dirty="0">
                <a:hlinkClick r:id="rId2"/>
              </a:rPr>
              <a:t>newprofessionals@ispor.org</a:t>
            </a:r>
            <a:r>
              <a:rPr lang="en-US" dirty="0"/>
              <a:t> with questions or suggestions on how we can improve the member experience!</a:t>
            </a:r>
          </a:p>
          <a:p>
            <a:pPr>
              <a:lnSpc>
                <a:spcPct val="100000"/>
              </a:lnSpc>
              <a:spcAft>
                <a:spcPts val="0"/>
              </a:spcAft>
            </a:pPr>
            <a:endParaRPr lang="en-US" sz="2000" dirty="0"/>
          </a:p>
          <a:p>
            <a:pPr marL="0" indent="0">
              <a:lnSpc>
                <a:spcPct val="100000"/>
              </a:lnSpc>
              <a:spcAft>
                <a:spcPts val="0"/>
              </a:spcAft>
              <a:buNone/>
            </a:pPr>
            <a:endParaRPr lang="en-US" sz="2000" dirty="0"/>
          </a:p>
          <a:p>
            <a:pPr marL="0" indent="0">
              <a:lnSpc>
                <a:spcPct val="100000"/>
              </a:lnSpc>
              <a:spcAft>
                <a:spcPts val="0"/>
              </a:spcAft>
              <a:buNone/>
            </a:pPr>
            <a:endParaRPr lang="en-US" sz="2000" dirty="0"/>
          </a:p>
          <a:p>
            <a:pPr marL="0" indent="0">
              <a:lnSpc>
                <a:spcPct val="100000"/>
              </a:lnSpc>
              <a:spcAft>
                <a:spcPts val="0"/>
              </a:spcAft>
              <a:buNone/>
            </a:pPr>
            <a:endParaRPr lang="en-US" sz="2000" dirty="0"/>
          </a:p>
        </p:txBody>
      </p:sp>
      <p:sp>
        <p:nvSpPr>
          <p:cNvPr id="2" name="Slide Number Placeholder 1">
            <a:extLst>
              <a:ext uri="{FF2B5EF4-FFF2-40B4-BE49-F238E27FC236}">
                <a16:creationId xmlns:a16="http://schemas.microsoft.com/office/drawing/2014/main" id="{12B058F6-18B8-4474-8172-DB32CCF1219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7" name="Picture 6">
            <a:extLst>
              <a:ext uri="{FF2B5EF4-FFF2-40B4-BE49-F238E27FC236}">
                <a16:creationId xmlns:a16="http://schemas.microsoft.com/office/drawing/2014/main" id="{B9F45630-F58C-4356-B03E-AD63C32BC2B1}"/>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831298" y="1792881"/>
            <a:ext cx="4360702" cy="3272238"/>
          </a:xfrm>
          <a:prstGeom prst="rect">
            <a:avLst/>
          </a:prstGeom>
        </p:spPr>
      </p:pic>
      <p:sp>
        <p:nvSpPr>
          <p:cNvPr id="8" name="TextBox 7">
            <a:extLst>
              <a:ext uri="{FF2B5EF4-FFF2-40B4-BE49-F238E27FC236}">
                <a16:creationId xmlns:a16="http://schemas.microsoft.com/office/drawing/2014/main" id="{9DB058BE-BBA1-4E0D-87AD-E0A959023797}"/>
              </a:ext>
            </a:extLst>
          </p:cNvPr>
          <p:cNvSpPr txBox="1"/>
          <p:nvPr/>
        </p:nvSpPr>
        <p:spPr>
          <a:xfrm>
            <a:off x="8376420" y="5067435"/>
            <a:ext cx="408585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4" tooltip="http://hcpl.net/category/tags/volunteers"/>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https://creativecommons.org/licenses/by-nc-sa/3.0/"/>
              </a:rPr>
              <a:t>CC BY-SA-NC</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389800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069" y="871671"/>
            <a:ext cx="7567246" cy="2258336"/>
          </a:xfrm>
        </p:spPr>
        <p:txBody>
          <a:bodyPr/>
          <a:lstStyle/>
          <a:p>
            <a:pPr algn="ctr"/>
            <a:r>
              <a:rPr lang="en-US" sz="3800" dirty="0"/>
              <a:t>ISPOR New Professional Event:</a:t>
            </a:r>
            <a:br>
              <a:rPr lang="en-US" sz="3800" dirty="0"/>
            </a:br>
            <a:r>
              <a:rPr lang="en-US" sz="3800" dirty="0"/>
              <a:t>Career Advice Across the Globe</a:t>
            </a:r>
            <a:r>
              <a:rPr lang="en-US" sz="4800" b="0" dirty="0"/>
              <a:t/>
            </a:r>
            <a:br>
              <a:rPr lang="en-US" sz="4800" b="0" dirty="0"/>
            </a:br>
            <a:r>
              <a:rPr lang="en-US" sz="4800" b="0" dirty="0"/>
              <a:t/>
            </a:r>
            <a:br>
              <a:rPr lang="en-US" sz="4800" b="0" dirty="0"/>
            </a:br>
            <a:r>
              <a:rPr lang="en-US" dirty="0">
                <a:latin typeface="Open Sans"/>
              </a:rPr>
              <a:t>“Tips to secure your piece of the funding pie”</a:t>
            </a:r>
            <a:br>
              <a:rPr lang="en-US" dirty="0">
                <a:latin typeface="Open Sans"/>
              </a:rPr>
            </a:br>
            <a:endParaRPr lang="en-US"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1</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PRESENTER</a:t>
            </a:r>
          </a:p>
        </p:txBody>
      </p:sp>
      <p:sp>
        <p:nvSpPr>
          <p:cNvPr id="5" name="Text Placeholder 3">
            <a:extLst>
              <a:ext uri="{FF2B5EF4-FFF2-40B4-BE49-F238E27FC236}">
                <a16:creationId xmlns:a16="http://schemas.microsoft.com/office/drawing/2014/main" id="{D6160E4B-BB0E-4408-999F-044FCE53670D}"/>
              </a:ext>
            </a:extLst>
          </p:cNvPr>
          <p:cNvSpPr txBox="1">
            <a:spLocks/>
          </p:cNvSpPr>
          <p:nvPr/>
        </p:nvSpPr>
        <p:spPr>
          <a:xfrm>
            <a:off x="4923692" y="4233651"/>
            <a:ext cx="6858000" cy="152531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rPr>
              <a:t>Presenter:</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Isabelle Huys, LLM IPR</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Professor, KU Leuven, Leuven, Belgium</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531935"/>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897776" y="1060629"/>
            <a:ext cx="6396448" cy="601579"/>
          </a:xfrm>
        </p:spPr>
        <p:txBody>
          <a:bodyPr/>
          <a:lstStyle/>
          <a:p>
            <a:pPr algn="ctr"/>
            <a:r>
              <a:rPr lang="en-US" altLang="en-US" dirty="0">
                <a:ea typeface="ＭＳ Ｐゴシック" panose="020B0600070205080204" pitchFamily="34" charset="-128"/>
              </a:rPr>
              <a:t>Summary of Academic Experience</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10604366" cy="4090738"/>
          </a:xfrm>
        </p:spPr>
        <p:txBody>
          <a:bodyPr/>
          <a:lstStyle/>
          <a:p>
            <a:r>
              <a:rPr lang="en-US" altLang="en-US" dirty="0">
                <a:ea typeface="ＭＳ Ｐゴシック" panose="020B0600070205080204" pitchFamily="34" charset="-128"/>
              </a:rPr>
              <a:t>PhD  project on national funding in Belgium </a:t>
            </a:r>
            <a:r>
              <a:rPr lang="en-US" altLang="en-US" dirty="0" smtClean="0">
                <a:ea typeface="ＭＳ Ｐゴシック" panose="020B0600070205080204" pitchFamily="34" charset="-128"/>
              </a:rPr>
              <a:t>(</a:t>
            </a:r>
            <a:r>
              <a:rPr lang="en-US" altLang="en-US" dirty="0">
                <a:ea typeface="ＭＳ Ｐゴシック" panose="020B0600070205080204" pitchFamily="34" charset="-128"/>
              </a:rPr>
              <a:t>Research Foundation Flanders)</a:t>
            </a:r>
          </a:p>
          <a:p>
            <a:r>
              <a:rPr lang="en-US" altLang="en-US" dirty="0">
                <a:ea typeface="ＭＳ Ｐゴシック" panose="020B0600070205080204" pitchFamily="34" charset="-128"/>
              </a:rPr>
              <a:t>Tech Transfer Officer</a:t>
            </a:r>
          </a:p>
          <a:p>
            <a:pPr marL="0" indent="0">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Research stay abroad in M</a:t>
            </a:r>
            <a:r>
              <a:rPr lang="nl-BE" altLang="en-US" dirty="0">
                <a:ea typeface="ＭＳ Ｐゴシック" panose="020B0600070205080204" pitchFamily="34" charset="-128"/>
              </a:rPr>
              <a:t>unich (Germany) on German funding</a:t>
            </a:r>
          </a:p>
          <a:p>
            <a:r>
              <a:rPr lang="en-US" altLang="en-US" dirty="0">
                <a:ea typeface="ＭＳ Ｐゴシック" panose="020B0600070205080204" pitchFamily="34" charset="-128"/>
              </a:rPr>
              <a:t>Post-doc project on European </a:t>
            </a:r>
            <a:r>
              <a:rPr lang="en-US" altLang="en-US" dirty="0" smtClean="0">
                <a:ea typeface="ＭＳ Ｐゴシック" panose="020B0600070205080204" pitchFamily="34" charset="-128"/>
              </a:rPr>
              <a:t>funding</a:t>
            </a:r>
          </a:p>
          <a:p>
            <a:r>
              <a:rPr lang="nl-BE" altLang="en-US" dirty="0" err="1" smtClean="0">
                <a:ea typeface="ＭＳ Ｐゴシック" panose="020B0600070205080204" pitchFamily="34" charset="-128"/>
              </a:rPr>
              <a:t>Tenure</a:t>
            </a:r>
            <a:r>
              <a:rPr lang="nl-BE" altLang="en-US" dirty="0" smtClean="0">
                <a:ea typeface="ＭＳ Ｐゴシック" panose="020B0600070205080204" pitchFamily="34" charset="-128"/>
              </a:rPr>
              <a:t> </a:t>
            </a:r>
            <a:r>
              <a:rPr lang="nl-BE" altLang="en-US" dirty="0">
                <a:ea typeface="ＭＳ Ｐゴシック" panose="020B0600070205080204" pitchFamily="34" charset="-128"/>
              </a:rPr>
              <a:t>track position with national and </a:t>
            </a:r>
            <a:r>
              <a:rPr lang="nl-BE" altLang="en-US" dirty="0" err="1">
                <a:ea typeface="ＭＳ Ｐゴシック" panose="020B0600070205080204" pitchFamily="34" charset="-128"/>
              </a:rPr>
              <a:t>institutional</a:t>
            </a:r>
            <a:r>
              <a:rPr lang="nl-BE" altLang="en-US" dirty="0">
                <a:ea typeface="ＭＳ Ｐゴシック" panose="020B0600070205080204" pitchFamily="34" charset="-128"/>
              </a:rPr>
              <a:t> </a:t>
            </a:r>
            <a:r>
              <a:rPr lang="nl-BE" altLang="en-US" dirty="0" err="1" smtClean="0">
                <a:ea typeface="ＭＳ Ｐゴシック" panose="020B0600070205080204" pitchFamily="34" charset="-128"/>
              </a:rPr>
              <a:t>funding</a:t>
            </a:r>
            <a:endParaRPr lang="nl-BE" altLang="en-US" dirty="0" smtClean="0">
              <a:ea typeface="ＭＳ Ｐゴシック" panose="020B0600070205080204" pitchFamily="34" charset="-128"/>
            </a:endParaRPr>
          </a:p>
          <a:p>
            <a:endParaRPr lang="nl-BE" altLang="en-US" dirty="0">
              <a:ea typeface="ＭＳ Ｐゴシック" panose="020B0600070205080204" pitchFamily="34" charset="-128"/>
            </a:endParaRPr>
          </a:p>
          <a:p>
            <a:r>
              <a:rPr lang="nl-BE" altLang="en-US" dirty="0">
                <a:ea typeface="ＭＳ Ｐゴシック" panose="020B0600070205080204" pitchFamily="34" charset="-128"/>
              </a:rPr>
              <a:t>Full Professor supervising PhD students funded from different sources</a:t>
            </a:r>
          </a:p>
          <a:p>
            <a:pPr lvl="1"/>
            <a:r>
              <a:rPr lang="nl-BE" altLang="en-US" dirty="0">
                <a:ea typeface="ＭＳ Ｐゴシック" panose="020B0600070205080204" pitchFamily="34" charset="-128"/>
              </a:rPr>
              <a:t>National/European funding</a:t>
            </a:r>
          </a:p>
          <a:p>
            <a:pPr lvl="1"/>
            <a:r>
              <a:rPr lang="nl-BE" altLang="en-US" dirty="0">
                <a:ea typeface="ＭＳ Ｐゴシック" panose="020B0600070205080204" pitchFamily="34" charset="-128"/>
              </a:rPr>
              <a:t>Private/public funding</a:t>
            </a:r>
          </a:p>
          <a:p>
            <a:pPr marL="457200" lvl="1" indent="0">
              <a:buNone/>
            </a:pPr>
            <a:endParaRPr lang="en-US" altLang="en-US" dirty="0">
              <a:ea typeface="ＭＳ Ｐゴシック" panose="020B0600070205080204" pitchFamily="34" charset="-128"/>
            </a:endParaRP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5" name="Picture 4">
            <a:extLst>
              <a:ext uri="{FF2B5EF4-FFF2-40B4-BE49-F238E27FC236}">
                <a16:creationId xmlns:a16="http://schemas.microsoft.com/office/drawing/2014/main" id="{18EC0992-7356-FF4F-9A0F-BEFCF13B0899}"/>
              </a:ext>
            </a:extLst>
          </p:cNvPr>
          <p:cNvPicPr>
            <a:picLocks noChangeAspect="1"/>
          </p:cNvPicPr>
          <p:nvPr/>
        </p:nvPicPr>
        <p:blipFill>
          <a:blip r:embed="rId2"/>
          <a:stretch>
            <a:fillRect/>
          </a:stretch>
        </p:blipFill>
        <p:spPr>
          <a:xfrm>
            <a:off x="4424227" y="2453928"/>
            <a:ext cx="3091270" cy="878100"/>
          </a:xfrm>
          <a:prstGeom prst="rect">
            <a:avLst/>
          </a:prstGeom>
        </p:spPr>
      </p:pic>
      <p:pic>
        <p:nvPicPr>
          <p:cNvPr id="7" name="Picture 6">
            <a:extLst>
              <a:ext uri="{FF2B5EF4-FFF2-40B4-BE49-F238E27FC236}">
                <a16:creationId xmlns:a16="http://schemas.microsoft.com/office/drawing/2014/main" id="{C0501FB9-40A9-5A46-9616-DAD49FDAED1E}"/>
              </a:ext>
            </a:extLst>
          </p:cNvPr>
          <p:cNvPicPr>
            <a:picLocks noChangeAspect="1"/>
          </p:cNvPicPr>
          <p:nvPr/>
        </p:nvPicPr>
        <p:blipFill rotWithShape="1">
          <a:blip r:embed="rId3"/>
          <a:srcRect t="37260"/>
          <a:stretch/>
        </p:blipFill>
        <p:spPr>
          <a:xfrm>
            <a:off x="8082733" y="4014207"/>
            <a:ext cx="4109267" cy="629166"/>
          </a:xfrm>
          <a:prstGeom prst="rect">
            <a:avLst/>
          </a:prstGeom>
        </p:spPr>
      </p:pic>
      <p:pic>
        <p:nvPicPr>
          <p:cNvPr id="9" name="Picture 8">
            <a:extLst>
              <a:ext uri="{FF2B5EF4-FFF2-40B4-BE49-F238E27FC236}">
                <a16:creationId xmlns:a16="http://schemas.microsoft.com/office/drawing/2014/main" id="{AB3DB62B-BB1C-7B40-9E29-E7F19675F452}"/>
              </a:ext>
            </a:extLst>
          </p:cNvPr>
          <p:cNvPicPr>
            <a:picLocks noChangeAspect="1"/>
          </p:cNvPicPr>
          <p:nvPr/>
        </p:nvPicPr>
        <p:blipFill>
          <a:blip r:embed="rId4"/>
          <a:stretch>
            <a:fillRect/>
          </a:stretch>
        </p:blipFill>
        <p:spPr>
          <a:xfrm>
            <a:off x="8673736" y="3425491"/>
            <a:ext cx="3518263" cy="511747"/>
          </a:xfrm>
          <a:prstGeom prst="rect">
            <a:avLst/>
          </a:prstGeom>
        </p:spPr>
      </p:pic>
    </p:spTree>
    <p:extLst>
      <p:ext uri="{BB962C8B-B14F-4D97-AF65-F5344CB8AC3E}">
        <p14:creationId xmlns:p14="http://schemas.microsoft.com/office/powerpoint/2010/main" val="171917963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12" name="Picture 11">
            <a:extLst>
              <a:ext uri="{FF2B5EF4-FFF2-40B4-BE49-F238E27FC236}">
                <a16:creationId xmlns:a16="http://schemas.microsoft.com/office/drawing/2014/main" id="{EEF72C77-03D4-EF47-91F0-971A3AC6CB7F}"/>
              </a:ext>
            </a:extLst>
          </p:cNvPr>
          <p:cNvPicPr>
            <a:picLocks noChangeAspect="1"/>
          </p:cNvPicPr>
          <p:nvPr/>
        </p:nvPicPr>
        <p:blipFill rotWithShape="1">
          <a:blip r:embed="rId2"/>
          <a:srcRect r="1806"/>
          <a:stretch/>
        </p:blipFill>
        <p:spPr>
          <a:xfrm>
            <a:off x="1178491" y="1947333"/>
            <a:ext cx="9895909" cy="4400550"/>
          </a:xfrm>
          <a:prstGeom prst="rect">
            <a:avLst/>
          </a:prstGeom>
        </p:spPr>
      </p:pic>
      <p:sp>
        <p:nvSpPr>
          <p:cNvPr id="13" name="Content Placeholder 2">
            <a:extLst>
              <a:ext uri="{FF2B5EF4-FFF2-40B4-BE49-F238E27FC236}">
                <a16:creationId xmlns:a16="http://schemas.microsoft.com/office/drawing/2014/main" id="{6D49C23C-E68B-694A-ADE2-9906569A89BB}"/>
              </a:ext>
            </a:extLst>
          </p:cNvPr>
          <p:cNvSpPr txBox="1">
            <a:spLocks/>
          </p:cNvSpPr>
          <p:nvPr/>
        </p:nvSpPr>
        <p:spPr>
          <a:xfrm>
            <a:off x="2118843" y="874360"/>
            <a:ext cx="6396448" cy="601579"/>
          </a:xfrm>
          <a:prstGeom prst="rect">
            <a:avLst/>
          </a:prstGeom>
        </p:spPr>
        <p:txBody>
          <a:bodyPr/>
          <a:lstStyle>
            <a:lvl1pPr marL="0" indent="0" algn="l" defTabSz="914400" rtl="0" eaLnBrk="1" latinLnBrk="0" hangingPunct="1">
              <a:lnSpc>
                <a:spcPts val="3400"/>
              </a:lnSpc>
              <a:spcBef>
                <a:spcPts val="0"/>
              </a:spcBef>
              <a:buFontTx/>
              <a:buNone/>
              <a:defRPr sz="3000" b="1"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en-US" altLang="en-US" sz="3000" b="1" i="0" u="none" strike="noStrike" kern="1200" cap="none" spc="-100" normalizeH="0" baseline="0" noProof="0">
                <a:ln>
                  <a:noFill/>
                </a:ln>
                <a:solidFill>
                  <a:prstClr val="black"/>
                </a:solidFill>
                <a:effectLst/>
                <a:uLnTx/>
                <a:uFillTx/>
                <a:latin typeface="Open Sans" charset="0"/>
                <a:ea typeface="ＭＳ Ｐゴシック" panose="020B0600070205080204" pitchFamily="34" charset="-128"/>
                <a:cs typeface="+mn-cs"/>
              </a:rPr>
              <a:t>Summary of Academic Experience</a:t>
            </a:r>
            <a:endParaRPr kumimoji="0" lang="en-US" altLang="en-US" sz="3000" b="1"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endParaRPr>
          </a:p>
        </p:txBody>
      </p:sp>
      <p:cxnSp>
        <p:nvCxnSpPr>
          <p:cNvPr id="14" name="Straight Connector 13">
            <a:extLst>
              <a:ext uri="{FF2B5EF4-FFF2-40B4-BE49-F238E27FC236}">
                <a16:creationId xmlns:a16="http://schemas.microsoft.com/office/drawing/2014/main" id="{E9F4EDAA-1F30-DF46-A23F-DAB58263F47A}"/>
              </a:ext>
            </a:extLst>
          </p:cNvPr>
          <p:cNvCxnSpPr/>
          <p:nvPr/>
        </p:nvCxnSpPr>
        <p:spPr>
          <a:xfrm>
            <a:off x="4470400" y="1879598"/>
            <a:ext cx="0" cy="50630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317582"/>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6D49C23C-E68B-694A-ADE2-9906569A89BB}"/>
              </a:ext>
            </a:extLst>
          </p:cNvPr>
          <p:cNvSpPr txBox="1">
            <a:spLocks/>
          </p:cNvSpPr>
          <p:nvPr/>
        </p:nvSpPr>
        <p:spPr>
          <a:xfrm>
            <a:off x="2118843" y="874360"/>
            <a:ext cx="6396448" cy="601579"/>
          </a:xfrm>
          <a:prstGeom prst="rect">
            <a:avLst/>
          </a:prstGeom>
        </p:spPr>
        <p:txBody>
          <a:bodyPr/>
          <a:lstStyle>
            <a:lvl1pPr marL="0" indent="0" algn="l" defTabSz="914400" rtl="0" eaLnBrk="1" latinLnBrk="0" hangingPunct="1">
              <a:lnSpc>
                <a:spcPts val="3400"/>
              </a:lnSpc>
              <a:spcBef>
                <a:spcPts val="0"/>
              </a:spcBef>
              <a:buFontTx/>
              <a:buNone/>
              <a:defRPr sz="3000" b="1"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en-US" altLang="en-US" sz="3000" b="1" i="0" u="none" strike="noStrike" kern="1200" cap="none" spc="-100" normalizeH="0" baseline="0" noProof="0">
                <a:ln>
                  <a:noFill/>
                </a:ln>
                <a:solidFill>
                  <a:prstClr val="black"/>
                </a:solidFill>
                <a:effectLst/>
                <a:uLnTx/>
                <a:uFillTx/>
                <a:latin typeface="Open Sans" charset="0"/>
                <a:ea typeface="ＭＳ Ｐゴシック" panose="020B0600070205080204" pitchFamily="34" charset="-128"/>
                <a:cs typeface="+mn-cs"/>
              </a:rPr>
              <a:t>Summary of Academic Experience</a:t>
            </a:r>
            <a:endParaRPr kumimoji="0" lang="en-US" altLang="en-US" sz="3000" b="1"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endParaRPr>
          </a:p>
        </p:txBody>
      </p:sp>
      <p:sp>
        <p:nvSpPr>
          <p:cNvPr id="6" name="Slide Number Placeholder 1">
            <a:extLst>
              <a:ext uri="{FF2B5EF4-FFF2-40B4-BE49-F238E27FC236}">
                <a16:creationId xmlns:a16="http://schemas.microsoft.com/office/drawing/2014/main" id="{927E9693-E81D-F24D-8F72-3DB458CC6C47}"/>
              </a:ext>
            </a:extLst>
          </p:cNvPr>
          <p:cNvSpPr txBox="1">
            <a:spLocks/>
          </p:cNvSpPr>
          <p:nvPr/>
        </p:nvSpPr>
        <p:spPr>
          <a:xfrm>
            <a:off x="0" y="6369050"/>
            <a:ext cx="9906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baseline="0">
                <a:solidFill>
                  <a:srgbClr val="35A0CE"/>
                </a:solidFill>
                <a:latin typeface="Open Sans"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7" name="Picture 6">
            <a:extLst>
              <a:ext uri="{FF2B5EF4-FFF2-40B4-BE49-F238E27FC236}">
                <a16:creationId xmlns:a16="http://schemas.microsoft.com/office/drawing/2014/main" id="{C224C58E-5F9E-1B4B-82F2-F6D648170A43}"/>
              </a:ext>
            </a:extLst>
          </p:cNvPr>
          <p:cNvPicPr>
            <a:picLocks noChangeAspect="1"/>
          </p:cNvPicPr>
          <p:nvPr/>
        </p:nvPicPr>
        <p:blipFill>
          <a:blip r:embed="rId2"/>
          <a:stretch>
            <a:fillRect/>
          </a:stretch>
        </p:blipFill>
        <p:spPr>
          <a:xfrm>
            <a:off x="1239441" y="975084"/>
            <a:ext cx="9285656" cy="5900261"/>
          </a:xfrm>
          <a:prstGeom prst="rect">
            <a:avLst/>
          </a:prstGeom>
        </p:spPr>
      </p:pic>
      <p:grpSp>
        <p:nvGrpSpPr>
          <p:cNvPr id="8" name="Group 7">
            <a:extLst>
              <a:ext uri="{FF2B5EF4-FFF2-40B4-BE49-F238E27FC236}">
                <a16:creationId xmlns:a16="http://schemas.microsoft.com/office/drawing/2014/main" id="{21E69B98-7F4C-F148-9897-233C1FEE3E45}"/>
              </a:ext>
            </a:extLst>
          </p:cNvPr>
          <p:cNvGrpSpPr/>
          <p:nvPr/>
        </p:nvGrpSpPr>
        <p:grpSpPr>
          <a:xfrm>
            <a:off x="4973444" y="805912"/>
            <a:ext cx="1799315" cy="3457674"/>
            <a:chOff x="4973444" y="-34624"/>
            <a:chExt cx="2096429" cy="4097101"/>
          </a:xfrm>
        </p:grpSpPr>
        <p:sp>
          <p:nvSpPr>
            <p:cNvPr id="9" name="Rounded Rectangle 8">
              <a:extLst>
                <a:ext uri="{FF2B5EF4-FFF2-40B4-BE49-F238E27FC236}">
                  <a16:creationId xmlns:a16="http://schemas.microsoft.com/office/drawing/2014/main" id="{77B8EAD2-108A-A54E-9336-9F23AA1AC5D1}"/>
                </a:ext>
              </a:extLst>
            </p:cNvPr>
            <p:cNvSpPr/>
            <p:nvPr/>
          </p:nvSpPr>
          <p:spPr>
            <a:xfrm>
              <a:off x="4973444" y="157123"/>
              <a:ext cx="2096429" cy="390535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854671F-F18E-9C41-8EDB-1E873D302357}"/>
                </a:ext>
              </a:extLst>
            </p:cNvPr>
            <p:cNvSpPr txBox="1"/>
            <p:nvPr/>
          </p:nvSpPr>
          <p:spPr>
            <a:xfrm>
              <a:off x="5129562" y="-34624"/>
              <a:ext cx="1650380" cy="369332"/>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Core activity</a:t>
              </a:r>
            </a:p>
          </p:txBody>
        </p:sp>
      </p:grpSp>
      <p:grpSp>
        <p:nvGrpSpPr>
          <p:cNvPr id="11" name="Group 10">
            <a:extLst>
              <a:ext uri="{FF2B5EF4-FFF2-40B4-BE49-F238E27FC236}">
                <a16:creationId xmlns:a16="http://schemas.microsoft.com/office/drawing/2014/main" id="{12B00F4A-4504-9245-A592-8195EE6B24CC}"/>
              </a:ext>
            </a:extLst>
          </p:cNvPr>
          <p:cNvGrpSpPr/>
          <p:nvPr/>
        </p:nvGrpSpPr>
        <p:grpSpPr>
          <a:xfrm>
            <a:off x="1239440" y="750115"/>
            <a:ext cx="3734003" cy="3513471"/>
            <a:chOff x="1239440" y="-106510"/>
            <a:chExt cx="3734003" cy="4098647"/>
          </a:xfrm>
        </p:grpSpPr>
        <p:sp>
          <p:nvSpPr>
            <p:cNvPr id="15" name="Rounded Rectangle 14">
              <a:extLst>
                <a:ext uri="{FF2B5EF4-FFF2-40B4-BE49-F238E27FC236}">
                  <a16:creationId xmlns:a16="http://schemas.microsoft.com/office/drawing/2014/main" id="{E4E8E8D3-819B-4949-BBC5-A225F3415919}"/>
                </a:ext>
              </a:extLst>
            </p:cNvPr>
            <p:cNvSpPr/>
            <p:nvPr/>
          </p:nvSpPr>
          <p:spPr>
            <a:xfrm>
              <a:off x="1239440" y="86782"/>
              <a:ext cx="3734003" cy="39053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29708B3-4EF7-3941-885F-4AB73D9816EF}"/>
                </a:ext>
              </a:extLst>
            </p:cNvPr>
            <p:cNvSpPr txBox="1"/>
            <p:nvPr/>
          </p:nvSpPr>
          <p:spPr>
            <a:xfrm>
              <a:off x="1726885" y="-106510"/>
              <a:ext cx="2346901" cy="369332"/>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Assets and network</a:t>
              </a:r>
            </a:p>
          </p:txBody>
        </p:sp>
      </p:grpSp>
      <p:grpSp>
        <p:nvGrpSpPr>
          <p:cNvPr id="17" name="Group 16">
            <a:extLst>
              <a:ext uri="{FF2B5EF4-FFF2-40B4-BE49-F238E27FC236}">
                <a16:creationId xmlns:a16="http://schemas.microsoft.com/office/drawing/2014/main" id="{8AAE1DD8-5538-2243-82BA-4CA8E040C7E9}"/>
              </a:ext>
            </a:extLst>
          </p:cNvPr>
          <p:cNvGrpSpPr/>
          <p:nvPr/>
        </p:nvGrpSpPr>
        <p:grpSpPr>
          <a:xfrm>
            <a:off x="1239440" y="4395042"/>
            <a:ext cx="9113428" cy="1411191"/>
            <a:chOff x="1239440" y="4395042"/>
            <a:chExt cx="9113428" cy="1411191"/>
          </a:xfrm>
        </p:grpSpPr>
        <p:sp>
          <p:nvSpPr>
            <p:cNvPr id="18" name="Rounded Rectangle 17">
              <a:extLst>
                <a:ext uri="{FF2B5EF4-FFF2-40B4-BE49-F238E27FC236}">
                  <a16:creationId xmlns:a16="http://schemas.microsoft.com/office/drawing/2014/main" id="{7FCA6CB3-543A-9046-8727-C5B92BEA5C20}"/>
                </a:ext>
              </a:extLst>
            </p:cNvPr>
            <p:cNvSpPr/>
            <p:nvPr/>
          </p:nvSpPr>
          <p:spPr>
            <a:xfrm>
              <a:off x="1239440" y="4488076"/>
              <a:ext cx="9113428" cy="131815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81068B7-58E3-4E47-AE1A-B4F38E91D4F9}"/>
                </a:ext>
              </a:extLst>
            </p:cNvPr>
            <p:cNvSpPr txBox="1"/>
            <p:nvPr/>
          </p:nvSpPr>
          <p:spPr>
            <a:xfrm>
              <a:off x="3476824" y="4395042"/>
              <a:ext cx="1295899" cy="369332"/>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Currencies</a:t>
              </a:r>
            </a:p>
          </p:txBody>
        </p:sp>
      </p:grpSp>
      <p:grpSp>
        <p:nvGrpSpPr>
          <p:cNvPr id="20" name="Group 19">
            <a:extLst>
              <a:ext uri="{FF2B5EF4-FFF2-40B4-BE49-F238E27FC236}">
                <a16:creationId xmlns:a16="http://schemas.microsoft.com/office/drawing/2014/main" id="{C89B090E-5474-2F44-8245-35544CF465B5}"/>
              </a:ext>
            </a:extLst>
          </p:cNvPr>
          <p:cNvGrpSpPr/>
          <p:nvPr/>
        </p:nvGrpSpPr>
        <p:grpSpPr>
          <a:xfrm>
            <a:off x="6772759" y="816782"/>
            <a:ext cx="3580109" cy="3486630"/>
            <a:chOff x="7078134" y="-138917"/>
            <a:chExt cx="4244165" cy="4131054"/>
          </a:xfrm>
        </p:grpSpPr>
        <p:sp>
          <p:nvSpPr>
            <p:cNvPr id="21" name="Rounded Rectangle 20">
              <a:extLst>
                <a:ext uri="{FF2B5EF4-FFF2-40B4-BE49-F238E27FC236}">
                  <a16:creationId xmlns:a16="http://schemas.microsoft.com/office/drawing/2014/main" id="{C10C6FD7-1DFB-454E-8346-787EB02FFC42}"/>
                </a:ext>
              </a:extLst>
            </p:cNvPr>
            <p:cNvSpPr/>
            <p:nvPr/>
          </p:nvSpPr>
          <p:spPr>
            <a:xfrm>
              <a:off x="7078134" y="50813"/>
              <a:ext cx="4244165" cy="394132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63672B7-A39E-2A40-9221-03F91C198CCF}"/>
                </a:ext>
              </a:extLst>
            </p:cNvPr>
            <p:cNvSpPr txBox="1"/>
            <p:nvPr/>
          </p:nvSpPr>
          <p:spPr>
            <a:xfrm>
              <a:off x="8554321" y="-138917"/>
              <a:ext cx="1081669" cy="379459"/>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Output</a:t>
              </a:r>
            </a:p>
          </p:txBody>
        </p:sp>
      </p:grpSp>
      <p:grpSp>
        <p:nvGrpSpPr>
          <p:cNvPr id="23" name="Group 22">
            <a:extLst>
              <a:ext uri="{FF2B5EF4-FFF2-40B4-BE49-F238E27FC236}">
                <a16:creationId xmlns:a16="http://schemas.microsoft.com/office/drawing/2014/main" id="{C03FFAF1-D80F-2446-8869-4EA5C48B168C}"/>
              </a:ext>
            </a:extLst>
          </p:cNvPr>
          <p:cNvGrpSpPr/>
          <p:nvPr/>
        </p:nvGrpSpPr>
        <p:grpSpPr>
          <a:xfrm>
            <a:off x="4438186" y="5697963"/>
            <a:ext cx="5914682" cy="579386"/>
            <a:chOff x="4438186" y="5697963"/>
            <a:chExt cx="5914682" cy="579386"/>
          </a:xfrm>
        </p:grpSpPr>
        <p:sp>
          <p:nvSpPr>
            <p:cNvPr id="24" name="Rounded Rectangle 23">
              <a:extLst>
                <a:ext uri="{FF2B5EF4-FFF2-40B4-BE49-F238E27FC236}">
                  <a16:creationId xmlns:a16="http://schemas.microsoft.com/office/drawing/2014/main" id="{39FBC5C6-EC52-2340-ACE3-B2B8BCDDD86F}"/>
                </a:ext>
              </a:extLst>
            </p:cNvPr>
            <p:cNvSpPr/>
            <p:nvPr/>
          </p:nvSpPr>
          <p:spPr>
            <a:xfrm>
              <a:off x="4438186" y="5806233"/>
              <a:ext cx="5914682" cy="47111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E0E7F7DA-28C5-B94B-98A2-EF9BCF26EE75}"/>
                </a:ext>
              </a:extLst>
            </p:cNvPr>
            <p:cNvGrpSpPr/>
            <p:nvPr/>
          </p:nvGrpSpPr>
          <p:grpSpPr>
            <a:xfrm>
              <a:off x="4493942" y="5697963"/>
              <a:ext cx="5502465" cy="553997"/>
              <a:chOff x="4493942" y="5697963"/>
              <a:chExt cx="6166624" cy="553997"/>
            </a:xfrm>
          </p:grpSpPr>
          <p:sp>
            <p:nvSpPr>
              <p:cNvPr id="26" name="TextBox 25">
                <a:extLst>
                  <a:ext uri="{FF2B5EF4-FFF2-40B4-BE49-F238E27FC236}">
                    <a16:creationId xmlns:a16="http://schemas.microsoft.com/office/drawing/2014/main" id="{AB9DF99B-A0B0-104D-A805-04B8E78A084B}"/>
                  </a:ext>
                </a:extLst>
              </p:cNvPr>
              <p:cNvSpPr txBox="1"/>
              <p:nvPr/>
            </p:nvSpPr>
            <p:spPr>
              <a:xfrm>
                <a:off x="4493942" y="5841915"/>
                <a:ext cx="6166624" cy="41004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Integrity &amp; ethics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Data management</a:t>
                </a:r>
              </a:p>
            </p:txBody>
          </p:sp>
          <p:sp>
            <p:nvSpPr>
              <p:cNvPr id="27" name="TextBox 26">
                <a:extLst>
                  <a:ext uri="{FF2B5EF4-FFF2-40B4-BE49-F238E27FC236}">
                    <a16:creationId xmlns:a16="http://schemas.microsoft.com/office/drawing/2014/main" id="{4A18DB93-A33B-AE48-858A-18B3A2108800}"/>
                  </a:ext>
                </a:extLst>
              </p:cNvPr>
              <p:cNvSpPr txBox="1"/>
              <p:nvPr/>
            </p:nvSpPr>
            <p:spPr>
              <a:xfrm>
                <a:off x="5953334" y="5697963"/>
                <a:ext cx="1516565" cy="369332"/>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Compliance</a:t>
                </a:r>
              </a:p>
            </p:txBody>
          </p:sp>
        </p:grpSp>
      </p:grpSp>
      <p:sp>
        <p:nvSpPr>
          <p:cNvPr id="28" name="Rectangle 27">
            <a:extLst>
              <a:ext uri="{FF2B5EF4-FFF2-40B4-BE49-F238E27FC236}">
                <a16:creationId xmlns:a16="http://schemas.microsoft.com/office/drawing/2014/main" id="{02CC2B71-5AA4-9B48-8BCE-CE137C66B35B}"/>
              </a:ext>
            </a:extLst>
          </p:cNvPr>
          <p:cNvSpPr/>
          <p:nvPr/>
        </p:nvSpPr>
        <p:spPr>
          <a:xfrm>
            <a:off x="6152216" y="6593442"/>
            <a:ext cx="6096000" cy="246221"/>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ttopstart-academy.com</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mn-cs"/>
              </a:rPr>
              <a:t>wp</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-content/uploads/2016/07/canvas-cc-01.jpg</a:t>
            </a:r>
          </a:p>
        </p:txBody>
      </p:sp>
      <p:sp>
        <p:nvSpPr>
          <p:cNvPr id="29" name="Content Placeholder 2">
            <a:extLst>
              <a:ext uri="{FF2B5EF4-FFF2-40B4-BE49-F238E27FC236}">
                <a16:creationId xmlns:a16="http://schemas.microsoft.com/office/drawing/2014/main" id="{1F4BB22E-A813-9442-BC61-22D11CA72AAA}"/>
              </a:ext>
            </a:extLst>
          </p:cNvPr>
          <p:cNvSpPr>
            <a:spLocks noGrp="1"/>
          </p:cNvSpPr>
          <p:nvPr>
            <p:ph type="body" sz="quarter" idx="10"/>
          </p:nvPr>
        </p:nvSpPr>
        <p:spPr>
          <a:xfrm>
            <a:off x="1934555" y="122388"/>
            <a:ext cx="8093242" cy="601579"/>
          </a:xfrm>
        </p:spPr>
        <p:txBody>
          <a:bodyPr/>
          <a:lstStyle/>
          <a:p>
            <a:pPr algn="ctr"/>
            <a:r>
              <a:rPr lang="en-US" altLang="en-US" dirty="0">
                <a:ea typeface="ＭＳ Ｐゴシック" panose="020B0600070205080204" pitchFamily="34" charset="-128"/>
              </a:rPr>
              <a:t>Securing Funding – Academic Perspective</a:t>
            </a:r>
          </a:p>
        </p:txBody>
      </p:sp>
    </p:spTree>
    <p:extLst>
      <p:ext uri="{BB962C8B-B14F-4D97-AF65-F5344CB8AC3E}">
        <p14:creationId xmlns:p14="http://schemas.microsoft.com/office/powerpoint/2010/main" val="19593580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009273" y="1001873"/>
            <a:ext cx="8093242" cy="601579"/>
          </a:xfrm>
        </p:spPr>
        <p:txBody>
          <a:bodyPr/>
          <a:lstStyle/>
          <a:p>
            <a:pPr algn="ctr"/>
            <a:r>
              <a:rPr lang="en-US" altLang="en-US" dirty="0">
                <a:ea typeface="ＭＳ Ｐゴシック" panose="020B0600070205080204" pitchFamily="34" charset="-128"/>
              </a:rPr>
              <a:t>Securing Funding – Academic Perspective</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8785726" cy="4090738"/>
          </a:xfrm>
        </p:spPr>
        <p:txBody>
          <a:bodyPr/>
          <a:lstStyle/>
          <a:p>
            <a:r>
              <a:rPr lang="en-US" altLang="en-US" sz="2400" dirty="0">
                <a:ea typeface="ＭＳ Ｐゴシック" panose="020B0600070205080204" pitchFamily="34" charset="-128"/>
              </a:rPr>
              <a:t>Project-based funding</a:t>
            </a:r>
          </a:p>
          <a:p>
            <a:pPr lvl="1"/>
            <a:r>
              <a:rPr lang="en-US" altLang="en-US" dirty="0">
                <a:ea typeface="ＭＳ Ｐゴシック" panose="020B0600070205080204" pitchFamily="34" charset="-128"/>
              </a:rPr>
              <a:t>Fundamental vs applied research</a:t>
            </a:r>
          </a:p>
          <a:p>
            <a:pPr lvl="1"/>
            <a:r>
              <a:rPr lang="en-US" altLang="en-US" dirty="0">
                <a:ea typeface="ＭＳ Ｐゴシック" panose="020B0600070205080204" pitchFamily="34" charset="-128"/>
              </a:rPr>
              <a:t>Start-up grants</a:t>
            </a:r>
          </a:p>
          <a:p>
            <a:pPr lvl="1"/>
            <a:r>
              <a:rPr lang="en-US" altLang="en-US" dirty="0">
                <a:ea typeface="ＭＳ Ｐゴシック" panose="020B0600070205080204" pitchFamily="34" charset="-128"/>
              </a:rPr>
              <a:t>Other initiatives, e.g. CELSA, …</a:t>
            </a:r>
          </a:p>
          <a:p>
            <a:endParaRPr lang="en-US" altLang="en-US" dirty="0">
              <a:ea typeface="ＭＳ Ｐゴシック" panose="020B0600070205080204" pitchFamily="34" charset="-128"/>
            </a:endParaRPr>
          </a:p>
          <a:p>
            <a:r>
              <a:rPr lang="en-US" altLang="en-US" sz="2400" dirty="0">
                <a:ea typeface="ＭＳ Ｐゴシック" panose="020B0600070205080204" pitchFamily="34" charset="-128"/>
              </a:rPr>
              <a:t>Personal funding</a:t>
            </a:r>
          </a:p>
          <a:p>
            <a:pPr lvl="1"/>
            <a:r>
              <a:rPr lang="en-US" altLang="en-US" dirty="0">
                <a:ea typeface="ＭＳ Ｐゴシック" panose="020B0600070205080204" pitchFamily="34" charset="-128"/>
              </a:rPr>
              <a:t>Research professorships</a:t>
            </a:r>
          </a:p>
          <a:p>
            <a:pPr lvl="1"/>
            <a:r>
              <a:rPr lang="nl-BE" altLang="en-US" dirty="0">
                <a:ea typeface="ＭＳ Ｐゴシック" panose="020B0600070205080204" pitchFamily="34" charset="-128"/>
              </a:rPr>
              <a:t>PhD scholarships</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Short term post-doc fellowships</a:t>
            </a:r>
          </a:p>
          <a:p>
            <a:endParaRPr lang="en-US" altLang="en-US" dirty="0">
              <a:ea typeface="ＭＳ Ｐゴシック" panose="020B0600070205080204" pitchFamily="34" charset="-128"/>
            </a:endParaRPr>
          </a:p>
          <a:p>
            <a:r>
              <a:rPr lang="en-US" altLang="en-US" sz="2400" dirty="0">
                <a:ea typeface="ＭＳ Ｐゴシック" panose="020B0600070205080204" pitchFamily="34" charset="-128"/>
              </a:rPr>
              <a:t>Internal funding vs national funding vs EU vs international funding</a:t>
            </a:r>
          </a:p>
          <a:p>
            <a:endParaRPr lang="en-US" altLang="en-US" sz="2400" dirty="0">
              <a:ea typeface="ＭＳ Ｐゴシック" panose="020B0600070205080204" pitchFamily="34" charset="-128"/>
            </a:endParaRPr>
          </a:p>
          <a:p>
            <a:endParaRPr lang="en-US" altLang="en-US" dirty="0">
              <a:ea typeface="ＭＳ Ｐゴシック" panose="020B0600070205080204" pitchFamily="34" charset="-128"/>
            </a:endParaRP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1628901937"/>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009273" y="1001873"/>
            <a:ext cx="8093242" cy="601579"/>
          </a:xfrm>
        </p:spPr>
        <p:txBody>
          <a:bodyPr/>
          <a:lstStyle/>
          <a:p>
            <a:pPr algn="ctr"/>
            <a:r>
              <a:rPr lang="en-US" altLang="en-US" dirty="0">
                <a:ea typeface="ＭＳ Ｐゴシック" panose="020B0600070205080204" pitchFamily="34" charset="-128"/>
              </a:rPr>
              <a:t>Securing Funding – Academic Perspective</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10787246" cy="4090738"/>
          </a:xfrm>
        </p:spPr>
        <p:txBody>
          <a:bodyPr/>
          <a:lstStyle/>
          <a:p>
            <a:r>
              <a:rPr lang="en-US" altLang="en-US" sz="2400" dirty="0">
                <a:ea typeface="ＭＳ Ｐゴシック" panose="020B0600070205080204" pitchFamily="34" charset="-128"/>
              </a:rPr>
              <a:t>Internal funds as a </a:t>
            </a:r>
            <a:r>
              <a:rPr lang="en-US" altLang="en-US" sz="2400" b="1" dirty="0">
                <a:ea typeface="ＭＳ Ｐゴシック" panose="020B0600070205080204" pitchFamily="34" charset="-128"/>
              </a:rPr>
              <a:t>leverage</a:t>
            </a:r>
            <a:r>
              <a:rPr lang="en-US" altLang="en-US" sz="2400" dirty="0">
                <a:ea typeface="ＭＳ Ｐゴシック" panose="020B0600070205080204" pitchFamily="34" charset="-128"/>
              </a:rPr>
              <a:t> towards external funds</a:t>
            </a:r>
          </a:p>
          <a:p>
            <a:pPr lvl="1"/>
            <a:r>
              <a:rPr lang="en-US" altLang="en-US" sz="2400" dirty="0">
                <a:ea typeface="ＭＳ Ｐゴシック" panose="020B0600070205080204" pitchFamily="34" charset="-128"/>
              </a:rPr>
              <a:t>Fundamental research funds (e.g. Research Foundation Flanders) as leverage to Marie </a:t>
            </a:r>
            <a:r>
              <a:rPr lang="en-US" altLang="en-US" sz="2400" dirty="0" err="1">
                <a:ea typeface="ＭＳ Ｐゴシック" panose="020B0600070205080204" pitchFamily="34" charset="-128"/>
              </a:rPr>
              <a:t>Sklodowska</a:t>
            </a:r>
            <a:r>
              <a:rPr lang="en-US" altLang="en-US" sz="2400" dirty="0">
                <a:ea typeface="ＭＳ Ｐゴシック" panose="020B0600070205080204" pitchFamily="34" charset="-128"/>
              </a:rPr>
              <a:t> Curie, ERC, ESFRI project applications</a:t>
            </a:r>
          </a:p>
          <a:p>
            <a:pPr lvl="1"/>
            <a:r>
              <a:rPr lang="en-US" altLang="en-US" sz="2400" dirty="0">
                <a:ea typeface="ＭＳ Ｐゴシック" panose="020B0600070205080204" pitchFamily="34" charset="-128"/>
              </a:rPr>
              <a:t>Strategic applied research funds (e.g. Flanders’ Innovation and Entrepreneurship, Policy centers) as leverage to Horizon 2020 multi-partner projects, spin-offs, …</a:t>
            </a:r>
          </a:p>
          <a:p>
            <a:pPr lvl="1"/>
            <a:r>
              <a:rPr lang="en-US" altLang="en-US" sz="2400" dirty="0">
                <a:ea typeface="ＭＳ Ｐゴシック" panose="020B0600070205080204" pitchFamily="34" charset="-128"/>
              </a:rPr>
              <a:t>Research funds for infrastructure (Hercules funding), travel, long/short research stay abroad, networking (COST Action)</a:t>
            </a:r>
          </a:p>
          <a:p>
            <a:pPr lvl="1"/>
            <a:r>
              <a:rPr lang="en-US" altLang="en-US" sz="2400" dirty="0">
                <a:ea typeface="ＭＳ Ｐゴシック" panose="020B0600070205080204" pitchFamily="34" charset="-128"/>
              </a:rPr>
              <a:t>Specific programs for tenure tracks or young academics</a:t>
            </a:r>
          </a:p>
          <a:p>
            <a:pPr lvl="1"/>
            <a:endParaRPr lang="en-US" altLang="en-US" dirty="0">
              <a:ea typeface="ＭＳ Ｐゴシック" panose="020B0600070205080204" pitchFamily="34" charset="-128"/>
            </a:endParaRPr>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259297875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009273" y="1001873"/>
            <a:ext cx="8093242" cy="601579"/>
          </a:xfrm>
        </p:spPr>
        <p:txBody>
          <a:bodyPr/>
          <a:lstStyle/>
          <a:p>
            <a:pPr algn="ctr"/>
            <a:r>
              <a:rPr lang="en-US" altLang="en-US" dirty="0">
                <a:ea typeface="ＭＳ Ｐゴシック" panose="020B0600070205080204" pitchFamily="34" charset="-128"/>
              </a:rPr>
              <a:t>Securing Funding – Academic Perspective</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3" y="2085265"/>
            <a:ext cx="11109782" cy="4575292"/>
          </a:xfrm>
        </p:spPr>
        <p:txBody>
          <a:bodyPr/>
          <a:lstStyle/>
          <a:p>
            <a:r>
              <a:rPr lang="en-US" altLang="en-US" sz="2400" dirty="0">
                <a:ea typeface="ＭＳ Ｐゴシック" panose="020B0600070205080204" pitchFamily="34" charset="-128"/>
              </a:rPr>
              <a:t>Many trees in the </a:t>
            </a:r>
            <a:r>
              <a:rPr lang="en-US" altLang="en-US" sz="2400" b="1" dirty="0">
                <a:ea typeface="ＭＳ Ｐゴシック" panose="020B0600070205080204" pitchFamily="34" charset="-128"/>
              </a:rPr>
              <a:t>EU forest</a:t>
            </a:r>
            <a:endParaRPr lang="en-US" altLang="en-US" sz="2400" dirty="0">
              <a:ea typeface="ＭＳ Ｐゴシック" panose="020B0600070205080204" pitchFamily="34" charset="-128"/>
            </a:endParaRPr>
          </a:p>
          <a:p>
            <a:pPr lvl="1"/>
            <a:r>
              <a:rPr lang="en-US" altLang="en-US" sz="2400" dirty="0">
                <a:ea typeface="ＭＳ Ｐゴシック" panose="020B0600070205080204" pitchFamily="34" charset="-128"/>
              </a:rPr>
              <a:t>Framework </a:t>
            </a:r>
            <a:r>
              <a:rPr lang="en-US" altLang="en-US" sz="2400" dirty="0" err="1">
                <a:ea typeface="ＭＳ Ｐゴシック" panose="020B0600070205080204" pitchFamily="34" charset="-128"/>
              </a:rPr>
              <a:t>Programme</a:t>
            </a:r>
            <a:r>
              <a:rPr lang="en-US" altLang="en-US" sz="2400" dirty="0">
                <a:ea typeface="ＭＳ Ｐゴシック" panose="020B0600070205080204" pitchFamily="34" charset="-128"/>
              </a:rPr>
              <a:t> (85% of international funds)</a:t>
            </a:r>
            <a:r>
              <a:rPr lang="en-US" altLang="en-US" sz="2000" dirty="0">
                <a:ea typeface="ＭＳ Ｐゴシック" panose="020B0600070205080204" pitchFamily="34" charset="-128"/>
              </a:rPr>
              <a:t>: </a:t>
            </a:r>
            <a:r>
              <a:rPr lang="en-US" altLang="en-US" sz="1400" dirty="0">
                <a:ea typeface="ＭＳ Ｐゴシック" panose="020B0600070205080204" pitchFamily="34" charset="-128"/>
              </a:rPr>
              <a:t>FP, ERC, MCA, PHC, </a:t>
            </a:r>
            <a:r>
              <a:rPr lang="en-US" altLang="en-US" sz="1400" dirty="0" err="1">
                <a:ea typeface="ＭＳ Ｐゴシック" panose="020B0600070205080204" pitchFamily="34" charset="-128"/>
              </a:rPr>
              <a:t>FoF</a:t>
            </a:r>
            <a:r>
              <a:rPr lang="en-US" altLang="en-US" sz="1400" dirty="0">
                <a:ea typeface="ＭＳ Ｐゴシック" panose="020B0600070205080204" pitchFamily="34" charset="-128"/>
              </a:rPr>
              <a:t>, KET, FET, LEIT, EIT, H2020</a:t>
            </a:r>
          </a:p>
          <a:p>
            <a:pPr lvl="1"/>
            <a:r>
              <a:rPr lang="en-US" altLang="en-US" sz="2400" dirty="0">
                <a:ea typeface="ＭＳ Ｐゴシック" panose="020B0600070205080204" pitchFamily="34" charset="-128"/>
              </a:rPr>
              <a:t>National (co-)funding for European Collaboration</a:t>
            </a:r>
            <a:r>
              <a:rPr lang="en-US" altLang="en-US" sz="2000" dirty="0">
                <a:ea typeface="ＭＳ Ｐゴシック" panose="020B0600070205080204" pitchFamily="34" charset="-128"/>
              </a:rPr>
              <a:t>: </a:t>
            </a:r>
            <a:r>
              <a:rPr lang="en-US" altLang="en-US" sz="1400" dirty="0">
                <a:ea typeface="ＭＳ Ｐゴシック" panose="020B0600070205080204" pitchFamily="34" charset="-128"/>
              </a:rPr>
              <a:t>JPI, JTI, ERA-NET, ERA-NET+</a:t>
            </a:r>
          </a:p>
          <a:p>
            <a:pPr lvl="1"/>
            <a:r>
              <a:rPr lang="en-US" altLang="en-US" sz="2400" dirty="0">
                <a:ea typeface="ＭＳ Ｐゴシック" panose="020B0600070205080204" pitchFamily="34" charset="-128"/>
              </a:rPr>
              <a:t>Market-drive research</a:t>
            </a:r>
            <a:r>
              <a:rPr lang="en-US" altLang="en-US" sz="2000" dirty="0">
                <a:ea typeface="ＭＳ Ｐゴシック" panose="020B0600070205080204" pitchFamily="34" charset="-128"/>
              </a:rPr>
              <a:t>: </a:t>
            </a:r>
            <a:r>
              <a:rPr lang="en-US" altLang="en-US" sz="1400" dirty="0">
                <a:ea typeface="ＭＳ Ｐゴシック" panose="020B0600070205080204" pitchFamily="34" charset="-128"/>
              </a:rPr>
              <a:t>COSME, EUROSTARS, …</a:t>
            </a:r>
          </a:p>
          <a:p>
            <a:pPr lvl="1"/>
            <a:r>
              <a:rPr lang="en-US" altLang="en-US" sz="2400" dirty="0">
                <a:ea typeface="ＭＳ Ｐゴシック" panose="020B0600070205080204" pitchFamily="34" charset="-128"/>
              </a:rPr>
              <a:t>Policy-driven (DGs)</a:t>
            </a:r>
            <a:r>
              <a:rPr lang="en-US" altLang="en-US" sz="2000" dirty="0">
                <a:ea typeface="ＭＳ Ｐゴシック" panose="020B0600070205080204" pitchFamily="34" charset="-128"/>
              </a:rPr>
              <a:t>: </a:t>
            </a:r>
            <a:r>
              <a:rPr lang="en-US" altLang="en-US" sz="1400" dirty="0">
                <a:ea typeface="ＭＳ Ｐゴシック" panose="020B0600070205080204" pitchFamily="34" charset="-128"/>
              </a:rPr>
              <a:t>ENV, JUSTICE, SANTE, …</a:t>
            </a:r>
          </a:p>
          <a:p>
            <a:pPr lvl="1"/>
            <a:r>
              <a:rPr lang="en-US" altLang="en-US" sz="2400" dirty="0">
                <a:ea typeface="ＭＳ Ｐゴシック" panose="020B0600070205080204" pitchFamily="34" charset="-128"/>
              </a:rPr>
              <a:t>Cohesion fund, maritime fund, networking, teaming, twinning</a:t>
            </a:r>
            <a:r>
              <a:rPr lang="en-US" altLang="en-US" sz="2000" dirty="0">
                <a:ea typeface="ＭＳ Ｐゴシック" panose="020B0600070205080204" pitchFamily="34" charset="-128"/>
              </a:rPr>
              <a:t>: </a:t>
            </a:r>
            <a:r>
              <a:rPr lang="en-US" altLang="en-US" sz="1400" dirty="0">
                <a:ea typeface="ＭＳ Ｐゴシック" panose="020B0600070205080204" pitchFamily="34" charset="-128"/>
              </a:rPr>
              <a:t>COST, LIFE, EFRO, EMFF, …</a:t>
            </a:r>
          </a:p>
          <a:p>
            <a:pPr lvl="1"/>
            <a:r>
              <a:rPr lang="en-US" altLang="en-US" sz="2400" dirty="0">
                <a:ea typeface="ＭＳ Ｐゴシック" panose="020B0600070205080204" pitchFamily="34" charset="-128"/>
              </a:rPr>
              <a:t>Policy, coordination, industry</a:t>
            </a:r>
            <a:r>
              <a:rPr lang="en-US" altLang="en-US" sz="2000" dirty="0">
                <a:ea typeface="ＭＳ Ｐゴシック" panose="020B0600070205080204" pitchFamily="34" charset="-128"/>
              </a:rPr>
              <a:t>: </a:t>
            </a:r>
            <a:r>
              <a:rPr lang="en-US" altLang="en-US" sz="1400" dirty="0">
                <a:ea typeface="ＭＳ Ｐゴシック" panose="020B0600070205080204" pitchFamily="34" charset="-128"/>
              </a:rPr>
              <a:t>EIP, ETP</a:t>
            </a:r>
          </a:p>
          <a:p>
            <a:pPr lvl="1"/>
            <a:r>
              <a:rPr lang="en-US" altLang="en-US" sz="2400" dirty="0">
                <a:ea typeface="ＭＳ Ｐゴシック" panose="020B0600070205080204" pitchFamily="34" charset="-128"/>
              </a:rPr>
              <a:t>Foundations</a:t>
            </a:r>
          </a:p>
          <a:p>
            <a:pPr lvl="1"/>
            <a:r>
              <a:rPr lang="en-US" altLang="en-US" sz="2400" dirty="0">
                <a:ea typeface="ＭＳ Ｐゴシック" panose="020B0600070205080204" pitchFamily="34" charset="-128"/>
              </a:rPr>
              <a:t>Funding outside EU</a:t>
            </a:r>
            <a:r>
              <a:rPr lang="en-US" altLang="en-US" sz="1400" dirty="0">
                <a:ea typeface="ＭＳ Ｐゴシック" panose="020B0600070205080204" pitchFamily="34" charset="-128"/>
              </a:rPr>
              <a:t>: NIH</a:t>
            </a:r>
          </a:p>
          <a:p>
            <a:endParaRPr lang="en-US" altLang="en-US" dirty="0">
              <a:ea typeface="ＭＳ Ｐゴシック" panose="020B0600070205080204" pitchFamily="34" charset="-128"/>
            </a:endParaRP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64762225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791812" y="873379"/>
            <a:ext cx="7712827" cy="524599"/>
          </a:xfrm>
        </p:spPr>
        <p:txBody>
          <a:bodyPr/>
          <a:lstStyle/>
          <a:p>
            <a:pPr algn="ctr"/>
            <a:r>
              <a:rPr lang="en-US" dirty="0"/>
              <a:t>Objectives</a:t>
            </a:r>
          </a:p>
          <a:p>
            <a:endParaRPr lang="en-US" dirty="0"/>
          </a:p>
        </p:txBody>
      </p:sp>
      <p:sp>
        <p:nvSpPr>
          <p:cNvPr id="6" name="Text Placeholder 5"/>
          <p:cNvSpPr>
            <a:spLocks noGrp="1"/>
          </p:cNvSpPr>
          <p:nvPr>
            <p:ph type="body" sz="quarter" idx="13"/>
          </p:nvPr>
        </p:nvSpPr>
        <p:spPr>
          <a:xfrm>
            <a:off x="474784" y="1520674"/>
            <a:ext cx="11175023" cy="2373922"/>
          </a:xfrm>
        </p:spPr>
        <p:txBody>
          <a:bodyPr/>
          <a:lstStyle/>
          <a:p>
            <a:r>
              <a:rPr lang="en-US" sz="2400" dirty="0"/>
              <a:t>This session will provide an opportunity for New Professionals and graduating students to gain experience and good practices shared by HEOR experts about “Tips for securing your piece of the funding pie”</a:t>
            </a:r>
          </a:p>
          <a:p>
            <a:endParaRPr lang="en-US" sz="2400" dirty="0"/>
          </a:p>
          <a:p>
            <a:r>
              <a:rPr lang="en-US" sz="2400" dirty="0"/>
              <a:t>Upon completion of the presentations there will be time for Q&amp;A and Networking.</a:t>
            </a:r>
          </a:p>
        </p:txBody>
      </p:sp>
      <p:sp>
        <p:nvSpPr>
          <p:cNvPr id="2" name="Slide Number Placeholder 1">
            <a:extLst>
              <a:ext uri="{FF2B5EF4-FFF2-40B4-BE49-F238E27FC236}">
                <a16:creationId xmlns:a16="http://schemas.microsoft.com/office/drawing/2014/main" id="{12B058F6-18B8-4474-8172-DB32CCF1219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7" name="Picture 6">
            <a:extLst>
              <a:ext uri="{FF2B5EF4-FFF2-40B4-BE49-F238E27FC236}">
                <a16:creationId xmlns:a16="http://schemas.microsoft.com/office/drawing/2014/main" id="{829635E8-38EB-4646-B1AE-0A845825C2E9}"/>
              </a:ext>
            </a:extLst>
          </p:cNvPr>
          <p:cNvPicPr>
            <a:picLocks noChangeAspect="1"/>
          </p:cNvPicPr>
          <p:nvPr/>
        </p:nvPicPr>
        <p:blipFill>
          <a:blip r:embed="rId2"/>
          <a:stretch>
            <a:fillRect/>
          </a:stretch>
        </p:blipFill>
        <p:spPr>
          <a:xfrm>
            <a:off x="4162057" y="4017292"/>
            <a:ext cx="3800475" cy="2533650"/>
          </a:xfrm>
          <a:prstGeom prst="rect">
            <a:avLst/>
          </a:prstGeom>
        </p:spPr>
      </p:pic>
    </p:spTree>
    <p:extLst>
      <p:ext uri="{BB962C8B-B14F-4D97-AF65-F5344CB8AC3E}">
        <p14:creationId xmlns:p14="http://schemas.microsoft.com/office/powerpoint/2010/main" val="47987435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1018672" y="1130968"/>
            <a:ext cx="9312289" cy="601579"/>
          </a:xfrm>
        </p:spPr>
        <p:txBody>
          <a:bodyPr/>
          <a:lstStyle/>
          <a:p>
            <a:pPr algn="ctr"/>
            <a:r>
              <a:rPr lang="en-US" altLang="en-US" dirty="0">
                <a:ea typeface="ＭＳ Ｐゴシック" panose="020B0600070205080204" pitchFamily="34" charset="-128"/>
              </a:rPr>
              <a:t>Good practices for submitting a grant proposal</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10563726" cy="4090738"/>
          </a:xfrm>
        </p:spPr>
        <p:txBody>
          <a:bodyPr/>
          <a:lstStyle/>
          <a:p>
            <a:r>
              <a:rPr lang="en-US" altLang="en-US" sz="2400" dirty="0">
                <a:ea typeface="ＭＳ Ｐゴシック" panose="020B0600070205080204" pitchFamily="34" charset="-128"/>
              </a:rPr>
              <a:t>Scientific quality is the first </a:t>
            </a:r>
            <a:r>
              <a:rPr lang="en-US" altLang="en-US" sz="2400" dirty="0" err="1">
                <a:ea typeface="ＭＳ Ｐゴシック" panose="020B0600070205080204" pitchFamily="34" charset="-128"/>
              </a:rPr>
              <a:t>criterium</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Strict pursuit of deadlines</a:t>
            </a:r>
          </a:p>
          <a:p>
            <a:r>
              <a:rPr lang="en-US" altLang="en-US" sz="2400" dirty="0">
                <a:ea typeface="ＭＳ Ｐゴシック" panose="020B0600070205080204" pitchFamily="34" charset="-128"/>
              </a:rPr>
              <a:t>Know your institution and its supporting departments or committees</a:t>
            </a:r>
          </a:p>
          <a:p>
            <a:pPr lvl="1"/>
            <a:r>
              <a:rPr lang="en-US" altLang="en-US" sz="1400" dirty="0">
                <a:ea typeface="ＭＳ Ｐゴシック" panose="020B0600070205080204" pitchFamily="34" charset="-128"/>
              </a:rPr>
              <a:t>KU Leuven/Tech Transfer Office/University Hospital departments (CTC)/ethics committee/…</a:t>
            </a:r>
          </a:p>
          <a:p>
            <a:r>
              <a:rPr lang="en-US" altLang="en-US" sz="2400" dirty="0">
                <a:ea typeface="ＭＳ Ｐゴシック" panose="020B0600070205080204" pitchFamily="34" charset="-128"/>
              </a:rPr>
              <a:t>Know strategic partners from your institution</a:t>
            </a:r>
          </a:p>
          <a:p>
            <a:pPr lvl="1"/>
            <a:r>
              <a:rPr lang="en-US" altLang="en-US" dirty="0">
                <a:ea typeface="ＭＳ Ｐゴシック" panose="020B0600070205080204" pitchFamily="34" charset="-128"/>
              </a:rPr>
              <a:t>Research centers</a:t>
            </a:r>
          </a:p>
          <a:p>
            <a:r>
              <a:rPr lang="en-US" altLang="en-US" sz="2400" dirty="0">
                <a:ea typeface="ＭＳ Ｐゴシック" panose="020B0600070205080204" pitchFamily="34" charset="-128"/>
              </a:rPr>
              <a:t>Understand the type of research you want to execute</a:t>
            </a:r>
          </a:p>
          <a:p>
            <a:pPr lvl="1"/>
            <a:r>
              <a:rPr lang="en-US" altLang="en-US" sz="1400" dirty="0">
                <a:ea typeface="ＭＳ Ｐゴシック" panose="020B0600070205080204" pitchFamily="34" charset="-128"/>
              </a:rPr>
              <a:t>Fundamental/applied/combination/Local/national/European/international/…</a:t>
            </a:r>
          </a:p>
          <a:p>
            <a:r>
              <a:rPr lang="en-US" altLang="en-US" sz="2400" dirty="0">
                <a:ea typeface="ＭＳ Ｐゴシック" panose="020B0600070205080204" pitchFamily="34" charset="-128"/>
              </a:rPr>
              <a:t>Project-based or mandate-based research</a:t>
            </a:r>
          </a:p>
          <a:p>
            <a:r>
              <a:rPr lang="en-US" altLang="en-US" sz="2400" dirty="0">
                <a:ea typeface="ＭＳ Ｐゴシック" panose="020B0600070205080204" pitchFamily="34" charset="-128"/>
              </a:rPr>
              <a:t>Think about your next funding during ongoing research project</a:t>
            </a:r>
          </a:p>
          <a:p>
            <a:endParaRPr lang="en-US" altLang="en-US" dirty="0">
              <a:ea typeface="ＭＳ Ｐゴシック" panose="020B0600070205080204" pitchFamily="34" charset="-128"/>
            </a:endParaRP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2293452032"/>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4" name="Picture 3">
            <a:extLst>
              <a:ext uri="{FF2B5EF4-FFF2-40B4-BE49-F238E27FC236}">
                <a16:creationId xmlns:a16="http://schemas.microsoft.com/office/drawing/2014/main" id="{220BFD5D-769D-BA4D-A547-09107C8D8B9C}"/>
              </a:ext>
            </a:extLst>
          </p:cNvPr>
          <p:cNvPicPr>
            <a:picLocks noChangeAspect="1"/>
          </p:cNvPicPr>
          <p:nvPr/>
        </p:nvPicPr>
        <p:blipFill>
          <a:blip r:embed="rId2"/>
          <a:stretch>
            <a:fillRect/>
          </a:stretch>
        </p:blipFill>
        <p:spPr>
          <a:xfrm>
            <a:off x="2556932" y="1080307"/>
            <a:ext cx="5876291" cy="5288073"/>
          </a:xfrm>
          <a:prstGeom prst="rect">
            <a:avLst/>
          </a:prstGeom>
        </p:spPr>
      </p:pic>
    </p:spTree>
    <p:extLst>
      <p:ext uri="{BB962C8B-B14F-4D97-AF65-F5344CB8AC3E}">
        <p14:creationId xmlns:p14="http://schemas.microsoft.com/office/powerpoint/2010/main" val="276559122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1018672" y="1130968"/>
            <a:ext cx="9312289" cy="601579"/>
          </a:xfrm>
        </p:spPr>
        <p:txBody>
          <a:bodyPr/>
          <a:lstStyle/>
          <a:p>
            <a:pPr algn="ctr"/>
            <a:r>
              <a:rPr lang="en-US" altLang="en-US" dirty="0">
                <a:ea typeface="ＭＳ Ｐゴシック" panose="020B0600070205080204" pitchFamily="34" charset="-128"/>
              </a:rPr>
              <a:t>Pitfalls to avoid</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3" y="2028708"/>
            <a:ext cx="10734711" cy="4090738"/>
          </a:xfrm>
        </p:spPr>
        <p:txBody>
          <a:bodyPr/>
          <a:lstStyle/>
          <a:p>
            <a:r>
              <a:rPr lang="en-US" altLang="en-US" sz="2400" dirty="0">
                <a:ea typeface="ＭＳ Ｐゴシック" panose="020B0600070205080204" pitchFamily="34" charset="-128"/>
              </a:rPr>
              <a:t>Unbalanced efforts</a:t>
            </a:r>
          </a:p>
          <a:p>
            <a:r>
              <a:rPr lang="en-US" altLang="en-US" sz="2400" dirty="0">
                <a:ea typeface="ＭＳ Ｐゴシック" panose="020B0600070205080204" pitchFamily="34" charset="-128"/>
              </a:rPr>
              <a:t>Too much pressure on yourself and on your collaborators (PhD students, Post-docs)</a:t>
            </a:r>
          </a:p>
          <a:p>
            <a:r>
              <a:rPr lang="en-US" altLang="en-US" sz="2400" dirty="0">
                <a:ea typeface="ＭＳ Ｐゴシック" panose="020B0600070205080204" pitchFamily="34" charset="-128"/>
              </a:rPr>
              <a:t>Postponement with initial face-to-face contacts</a:t>
            </a:r>
          </a:p>
          <a:p>
            <a:r>
              <a:rPr lang="en-US" altLang="en-US" sz="2400" dirty="0">
                <a:ea typeface="ＭＳ Ｐゴシック" panose="020B0600070205080204" pitchFamily="34" charset="-128"/>
              </a:rPr>
              <a:t>Inadequate of legal/budgetary checks</a:t>
            </a:r>
          </a:p>
          <a:p>
            <a:r>
              <a:rPr lang="en-US" altLang="en-US" sz="2400" dirty="0">
                <a:ea typeface="ＭＳ Ｐゴシック" panose="020B0600070205080204" pitchFamily="34" charset="-128"/>
              </a:rPr>
              <a:t>Lack of focus</a:t>
            </a:r>
          </a:p>
          <a:p>
            <a:endParaRPr lang="en-US" altLang="en-US" sz="2400" dirty="0">
              <a:ea typeface="ＭＳ Ｐゴシック" panose="020B0600070205080204" pitchFamily="34" charset="-128"/>
            </a:endParaRPr>
          </a:p>
          <a:p>
            <a:endParaRPr lang="en-US" sz="2400" dirty="0"/>
          </a:p>
          <a:p>
            <a:endParaRPr lang="en-US" sz="2400"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2258682510"/>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3468521" y="1130968"/>
            <a:ext cx="5643395" cy="601579"/>
          </a:xfrm>
        </p:spPr>
        <p:txBody>
          <a:bodyPr/>
          <a:lstStyle/>
          <a:p>
            <a:pPr algn="ctr"/>
            <a:r>
              <a:rPr lang="en-US" altLang="en-US" dirty="0">
                <a:ea typeface="ＭＳ Ｐゴシック" panose="020B0600070205080204" pitchFamily="34" charset="-128"/>
              </a:rPr>
              <a:t>How to stand out from peers</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3" y="2028708"/>
            <a:ext cx="10936259" cy="4090738"/>
          </a:xfrm>
        </p:spPr>
        <p:txBody>
          <a:bodyPr/>
          <a:lstStyle/>
          <a:p>
            <a:r>
              <a:rPr lang="en-US" altLang="en-US" sz="2400" dirty="0">
                <a:ea typeface="ＭＳ Ｐゴシック" panose="020B0600070205080204" pitchFamily="34" charset="-128"/>
              </a:rPr>
              <a:t>Courses on proposal writing</a:t>
            </a:r>
          </a:p>
          <a:p>
            <a:r>
              <a:rPr lang="en-US" altLang="en-US" sz="2400" dirty="0">
                <a:ea typeface="ＭＳ Ｐゴシック" panose="020B0600070205080204" pitchFamily="34" charset="-128"/>
              </a:rPr>
              <a:t>Make your SWOT analysis</a:t>
            </a:r>
          </a:p>
          <a:p>
            <a:r>
              <a:rPr lang="en-US" altLang="en-US" sz="2400" dirty="0">
                <a:ea typeface="ＭＳ Ｐゴシック" panose="020B0600070205080204" pitchFamily="34" charset="-128"/>
              </a:rPr>
              <a:t>Do benchmarking &amp; find your uniqueness</a:t>
            </a:r>
          </a:p>
          <a:p>
            <a:r>
              <a:rPr lang="en-US" altLang="en-US" sz="2400" dirty="0">
                <a:ea typeface="ＭＳ Ｐゴシック" panose="020B0600070205080204" pitchFamily="34" charset="-128"/>
              </a:rPr>
              <a:t>Take strategic decisions</a:t>
            </a:r>
          </a:p>
          <a:p>
            <a:r>
              <a:rPr lang="en-US" altLang="en-US" sz="2400" dirty="0">
                <a:ea typeface="ＭＳ Ｐゴシック" panose="020B0600070205080204" pitchFamily="34" charset="-128"/>
              </a:rPr>
              <a:t>Make a funding roadmap  (e.g. collaborations: COST; Scientific excellence: ERC, ITN; research focus: research and valorization grants) </a:t>
            </a: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altLang="en-US" sz="2400" dirty="0">
              <a:ea typeface="ＭＳ Ｐゴシック" panose="020B0600070205080204" pitchFamily="34" charset="-128"/>
            </a:endParaRPr>
          </a:p>
          <a:p>
            <a:endParaRPr lang="en-US" sz="2400"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4049147864"/>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9D31D417-833A-4747-8C69-CE814951E657}"/>
              </a:ext>
            </a:extLst>
          </p:cNvPr>
          <p:cNvSpPr>
            <a:spLocks noGrp="1"/>
          </p:cNvSpPr>
          <p:nvPr>
            <p:ph type="body" sz="quarter" idx="10"/>
          </p:nvPr>
        </p:nvSpPr>
        <p:spPr>
          <a:xfrm>
            <a:off x="1018672" y="860745"/>
            <a:ext cx="10358573" cy="888924"/>
          </a:xfrm>
        </p:spPr>
        <p:txBody>
          <a:bodyPr/>
          <a:lstStyle/>
          <a:p>
            <a:pPr algn="ctr"/>
            <a:r>
              <a:rPr lang="en-US" dirty="0">
                <a:latin typeface="Arial" panose="020B0604020202020204" pitchFamily="34" charset="0"/>
                <a:ea typeface="Times New Roman" panose="02020603050405020304" pitchFamily="18" charset="0"/>
                <a:cs typeface="Calibri" panose="020F0502020204030204" pitchFamily="34" charset="0"/>
              </a:rPr>
              <a:t>Regional considerations that students should take into account based on where they are applying</a:t>
            </a:r>
            <a:endParaRPr lang="en-US" altLang="en-US" dirty="0">
              <a:ea typeface="ＭＳ Ｐゴシック" panose="020B0600070205080204" pitchFamily="34" charset="-128"/>
            </a:endParaRPr>
          </a:p>
        </p:txBody>
      </p:sp>
      <p:sp>
        <p:nvSpPr>
          <p:cNvPr id="2" name="Text Placeholder 1">
            <a:extLst>
              <a:ext uri="{FF2B5EF4-FFF2-40B4-BE49-F238E27FC236}">
                <a16:creationId xmlns:a16="http://schemas.microsoft.com/office/drawing/2014/main" id="{6FBE9339-E548-4723-9855-96B0C80A9700}"/>
              </a:ext>
            </a:extLst>
          </p:cNvPr>
          <p:cNvSpPr>
            <a:spLocks noGrp="1"/>
          </p:cNvSpPr>
          <p:nvPr>
            <p:ph type="body" sz="quarter" idx="13"/>
          </p:nvPr>
        </p:nvSpPr>
        <p:spPr>
          <a:xfrm>
            <a:off x="1018672" y="2011124"/>
            <a:ext cx="10358573" cy="2430379"/>
          </a:xfrm>
        </p:spPr>
        <p:txBody>
          <a:bodyPr/>
          <a:lstStyle/>
          <a:p>
            <a:r>
              <a:rPr lang="en-US" dirty="0"/>
              <a:t>Language differences (e.g. presentations)</a:t>
            </a:r>
          </a:p>
          <a:p>
            <a:r>
              <a:rPr lang="en-US" dirty="0"/>
              <a:t>Type of applicants</a:t>
            </a:r>
          </a:p>
          <a:p>
            <a:pPr lvl="1"/>
            <a:r>
              <a:rPr lang="en-US" dirty="0"/>
              <a:t>Pure academic consortium vs mixed academic/SMEs vs academic/big pharma, …</a:t>
            </a:r>
          </a:p>
          <a:p>
            <a:r>
              <a:rPr lang="en-US" dirty="0"/>
              <a:t>Number of applicants</a:t>
            </a:r>
          </a:p>
          <a:p>
            <a:pPr lvl="1"/>
            <a:r>
              <a:rPr lang="en-US" dirty="0"/>
              <a:t>Single, multiple partners, minimum number of applicants (3 per MS)</a:t>
            </a:r>
          </a:p>
          <a:p>
            <a:r>
              <a:rPr lang="en-US" dirty="0"/>
              <a:t>Focus of research topic (e.g. FWO)</a:t>
            </a:r>
          </a:p>
          <a:p>
            <a:r>
              <a:rPr lang="en-US" dirty="0"/>
              <a:t>Legal obligations</a:t>
            </a:r>
          </a:p>
          <a:p>
            <a:pPr lvl="1"/>
            <a:r>
              <a:rPr lang="en-US" dirty="0"/>
              <a:t>Clinical research: local ethics committees</a:t>
            </a:r>
          </a:p>
          <a:p>
            <a:pPr lvl="1"/>
            <a:r>
              <a:rPr lang="en-US" dirty="0"/>
              <a:t>Personal data: national legislations</a:t>
            </a:r>
          </a:p>
          <a:p>
            <a:pPr lvl="1"/>
            <a:r>
              <a:rPr lang="en-US" dirty="0"/>
              <a:t>Biological material: Nagoya Protocol</a:t>
            </a:r>
          </a:p>
        </p:txBody>
      </p:sp>
      <p:sp>
        <p:nvSpPr>
          <p:cNvPr id="3" name="Slide Number Placeholder 2">
            <a:extLst>
              <a:ext uri="{FF2B5EF4-FFF2-40B4-BE49-F238E27FC236}">
                <a16:creationId xmlns:a16="http://schemas.microsoft.com/office/drawing/2014/main" id="{51938850-874B-4E54-A50E-822E2A02D2F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383713669"/>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188052" y="1016668"/>
            <a:ext cx="7659334" cy="601579"/>
          </a:xfrm>
        </p:spPr>
        <p:txBody>
          <a:bodyPr/>
          <a:lstStyle/>
          <a:p>
            <a:pPr algn="ctr"/>
            <a:r>
              <a:rPr lang="en-US" altLang="en-US" dirty="0">
                <a:ea typeface="ＭＳ Ｐゴシック" panose="020B0600070205080204" pitchFamily="34" charset="-128"/>
              </a:rPr>
              <a:t>Case Study Example</a:t>
            </a:r>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6" name="Text Placeholder 1">
            <a:extLst>
              <a:ext uri="{FF2B5EF4-FFF2-40B4-BE49-F238E27FC236}">
                <a16:creationId xmlns:a16="http://schemas.microsoft.com/office/drawing/2014/main" id="{B3127235-B86C-9D46-ACD4-AFD5CE5DB425}"/>
              </a:ext>
            </a:extLst>
          </p:cNvPr>
          <p:cNvSpPr txBox="1">
            <a:spLocks/>
          </p:cNvSpPr>
          <p:nvPr/>
        </p:nvSpPr>
        <p:spPr>
          <a:xfrm>
            <a:off x="1018673" y="2058513"/>
            <a:ext cx="11173326" cy="4090738"/>
          </a:xfrm>
          <a:prstGeom prst="rect">
            <a:avLst/>
          </a:prstGeom>
        </p:spPr>
        <p:txBody>
          <a:bodyPr/>
          <a:lstStyle>
            <a:lvl1pPr marL="182880" indent="-182880" algn="l" defTabSz="914400" rtl="0" eaLnBrk="1" latinLnBrk="0" hangingPunct="1">
              <a:lnSpc>
                <a:spcPts val="2600"/>
              </a:lnSpc>
              <a:spcBef>
                <a:spcPts val="0"/>
              </a:spcBef>
              <a:spcAft>
                <a:spcPts val="1200"/>
              </a:spcAft>
              <a:buClr>
                <a:srgbClr val="35A0CE"/>
              </a:buClr>
              <a:buSzPct val="80000"/>
              <a:buFont typeface="Arial" charset="0"/>
              <a:buChar char="•"/>
              <a:defRPr sz="2200" b="0"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0"/>
              </a:spcBef>
              <a:spcAft>
                <a:spcPts val="600"/>
              </a:spcAft>
              <a:buFont typeface="Arial"/>
              <a:buChar char="•"/>
              <a:defRPr sz="1800" kern="1200">
                <a:solidFill>
                  <a:schemeClr val="tx1"/>
                </a:solidFill>
                <a:latin typeface="Open Sans"/>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82880" marR="0" lvl="0" indent="-182880" algn="l" defTabSz="914400" rtl="0" eaLnBrk="1" fontAlgn="auto" latinLnBrk="0" hangingPunct="1">
              <a:lnSpc>
                <a:spcPts val="2600"/>
              </a:lnSpc>
              <a:spcBef>
                <a:spcPts val="0"/>
              </a:spcBef>
              <a:spcAft>
                <a:spcPts val="1200"/>
              </a:spcAft>
              <a:buClr>
                <a:srgbClr val="35A0CE"/>
              </a:buClr>
              <a:buSzPct val="80000"/>
              <a:buFont typeface="Arial" charset="0"/>
              <a:buChar char="•"/>
              <a:tabLst/>
              <a:defRPr/>
            </a:pPr>
            <a:r>
              <a:rPr kumimoji="0" lang="en-US" altLang="en-US" sz="24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Define research idea and funding needs </a:t>
            </a:r>
            <a:r>
              <a:rPr kumimoji="0" lang="en-US" altLang="en-US" sz="20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(personal funding, equipment/ infrastructure/ travel/ networking)</a:t>
            </a:r>
          </a:p>
          <a:p>
            <a:pPr marL="0" marR="0" lvl="0" indent="0" algn="l" defTabSz="914400" rtl="0" eaLnBrk="1" fontAlgn="auto" latinLnBrk="0" hangingPunct="1">
              <a:lnSpc>
                <a:spcPts val="2600"/>
              </a:lnSpc>
              <a:spcBef>
                <a:spcPts val="0"/>
              </a:spcBef>
              <a:spcAft>
                <a:spcPts val="1200"/>
              </a:spcAft>
              <a:buClr>
                <a:srgbClr val="35A0CE"/>
              </a:buClr>
              <a:buSzPct val="80000"/>
              <a:buFont typeface="Arial" charset="0"/>
              <a:buNone/>
              <a:tabLst/>
              <a:defRPr/>
            </a:pPr>
            <a:r>
              <a:rPr kumimoji="0" lang="en-US" altLang="en-US" sz="2000" b="1"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		OR</a:t>
            </a:r>
            <a:r>
              <a:rPr kumimoji="0" lang="en-US" altLang="en-US" sz="20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 Look for calls for funding and consider the topics</a:t>
            </a:r>
          </a:p>
          <a:p>
            <a:pPr marL="182880" marR="0" lvl="0" indent="-182880" algn="l" defTabSz="914400" rtl="0" eaLnBrk="1" fontAlgn="auto" latinLnBrk="0" hangingPunct="1">
              <a:lnSpc>
                <a:spcPts val="2600"/>
              </a:lnSpc>
              <a:spcBef>
                <a:spcPts val="0"/>
              </a:spcBef>
              <a:spcAft>
                <a:spcPts val="1200"/>
              </a:spcAft>
              <a:buClr>
                <a:srgbClr val="35A0CE"/>
              </a:buClr>
              <a:buSzPct val="80000"/>
              <a:buFont typeface="Arial" charset="0"/>
              <a:buChar char="•"/>
              <a:tabLst/>
              <a:defRPr/>
            </a:pPr>
            <a:r>
              <a:rPr kumimoji="0" lang="en-US" altLang="en-US" sz="24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Identify funding opportunities </a:t>
            </a:r>
            <a:r>
              <a:rPr kumimoji="0" lang="en-US" altLang="en-US" sz="20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that match the research idea</a:t>
            </a:r>
          </a:p>
          <a:p>
            <a:pPr marL="685800" marR="0" lvl="1" indent="-228600" algn="l" defTabSz="914400" rtl="0" eaLnBrk="1" fontAlgn="auto" latinLnBrk="0" hangingPunct="1">
              <a:lnSpc>
                <a:spcPct val="90000"/>
              </a:lnSpc>
              <a:spcBef>
                <a:spcPts val="0"/>
              </a:spcBef>
              <a:spcAft>
                <a:spcPts val="600"/>
              </a:spcAft>
              <a:buClrTx/>
              <a:buSzTx/>
              <a:buFont typeface="Arial"/>
              <a:buChar char="•"/>
              <a:tabLst/>
              <a:defRPr/>
            </a:pPr>
            <a:r>
              <a:rPr kumimoji="0" lang="en-US" altLang="en-US" sz="1400" b="0" i="0" u="none" strike="noStrike" kern="1200" cap="none" spc="0" normalizeH="0" baseline="0" noProof="0" dirty="0">
                <a:ln>
                  <a:noFill/>
                </a:ln>
                <a:solidFill>
                  <a:prstClr val="black"/>
                </a:solidFill>
                <a:effectLst/>
                <a:uLnTx/>
                <a:uFillTx/>
                <a:latin typeface="Open Sans"/>
                <a:ea typeface="ＭＳ Ｐゴシック" panose="020B0600070205080204" pitchFamily="34" charset="-128"/>
                <a:cs typeface="Arial" panose="020B0604020202020204" pitchFamily="34" charset="0"/>
              </a:rPr>
              <a:t>Websites (of own institution or of funding agency); Information sessions; Personal guidance</a:t>
            </a:r>
          </a:p>
          <a:p>
            <a:pPr marL="182880" marR="0" lvl="0" indent="-182880" algn="l" defTabSz="914400" rtl="0" eaLnBrk="1" fontAlgn="auto" latinLnBrk="0" hangingPunct="1">
              <a:lnSpc>
                <a:spcPts val="2600"/>
              </a:lnSpc>
              <a:spcBef>
                <a:spcPts val="0"/>
              </a:spcBef>
              <a:spcAft>
                <a:spcPts val="1200"/>
              </a:spcAft>
              <a:buClr>
                <a:srgbClr val="35A0CE"/>
              </a:buClr>
              <a:buSzPct val="80000"/>
              <a:buFont typeface="Arial" charset="0"/>
              <a:buChar char="•"/>
              <a:tabLst/>
              <a:defRPr/>
            </a:pPr>
            <a:r>
              <a:rPr kumimoji="0" lang="en-US" altLang="en-US" sz="24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Project design</a:t>
            </a:r>
          </a:p>
          <a:p>
            <a:pPr marL="685800" marR="0" lvl="1" indent="-228600" algn="l" defTabSz="914400" rtl="0" eaLnBrk="1" fontAlgn="auto" latinLnBrk="0" hangingPunct="1">
              <a:lnSpc>
                <a:spcPct val="90000"/>
              </a:lnSpc>
              <a:spcBef>
                <a:spcPts val="0"/>
              </a:spcBef>
              <a:spcAft>
                <a:spcPts val="600"/>
              </a:spcAft>
              <a:buClrTx/>
              <a:buSzTx/>
              <a:buFont typeface="Arial"/>
              <a:buChar char="•"/>
              <a:tabLst/>
              <a:defRPr/>
            </a:pPr>
            <a:r>
              <a:rPr kumimoji="0" lang="en-US" altLang="en-US" sz="1400" b="0" i="0" u="none" strike="noStrike" kern="1200" cap="none" spc="0" normalizeH="0" baseline="0" noProof="0" dirty="0">
                <a:ln>
                  <a:noFill/>
                </a:ln>
                <a:solidFill>
                  <a:prstClr val="black"/>
                </a:solidFill>
                <a:effectLst/>
                <a:uLnTx/>
                <a:uFillTx/>
                <a:latin typeface="Open Sans"/>
                <a:ea typeface="ＭＳ Ｐゴシック" panose="020B0600070205080204" pitchFamily="34" charset="-128"/>
                <a:cs typeface="Arial" panose="020B0604020202020204" pitchFamily="34" charset="0"/>
              </a:rPr>
              <a:t>Match the project to the funding scheme</a:t>
            </a:r>
          </a:p>
          <a:p>
            <a:pPr marL="182880" marR="0" lvl="0" indent="-182880" algn="l" defTabSz="914400" rtl="0" eaLnBrk="1" fontAlgn="auto" latinLnBrk="0" hangingPunct="1">
              <a:lnSpc>
                <a:spcPts val="2600"/>
              </a:lnSpc>
              <a:spcBef>
                <a:spcPts val="0"/>
              </a:spcBef>
              <a:spcAft>
                <a:spcPts val="1200"/>
              </a:spcAft>
              <a:buClr>
                <a:srgbClr val="35A0CE"/>
              </a:buClr>
              <a:buSzPct val="80000"/>
              <a:buFont typeface="Arial" charset="0"/>
              <a:buChar char="•"/>
              <a:tabLst/>
              <a:defRPr/>
            </a:pPr>
            <a:r>
              <a:rPr kumimoji="0" lang="en-US" altLang="en-US" sz="24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Proposal writing</a:t>
            </a:r>
          </a:p>
          <a:p>
            <a:pPr marL="685800" marR="0" lvl="1" indent="-228600" algn="l" defTabSz="914400" rtl="0" eaLnBrk="1" fontAlgn="auto" latinLnBrk="0" hangingPunct="1">
              <a:lnSpc>
                <a:spcPct val="90000"/>
              </a:lnSpc>
              <a:spcBef>
                <a:spcPts val="0"/>
              </a:spcBef>
              <a:spcAft>
                <a:spcPts val="600"/>
              </a:spcAft>
              <a:buClrTx/>
              <a:buSzTx/>
              <a:buFont typeface="Arial"/>
              <a:buChar char="•"/>
              <a:tabLst/>
              <a:defRPr/>
            </a:pPr>
            <a:r>
              <a:rPr kumimoji="0" lang="en-US" altLang="en-US" sz="1800" b="0" i="0" u="none" strike="noStrike" kern="1200" cap="none" spc="0" normalizeH="0" baseline="0" noProof="0" dirty="0">
                <a:ln>
                  <a:noFill/>
                </a:ln>
                <a:solidFill>
                  <a:prstClr val="black"/>
                </a:solidFill>
                <a:effectLst/>
                <a:uLnTx/>
                <a:uFillTx/>
                <a:latin typeface="Open Sans"/>
                <a:ea typeface="ＭＳ Ｐゴシック" panose="020B0600070205080204" pitchFamily="34" charset="-128"/>
                <a:cs typeface="Arial" panose="020B0604020202020204" pitchFamily="34" charset="0"/>
              </a:rPr>
              <a:t>Create the consortium</a:t>
            </a:r>
          </a:p>
          <a:p>
            <a:pPr marL="685800" marR="0" lvl="1" indent="-228600" algn="l" defTabSz="914400" rtl="0" eaLnBrk="1" fontAlgn="auto" latinLnBrk="0" hangingPunct="1">
              <a:lnSpc>
                <a:spcPct val="90000"/>
              </a:lnSpc>
              <a:spcBef>
                <a:spcPts val="0"/>
              </a:spcBef>
              <a:spcAft>
                <a:spcPts val="600"/>
              </a:spcAft>
              <a:buClrTx/>
              <a:buSzTx/>
              <a:buFont typeface="Arial"/>
              <a:buChar char="•"/>
              <a:tabLst/>
              <a:defRPr/>
            </a:pPr>
            <a:r>
              <a:rPr kumimoji="0" lang="en-US" altLang="en-US" sz="1800" b="0" i="0" u="none" strike="noStrike" kern="1200" cap="none" spc="0" normalizeH="0" baseline="0" noProof="0" dirty="0">
                <a:ln>
                  <a:noFill/>
                </a:ln>
                <a:solidFill>
                  <a:prstClr val="black"/>
                </a:solidFill>
                <a:effectLst/>
                <a:uLnTx/>
                <a:uFillTx/>
                <a:latin typeface="Open Sans"/>
                <a:ea typeface="ＭＳ Ｐゴシック" panose="020B0600070205080204" pitchFamily="34" charset="-128"/>
                <a:cs typeface="Arial" panose="020B0604020202020204" pitchFamily="34" charset="0"/>
              </a:rPr>
              <a:t>Customize yourself with writing tips &amp; </a:t>
            </a:r>
            <a:r>
              <a:rPr kumimoji="0" lang="en-US" altLang="en-US" sz="1800" b="0" i="0" u="none" strike="noStrike" kern="1200" cap="none" spc="0" normalizeH="0" baseline="0" noProof="0" dirty="0" err="1">
                <a:ln>
                  <a:noFill/>
                </a:ln>
                <a:solidFill>
                  <a:prstClr val="black"/>
                </a:solidFill>
                <a:effectLst/>
                <a:uLnTx/>
                <a:uFillTx/>
                <a:latin typeface="Open Sans"/>
                <a:ea typeface="ＭＳ Ｐゴシック" panose="020B0600070205080204" pitchFamily="34" charset="-128"/>
                <a:cs typeface="Arial" panose="020B0604020202020204" pitchFamily="34" charset="0"/>
              </a:rPr>
              <a:t>trics</a:t>
            </a:r>
            <a:r>
              <a:rPr kumimoji="0" lang="en-US" altLang="en-US" sz="1800" b="0" i="0" u="none" strike="noStrike" kern="1200" cap="none" spc="0" normalizeH="0" baseline="0" noProof="0" dirty="0">
                <a:ln>
                  <a:noFill/>
                </a:ln>
                <a:solidFill>
                  <a:prstClr val="black"/>
                </a:solidFill>
                <a:effectLst/>
                <a:uLnTx/>
                <a:uFillTx/>
                <a:latin typeface="Open Sans"/>
                <a:ea typeface="ＭＳ Ｐゴシック" panose="020B0600070205080204" pitchFamily="34" charset="-128"/>
                <a:cs typeface="Arial" panose="020B0604020202020204" pitchFamily="34" charset="0"/>
              </a:rPr>
              <a:t> specific for the funding scheme (Workshops and trainings; Proofreading of proposals)</a:t>
            </a:r>
          </a:p>
          <a:p>
            <a:pPr marL="182880" marR="0" lvl="0" indent="-182880" algn="l" defTabSz="914400" rtl="0" eaLnBrk="1" fontAlgn="auto" latinLnBrk="0" hangingPunct="1">
              <a:lnSpc>
                <a:spcPts val="2600"/>
              </a:lnSpc>
              <a:spcBef>
                <a:spcPts val="0"/>
              </a:spcBef>
              <a:spcAft>
                <a:spcPts val="1200"/>
              </a:spcAft>
              <a:buClr>
                <a:srgbClr val="35A0CE"/>
              </a:buClr>
              <a:buSzPct val="80000"/>
              <a:buFont typeface="Arial" charset="0"/>
              <a:buChar char="•"/>
              <a:tabLst/>
              <a:defRPr/>
            </a:pPr>
            <a:endParaRPr kumimoji="0" lang="en-US" sz="2200" b="0" i="0" u="none" strike="noStrike" kern="1200" cap="none" spc="-100" normalizeH="0" baseline="0" noProof="0" dirty="0">
              <a:ln>
                <a:noFill/>
              </a:ln>
              <a:solidFill>
                <a:prstClr val="black"/>
              </a:solidFill>
              <a:effectLst/>
              <a:uLnTx/>
              <a:uFillTx/>
              <a:latin typeface="Open Sans" charset="0"/>
              <a:ea typeface="+mn-ea"/>
              <a:cs typeface="+mn-cs"/>
            </a:endParaRPr>
          </a:p>
        </p:txBody>
      </p:sp>
    </p:spTree>
    <p:extLst>
      <p:ext uri="{BB962C8B-B14F-4D97-AF65-F5344CB8AC3E}">
        <p14:creationId xmlns:p14="http://schemas.microsoft.com/office/powerpoint/2010/main" val="1979889237"/>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188052" y="1016668"/>
            <a:ext cx="7659334" cy="601579"/>
          </a:xfrm>
        </p:spPr>
        <p:txBody>
          <a:bodyPr/>
          <a:lstStyle/>
          <a:p>
            <a:pPr algn="ctr"/>
            <a:r>
              <a:rPr lang="en-US" altLang="en-US" dirty="0">
                <a:ea typeface="ＭＳ Ｐゴシック" panose="020B0600070205080204" pitchFamily="34" charset="-128"/>
              </a:rPr>
              <a:t>Case Study Example</a:t>
            </a:r>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6" name="Text Placeholder 1">
            <a:extLst>
              <a:ext uri="{FF2B5EF4-FFF2-40B4-BE49-F238E27FC236}">
                <a16:creationId xmlns:a16="http://schemas.microsoft.com/office/drawing/2014/main" id="{B3127235-B86C-9D46-ACD4-AFD5CE5DB425}"/>
              </a:ext>
            </a:extLst>
          </p:cNvPr>
          <p:cNvSpPr txBox="1">
            <a:spLocks/>
          </p:cNvSpPr>
          <p:nvPr/>
        </p:nvSpPr>
        <p:spPr>
          <a:xfrm>
            <a:off x="1018674" y="2028708"/>
            <a:ext cx="11173326" cy="4090738"/>
          </a:xfrm>
          <a:prstGeom prst="rect">
            <a:avLst/>
          </a:prstGeom>
        </p:spPr>
        <p:txBody>
          <a:bodyPr/>
          <a:lstStyle>
            <a:lvl1pPr marL="182880" indent="-182880" algn="l" defTabSz="914400" rtl="0" eaLnBrk="1" latinLnBrk="0" hangingPunct="1">
              <a:lnSpc>
                <a:spcPts val="2600"/>
              </a:lnSpc>
              <a:spcBef>
                <a:spcPts val="0"/>
              </a:spcBef>
              <a:spcAft>
                <a:spcPts val="1200"/>
              </a:spcAft>
              <a:buClr>
                <a:srgbClr val="35A0CE"/>
              </a:buClr>
              <a:buSzPct val="80000"/>
              <a:buFont typeface="Arial" charset="0"/>
              <a:buChar char="•"/>
              <a:defRPr sz="2200" b="0" i="0" kern="1200" spc="-100" baseline="0">
                <a:solidFill>
                  <a:schemeClr val="tx1"/>
                </a:solidFill>
                <a:latin typeface="Open Sans" charset="0"/>
                <a:ea typeface="+mn-ea"/>
                <a:cs typeface="+mn-cs"/>
              </a:defRPr>
            </a:lvl1pPr>
            <a:lvl2pPr marL="685800" indent="-228600" algn="l" defTabSz="914400" rtl="0" eaLnBrk="1" latinLnBrk="0" hangingPunct="1">
              <a:lnSpc>
                <a:spcPct val="90000"/>
              </a:lnSpc>
              <a:spcBef>
                <a:spcPts val="0"/>
              </a:spcBef>
              <a:spcAft>
                <a:spcPts val="600"/>
              </a:spcAft>
              <a:buFont typeface="Arial"/>
              <a:buChar char="•"/>
              <a:defRPr sz="1800" kern="1200">
                <a:solidFill>
                  <a:schemeClr val="tx1"/>
                </a:solidFill>
                <a:latin typeface="Open Sans"/>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82880" marR="0" lvl="0" indent="-182880" algn="l" defTabSz="914400" rtl="0" eaLnBrk="1" fontAlgn="auto" latinLnBrk="0" hangingPunct="1">
              <a:lnSpc>
                <a:spcPts val="2600"/>
              </a:lnSpc>
              <a:spcBef>
                <a:spcPts val="0"/>
              </a:spcBef>
              <a:spcAft>
                <a:spcPts val="1200"/>
              </a:spcAft>
              <a:buClr>
                <a:srgbClr val="35A0CE"/>
              </a:buClr>
              <a:buSzPct val="80000"/>
              <a:buFont typeface="Arial" charset="0"/>
              <a:buChar char="•"/>
              <a:tabLst/>
              <a:defRPr/>
            </a:pPr>
            <a:r>
              <a:rPr kumimoji="0" lang="en-US" altLang="en-US" sz="24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Administration</a:t>
            </a:r>
          </a:p>
          <a:p>
            <a:pPr marL="685800" marR="0" lvl="1" indent="-228600" algn="l" defTabSz="914400" rtl="0" eaLnBrk="1" fontAlgn="auto" latinLnBrk="0" hangingPunct="1">
              <a:lnSpc>
                <a:spcPct val="90000"/>
              </a:lnSpc>
              <a:spcBef>
                <a:spcPts val="0"/>
              </a:spcBef>
              <a:spcAft>
                <a:spcPts val="600"/>
              </a:spcAft>
              <a:buClrTx/>
              <a:buSzTx/>
              <a:buFont typeface="Arial"/>
              <a:buChar char="•"/>
              <a:tabLst/>
              <a:defRPr/>
            </a:pPr>
            <a:r>
              <a:rPr kumimoji="0" lang="en-US" altLang="en-US" sz="1800" b="0" i="0" u="none" strike="noStrike" kern="1200" cap="none" spc="0" normalizeH="0" baseline="0" noProof="0" dirty="0">
                <a:ln>
                  <a:noFill/>
                </a:ln>
                <a:solidFill>
                  <a:prstClr val="black"/>
                </a:solidFill>
                <a:effectLst/>
                <a:uLnTx/>
                <a:uFillTx/>
                <a:latin typeface="Open Sans"/>
                <a:ea typeface="ＭＳ Ｐゴシック" panose="020B0600070205080204" pitchFamily="34" charset="-128"/>
                <a:cs typeface="Arial" panose="020B0604020202020204" pitchFamily="34" charset="0"/>
              </a:rPr>
              <a:t>Design your budget; Legal advice, i.e. Intellectual property rights, consortium agreement; Data management</a:t>
            </a:r>
          </a:p>
          <a:p>
            <a:pPr marL="457200" marR="0" lvl="1" indent="0" algn="l" defTabSz="914400" rtl="0" eaLnBrk="1" fontAlgn="auto" latinLnBrk="0" hangingPunct="1">
              <a:lnSpc>
                <a:spcPct val="90000"/>
              </a:lnSpc>
              <a:spcBef>
                <a:spcPts val="0"/>
              </a:spcBef>
              <a:spcAft>
                <a:spcPts val="600"/>
              </a:spcAft>
              <a:buClrTx/>
              <a:buSzTx/>
              <a:buFont typeface="Arial"/>
              <a:buNone/>
              <a:tabLst/>
              <a:defRPr/>
            </a:pPr>
            <a:endParaRPr kumimoji="0" lang="en-US" altLang="en-US" sz="1800" b="0" i="0" u="none" strike="noStrike" kern="1200" cap="none" spc="0" normalizeH="0" baseline="0" noProof="0" dirty="0">
              <a:ln>
                <a:noFill/>
              </a:ln>
              <a:solidFill>
                <a:prstClr val="black"/>
              </a:solidFill>
              <a:effectLst/>
              <a:uLnTx/>
              <a:uFillTx/>
              <a:latin typeface="Open Sans"/>
              <a:ea typeface="ＭＳ Ｐゴシック" panose="020B0600070205080204" pitchFamily="34" charset="-128"/>
              <a:cs typeface="Arial" panose="020B0604020202020204" pitchFamily="34" charset="0"/>
            </a:endParaRPr>
          </a:p>
          <a:p>
            <a:pPr marL="182880" marR="0" lvl="0" indent="-182880" algn="l" defTabSz="914400" rtl="0" eaLnBrk="1" fontAlgn="auto" latinLnBrk="0" hangingPunct="1">
              <a:lnSpc>
                <a:spcPts val="2600"/>
              </a:lnSpc>
              <a:spcBef>
                <a:spcPts val="0"/>
              </a:spcBef>
              <a:spcAft>
                <a:spcPts val="1200"/>
              </a:spcAft>
              <a:buClr>
                <a:srgbClr val="35A0CE"/>
              </a:buClr>
              <a:buSzPct val="80000"/>
              <a:buFont typeface="Arial" charset="0"/>
              <a:buChar char="•"/>
              <a:tabLst/>
              <a:defRPr/>
            </a:pPr>
            <a:r>
              <a:rPr kumimoji="0" lang="en-US" altLang="en-US" sz="24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Estimate your chances for success</a:t>
            </a:r>
          </a:p>
          <a:p>
            <a:pPr marL="182880" marR="0" lvl="0" indent="-182880" algn="l" defTabSz="914400" rtl="0" eaLnBrk="1" fontAlgn="auto" latinLnBrk="0" hangingPunct="1">
              <a:lnSpc>
                <a:spcPts val="2600"/>
              </a:lnSpc>
              <a:spcBef>
                <a:spcPts val="0"/>
              </a:spcBef>
              <a:spcAft>
                <a:spcPts val="1200"/>
              </a:spcAft>
              <a:buClr>
                <a:srgbClr val="35A0CE"/>
              </a:buClr>
              <a:buSzPct val="80000"/>
              <a:buFont typeface="Arial" charset="0"/>
              <a:buChar char="•"/>
              <a:tabLst/>
              <a:defRPr/>
            </a:pPr>
            <a:r>
              <a:rPr kumimoji="0" lang="en-US" altLang="en-US" sz="2400" b="0" i="0" u="none" strike="noStrike" kern="1200" cap="none" spc="-100" normalizeH="0" baseline="0" noProof="0" dirty="0">
                <a:ln>
                  <a:noFill/>
                </a:ln>
                <a:solidFill>
                  <a:prstClr val="black"/>
                </a:solidFill>
                <a:effectLst/>
                <a:uLnTx/>
                <a:uFillTx/>
                <a:latin typeface="Open Sans" charset="0"/>
                <a:ea typeface="ＭＳ Ｐゴシック" panose="020B0600070205080204" pitchFamily="34" charset="-128"/>
                <a:cs typeface="+mn-cs"/>
              </a:rPr>
              <a:t>Keep contacts with the consortium members after submission</a:t>
            </a:r>
          </a:p>
          <a:p>
            <a:pPr marL="182880" marR="0" lvl="0" indent="-182880" algn="l" defTabSz="914400" rtl="0" eaLnBrk="1" fontAlgn="auto" latinLnBrk="0" hangingPunct="1">
              <a:lnSpc>
                <a:spcPts val="2600"/>
              </a:lnSpc>
              <a:spcBef>
                <a:spcPts val="0"/>
              </a:spcBef>
              <a:spcAft>
                <a:spcPts val="1200"/>
              </a:spcAft>
              <a:buClr>
                <a:srgbClr val="35A0CE"/>
              </a:buClr>
              <a:buSzPct val="80000"/>
              <a:buFont typeface="Arial" charset="0"/>
              <a:buChar char="•"/>
              <a:tabLst/>
              <a:defRPr/>
            </a:pPr>
            <a:endParaRPr kumimoji="0" lang="en-US" sz="2200" b="0" i="0" u="none" strike="noStrike" kern="1200" cap="none" spc="-100" normalizeH="0" baseline="0" noProof="0" dirty="0">
              <a:ln>
                <a:noFill/>
              </a:ln>
              <a:solidFill>
                <a:prstClr val="black"/>
              </a:solidFill>
              <a:effectLst/>
              <a:uLnTx/>
              <a:uFillTx/>
              <a:latin typeface="Open Sans" charset="0"/>
              <a:ea typeface="+mn-ea"/>
              <a:cs typeface="+mn-cs"/>
            </a:endParaRPr>
          </a:p>
        </p:txBody>
      </p:sp>
    </p:spTree>
    <p:extLst>
      <p:ext uri="{BB962C8B-B14F-4D97-AF65-F5344CB8AC3E}">
        <p14:creationId xmlns:p14="http://schemas.microsoft.com/office/powerpoint/2010/main" val="976286421"/>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4" name="Picture 3">
            <a:extLst>
              <a:ext uri="{FF2B5EF4-FFF2-40B4-BE49-F238E27FC236}">
                <a16:creationId xmlns:a16="http://schemas.microsoft.com/office/drawing/2014/main" id="{E8AAC7CF-2A09-0A4F-8F60-32D88B9D8C98}"/>
              </a:ext>
            </a:extLst>
          </p:cNvPr>
          <p:cNvPicPr>
            <a:picLocks noChangeAspect="1"/>
          </p:cNvPicPr>
          <p:nvPr/>
        </p:nvPicPr>
        <p:blipFill>
          <a:blip r:embed="rId2"/>
          <a:stretch>
            <a:fillRect/>
          </a:stretch>
        </p:blipFill>
        <p:spPr>
          <a:xfrm>
            <a:off x="16933" y="1254126"/>
            <a:ext cx="4991100" cy="3822700"/>
          </a:xfrm>
          <a:prstGeom prst="rect">
            <a:avLst/>
          </a:prstGeom>
        </p:spPr>
      </p:pic>
      <p:pic>
        <p:nvPicPr>
          <p:cNvPr id="5" name="Picture 4">
            <a:extLst>
              <a:ext uri="{FF2B5EF4-FFF2-40B4-BE49-F238E27FC236}">
                <a16:creationId xmlns:a16="http://schemas.microsoft.com/office/drawing/2014/main" id="{C133734A-A0AD-BC40-8C07-14FBA489BD68}"/>
              </a:ext>
            </a:extLst>
          </p:cNvPr>
          <p:cNvPicPr>
            <a:picLocks noChangeAspect="1"/>
          </p:cNvPicPr>
          <p:nvPr/>
        </p:nvPicPr>
        <p:blipFill>
          <a:blip r:embed="rId3"/>
          <a:stretch>
            <a:fillRect/>
          </a:stretch>
        </p:blipFill>
        <p:spPr>
          <a:xfrm>
            <a:off x="3365859" y="2785641"/>
            <a:ext cx="3771900" cy="3314700"/>
          </a:xfrm>
          <a:prstGeom prst="rect">
            <a:avLst/>
          </a:prstGeom>
        </p:spPr>
      </p:pic>
      <p:pic>
        <p:nvPicPr>
          <p:cNvPr id="6" name="Picture 5">
            <a:extLst>
              <a:ext uri="{FF2B5EF4-FFF2-40B4-BE49-F238E27FC236}">
                <a16:creationId xmlns:a16="http://schemas.microsoft.com/office/drawing/2014/main" id="{4B4B3542-30D3-A342-A6FC-1F7A2576693F}"/>
              </a:ext>
            </a:extLst>
          </p:cNvPr>
          <p:cNvPicPr>
            <a:picLocks noChangeAspect="1"/>
          </p:cNvPicPr>
          <p:nvPr/>
        </p:nvPicPr>
        <p:blipFill>
          <a:blip r:embed="rId4"/>
          <a:stretch>
            <a:fillRect/>
          </a:stretch>
        </p:blipFill>
        <p:spPr>
          <a:xfrm>
            <a:off x="7137759" y="1745318"/>
            <a:ext cx="4965700" cy="3479800"/>
          </a:xfrm>
          <a:prstGeom prst="rect">
            <a:avLst/>
          </a:prstGeom>
        </p:spPr>
      </p:pic>
    </p:spTree>
    <p:extLst>
      <p:ext uri="{BB962C8B-B14F-4D97-AF65-F5344CB8AC3E}">
        <p14:creationId xmlns:p14="http://schemas.microsoft.com/office/powerpoint/2010/main" val="59828601"/>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7" name="Picture 6">
            <a:extLst>
              <a:ext uri="{FF2B5EF4-FFF2-40B4-BE49-F238E27FC236}">
                <a16:creationId xmlns:a16="http://schemas.microsoft.com/office/drawing/2014/main" id="{E66311E2-3FF3-1B40-B29B-80DDFDC1AD8E}"/>
              </a:ext>
            </a:extLst>
          </p:cNvPr>
          <p:cNvPicPr>
            <a:picLocks noChangeAspect="1"/>
          </p:cNvPicPr>
          <p:nvPr/>
        </p:nvPicPr>
        <p:blipFill>
          <a:blip r:embed="rId2"/>
          <a:stretch>
            <a:fillRect/>
          </a:stretch>
        </p:blipFill>
        <p:spPr>
          <a:xfrm>
            <a:off x="3166533" y="2063749"/>
            <a:ext cx="4205817" cy="4498759"/>
          </a:xfrm>
          <a:prstGeom prst="rect">
            <a:avLst/>
          </a:prstGeom>
        </p:spPr>
      </p:pic>
    </p:spTree>
    <p:extLst>
      <p:ext uri="{BB962C8B-B14F-4D97-AF65-F5344CB8AC3E}">
        <p14:creationId xmlns:p14="http://schemas.microsoft.com/office/powerpoint/2010/main" val="1967807356"/>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9069" y="1241003"/>
            <a:ext cx="7567246" cy="2717386"/>
          </a:xfrm>
        </p:spPr>
        <p:txBody>
          <a:bodyPr/>
          <a:lstStyle/>
          <a:p>
            <a:pPr algn="ctr"/>
            <a:r>
              <a:rPr lang="en-US" sz="3800" dirty="0"/>
              <a:t>ISPOR New Professional Event:</a:t>
            </a:r>
            <a:br>
              <a:rPr lang="en-US" sz="3800" dirty="0"/>
            </a:br>
            <a:r>
              <a:rPr lang="en-US" sz="3800" dirty="0"/>
              <a:t>Career Advice Across the Globe</a:t>
            </a:r>
            <a:r>
              <a:rPr lang="en-US" sz="4800" b="0" dirty="0"/>
              <a:t/>
            </a:r>
            <a:br>
              <a:rPr lang="en-US" sz="4800" b="0" dirty="0"/>
            </a:br>
            <a:r>
              <a:rPr lang="en-US" sz="4800" b="0" dirty="0"/>
              <a:t/>
            </a:r>
            <a:br>
              <a:rPr lang="en-US" sz="4800" b="0" dirty="0"/>
            </a:br>
            <a:r>
              <a:rPr lang="en-US" dirty="0">
                <a:latin typeface="Open Sans"/>
              </a:rPr>
              <a:t>“Tips to Secure Your Piece of the Funding Pie”</a:t>
            </a:r>
            <a:r>
              <a:rPr lang="en-US" sz="4800" dirty="0">
                <a:latin typeface="Open Sans"/>
              </a:rPr>
              <a:t/>
            </a:r>
            <a:br>
              <a:rPr lang="en-US" sz="4800" dirty="0">
                <a:latin typeface="Open Sans"/>
              </a:rPr>
            </a:br>
            <a:endParaRPr lang="en-US" sz="4800" dirty="0"/>
          </a:p>
        </p:txBody>
      </p:sp>
      <p:sp>
        <p:nvSpPr>
          <p:cNvPr id="3" name="Text Placeholder 2"/>
          <p:cNvSpPr>
            <a:spLocks noGrp="1"/>
          </p:cNvSpPr>
          <p:nvPr>
            <p:ph type="body" sz="quarter" idx="10"/>
          </p:nvPr>
        </p:nvSpPr>
        <p:spPr>
          <a:xfrm>
            <a:off x="854243" y="1442368"/>
            <a:ext cx="2307701" cy="2516021"/>
          </a:xfrm>
        </p:spPr>
        <p:txBody>
          <a:bodyPr/>
          <a:lstStyle/>
          <a:p>
            <a:pPr algn="r"/>
            <a:r>
              <a:rPr lang="en-US" dirty="0"/>
              <a:t>2</a:t>
            </a:r>
          </a:p>
        </p:txBody>
      </p:sp>
      <p:sp>
        <p:nvSpPr>
          <p:cNvPr id="4" name="TextBox 3"/>
          <p:cNvSpPr txBox="1"/>
          <p:nvPr/>
        </p:nvSpPr>
        <p:spPr>
          <a:xfrm>
            <a:off x="1016950" y="871671"/>
            <a:ext cx="21449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Open Sans" charset="0"/>
                <a:ea typeface="Open Sans" charset="0"/>
                <a:cs typeface="Open Sans" charset="0"/>
              </a:rPr>
              <a:t>PRESENTER</a:t>
            </a:r>
          </a:p>
        </p:txBody>
      </p:sp>
      <p:sp>
        <p:nvSpPr>
          <p:cNvPr id="5" name="Text Placeholder 3">
            <a:extLst>
              <a:ext uri="{FF2B5EF4-FFF2-40B4-BE49-F238E27FC236}">
                <a16:creationId xmlns:a16="http://schemas.microsoft.com/office/drawing/2014/main" id="{D6160E4B-BB0E-4408-999F-044FCE53670D}"/>
              </a:ext>
            </a:extLst>
          </p:cNvPr>
          <p:cNvSpPr txBox="1">
            <a:spLocks/>
          </p:cNvSpPr>
          <p:nvPr/>
        </p:nvSpPr>
        <p:spPr>
          <a:xfrm>
            <a:off x="4923692" y="4233651"/>
            <a:ext cx="7268308" cy="206164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prstClr val="white"/>
                </a:solidFill>
                <a:effectLst/>
                <a:uLnTx/>
                <a:uFillTx/>
                <a:latin typeface="Calibri" panose="020F0502020204030204"/>
                <a:ea typeface="+mn-ea"/>
                <a:cs typeface="+mn-cs"/>
              </a:rPr>
              <a:t>Presenter:</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Zeba M. Khan, </a:t>
            </a:r>
            <a:r>
              <a:rPr kumimoji="0" lang="en-US" sz="2800" b="1" i="0" u="none" strike="noStrike" kern="1200" cap="none" spc="0" normalizeH="0" baseline="0" noProof="0" dirty="0" err="1">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RPh</a:t>
            </a:r>
            <a:r>
              <a:rPr kumimoji="0" lang="en-US" sz="2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 PhD</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Vice President, Celgene, Summit, NJ, USA</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6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Student Network Advisor &amp; Treasurer Board of Directors, ISPOR, Lawrenceville, NJ, USA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85980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EFFF795-BAFA-4E96-BC45-07C5123EF72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7" name="Text Placeholder 6">
            <a:extLst>
              <a:ext uri="{FF2B5EF4-FFF2-40B4-BE49-F238E27FC236}">
                <a16:creationId xmlns:a16="http://schemas.microsoft.com/office/drawing/2014/main" id="{925088EF-0B55-41CF-8A85-17657253CB20}"/>
              </a:ext>
            </a:extLst>
          </p:cNvPr>
          <p:cNvSpPr>
            <a:spLocks noGrp="1"/>
          </p:cNvSpPr>
          <p:nvPr>
            <p:ph type="body" sz="quarter" idx="10"/>
          </p:nvPr>
        </p:nvSpPr>
        <p:spPr>
          <a:xfrm>
            <a:off x="5206820" y="858406"/>
            <a:ext cx="1778360" cy="495609"/>
          </a:xfrm>
        </p:spPr>
        <p:txBody>
          <a:bodyPr/>
          <a:lstStyle/>
          <a:p>
            <a:pPr algn="ctr"/>
            <a:r>
              <a:rPr lang="en-US" dirty="0"/>
              <a:t>Agenda</a:t>
            </a:r>
          </a:p>
        </p:txBody>
      </p:sp>
      <p:graphicFrame>
        <p:nvGraphicFramePr>
          <p:cNvPr id="9" name="Content Placeholder 4">
            <a:extLst>
              <a:ext uri="{FF2B5EF4-FFF2-40B4-BE49-F238E27FC236}">
                <a16:creationId xmlns:a16="http://schemas.microsoft.com/office/drawing/2014/main" id="{DEB63515-A647-4992-9CE0-EFF185AAA8AB}"/>
              </a:ext>
            </a:extLst>
          </p:cNvPr>
          <p:cNvGraphicFramePr>
            <a:graphicFrameLocks/>
          </p:cNvGraphicFramePr>
          <p:nvPr>
            <p:extLst/>
          </p:nvPr>
        </p:nvGraphicFramePr>
        <p:xfrm>
          <a:off x="1960792" y="1828411"/>
          <a:ext cx="7922795" cy="4243502"/>
        </p:xfrm>
        <a:graphic>
          <a:graphicData uri="http://schemas.openxmlformats.org/drawingml/2006/table">
            <a:tbl>
              <a:tblPr firstRow="1" firstCol="1" bandRow="1">
                <a:tableStyleId>{5C22544A-7EE6-4342-B048-85BDC9FD1C3A}</a:tableStyleId>
              </a:tblPr>
              <a:tblGrid>
                <a:gridCol w="1797174">
                  <a:extLst>
                    <a:ext uri="{9D8B030D-6E8A-4147-A177-3AD203B41FA5}">
                      <a16:colId xmlns:a16="http://schemas.microsoft.com/office/drawing/2014/main" val="20000"/>
                    </a:ext>
                  </a:extLst>
                </a:gridCol>
                <a:gridCol w="6125621">
                  <a:extLst>
                    <a:ext uri="{9D8B030D-6E8A-4147-A177-3AD203B41FA5}">
                      <a16:colId xmlns:a16="http://schemas.microsoft.com/office/drawing/2014/main" val="20001"/>
                    </a:ext>
                  </a:extLst>
                </a:gridCol>
              </a:tblGrid>
              <a:tr h="398706">
                <a:tc>
                  <a:txBody>
                    <a:bodyPr/>
                    <a:lstStyle/>
                    <a:p>
                      <a:pPr marL="0" marR="0">
                        <a:lnSpc>
                          <a:spcPct val="107000"/>
                        </a:lnSpc>
                        <a:spcBef>
                          <a:spcPts val="0"/>
                        </a:spcBef>
                        <a:spcAft>
                          <a:spcPts val="0"/>
                        </a:spcAft>
                      </a:pPr>
                      <a:r>
                        <a:rPr lang="en-US" sz="1500" dirty="0">
                          <a:effectLst/>
                          <a:latin typeface="Open Sans" panose="020B0606030504020204" pitchFamily="34" charset="0"/>
                          <a:ea typeface="Open Sans" panose="020B0606030504020204" pitchFamily="34" charset="0"/>
                          <a:cs typeface="Open Sans" panose="020B0606030504020204" pitchFamily="34" charset="0"/>
                        </a:rPr>
                        <a:t>Time</a:t>
                      </a:r>
                    </a:p>
                  </a:txBody>
                  <a:tcPr marL="68580" marR="68580" marT="0" marB="0" anchor="ctr"/>
                </a:tc>
                <a:tc>
                  <a:txBody>
                    <a:bodyPr/>
                    <a:lstStyle/>
                    <a:p>
                      <a:pPr marL="0" marR="0">
                        <a:lnSpc>
                          <a:spcPct val="107000"/>
                        </a:lnSpc>
                        <a:spcBef>
                          <a:spcPts val="0"/>
                        </a:spcBef>
                        <a:spcAft>
                          <a:spcPts val="0"/>
                        </a:spcAft>
                      </a:pPr>
                      <a:r>
                        <a:rPr lang="en-US" sz="1500" dirty="0">
                          <a:effectLst/>
                          <a:latin typeface="Open Sans" panose="020B0606030504020204" pitchFamily="34" charset="0"/>
                          <a:ea typeface="Open Sans" panose="020B0606030504020204" pitchFamily="34" charset="0"/>
                          <a:cs typeface="Open Sans" panose="020B0606030504020204" pitchFamily="34" charset="0"/>
                        </a:rPr>
                        <a:t>Topic</a:t>
                      </a:r>
                    </a:p>
                  </a:txBody>
                  <a:tcPr marL="68580" marR="68580" marT="0" marB="0" anchor="ctr"/>
                </a:tc>
                <a:extLst>
                  <a:ext uri="{0D108BD9-81ED-4DB2-BD59-A6C34878D82A}">
                    <a16:rowId xmlns:a16="http://schemas.microsoft.com/office/drawing/2014/main" val="10000"/>
                  </a:ext>
                </a:extLst>
              </a:tr>
              <a:tr h="498498">
                <a:tc>
                  <a:txBody>
                    <a:bodyPr/>
                    <a:lstStyle/>
                    <a:p>
                      <a:pPr marL="0" marR="0">
                        <a:lnSpc>
                          <a:spcPct val="107000"/>
                        </a:lnSpc>
                        <a:spcBef>
                          <a:spcPts val="0"/>
                        </a:spcBef>
                        <a:spcAft>
                          <a:spcPts val="0"/>
                        </a:spcAft>
                      </a:pPr>
                      <a:r>
                        <a:rPr lang="en-US" sz="1500" b="1"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14:30 –  14:35</a:t>
                      </a:r>
                      <a:endParaRPr lang="en-US" sz="15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marR="0">
                        <a:lnSpc>
                          <a:spcPct val="107000"/>
                        </a:lnSpc>
                        <a:spcBef>
                          <a:spcPts val="0"/>
                        </a:spcBef>
                        <a:spcAft>
                          <a:spcPts val="0"/>
                        </a:spcAft>
                      </a:pPr>
                      <a:r>
                        <a:rPr lang="en-US" sz="15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Speaker: Jason Cohen</a:t>
                      </a:r>
                    </a:p>
                    <a:p>
                      <a:pPr marL="0" marR="0" indent="0" algn="l" defTabSz="914400" rtl="0" eaLnBrk="1" fontAlgn="auto" latinLnBrk="0" hangingPunct="1">
                        <a:lnSpc>
                          <a:spcPct val="107000"/>
                        </a:lnSpc>
                        <a:spcBef>
                          <a:spcPts val="0"/>
                        </a:spcBef>
                        <a:spcAft>
                          <a:spcPts val="0"/>
                        </a:spcAft>
                        <a:buClrTx/>
                        <a:buSzTx/>
                        <a:buFontTx/>
                        <a:buNone/>
                        <a:tabLst/>
                        <a:defRPr/>
                      </a:pPr>
                      <a:r>
                        <a:rPr lang="en-US" sz="15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Manager, Member Services - Students &amp; New Professionals</a:t>
                      </a:r>
                    </a:p>
                    <a:p>
                      <a:pPr marL="0" marR="0">
                        <a:lnSpc>
                          <a:spcPct val="107000"/>
                        </a:lnSpc>
                        <a:spcBef>
                          <a:spcPts val="0"/>
                        </a:spcBef>
                        <a:spcAft>
                          <a:spcPts val="0"/>
                        </a:spcAft>
                      </a:pPr>
                      <a:r>
                        <a:rPr lang="en-US" sz="15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Objectives, Overview of agenda, and Introductions</a:t>
                      </a:r>
                      <a:endParaRPr lang="en-US" sz="1500" b="1" baseline="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1"/>
                  </a:ext>
                </a:extLst>
              </a:tr>
              <a:tr h="430889">
                <a:tc>
                  <a:txBody>
                    <a:bodyPr/>
                    <a:lstStyle/>
                    <a:p>
                      <a:pPr marL="0" marR="0">
                        <a:lnSpc>
                          <a:spcPct val="107000"/>
                        </a:lnSpc>
                        <a:spcBef>
                          <a:spcPts val="0"/>
                        </a:spcBef>
                        <a:spcAft>
                          <a:spcPts val="0"/>
                        </a:spcAft>
                      </a:pPr>
                      <a:r>
                        <a:rPr lang="en-US" sz="1500" b="1"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14:35 –14:45</a:t>
                      </a:r>
                      <a:endParaRPr lang="en-US" sz="15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500" b="1" kern="1200" baseline="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Speaker: Elisabeth Oehrlein, PhD, MS</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500" b="0" kern="1200" baseline="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Senior Director, Research and Programs</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500" b="0" kern="1200" baseline="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National Health Council, Washington, DC, USA</a:t>
                      </a:r>
                    </a:p>
                    <a:p>
                      <a:pPr marL="0" marR="0" lvl="0" indent="0" algn="l" defTabSz="457200" rtl="0" eaLnBrk="1" fontAlgn="auto" latinLnBrk="0" hangingPunct="1">
                        <a:lnSpc>
                          <a:spcPct val="107000"/>
                        </a:lnSpc>
                        <a:spcBef>
                          <a:spcPts val="0"/>
                        </a:spcBef>
                        <a:spcAft>
                          <a:spcPts val="0"/>
                        </a:spcAft>
                        <a:buClrTx/>
                        <a:buSzTx/>
                        <a:buFontTx/>
                        <a:buNone/>
                        <a:tabLst/>
                        <a:defRPr/>
                      </a:pPr>
                      <a:r>
                        <a:rPr lang="en-US" sz="1500" b="0" kern="1200" baseline="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ISPOR New Professionals</a:t>
                      </a:r>
                    </a:p>
                  </a:txBody>
                  <a:tcPr marL="68580" marR="68580" marT="0" marB="0" anchor="ctr"/>
                </a:tc>
                <a:extLst>
                  <a:ext uri="{0D108BD9-81ED-4DB2-BD59-A6C34878D82A}">
                    <a16:rowId xmlns:a16="http://schemas.microsoft.com/office/drawing/2014/main" val="10002"/>
                  </a:ext>
                </a:extLst>
              </a:tr>
              <a:tr h="654448">
                <a:tc>
                  <a:txBody>
                    <a:bodyPr/>
                    <a:lstStyle/>
                    <a:p>
                      <a:pPr marL="0" marR="0">
                        <a:lnSpc>
                          <a:spcPct val="107000"/>
                        </a:lnSpc>
                        <a:spcBef>
                          <a:spcPts val="0"/>
                        </a:spcBef>
                        <a:spcAft>
                          <a:spcPts val="0"/>
                        </a:spcAft>
                      </a:pPr>
                      <a:r>
                        <a:rPr lang="en-US" sz="1500" b="1"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14:45 – 15:00</a:t>
                      </a:r>
                      <a:endParaRPr lang="en-US" sz="15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Speaker: Isabelle Huys, LLMIPR</a:t>
                      </a:r>
                    </a:p>
                    <a:p>
                      <a:pPr marL="0" marR="0">
                        <a:lnSpc>
                          <a:spcPct val="107000"/>
                        </a:lnSpc>
                        <a:spcBef>
                          <a:spcPts val="0"/>
                        </a:spcBef>
                        <a:spcAft>
                          <a:spcPts val="0"/>
                        </a:spcAft>
                      </a:pPr>
                      <a:r>
                        <a:rPr lang="en-US" sz="15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Professor, KU Leuven, Leuven, Belgium</a:t>
                      </a:r>
                    </a:p>
                  </a:txBody>
                  <a:tcPr marL="68580" marR="68580" marT="0" marB="0" anchor="ctr"/>
                </a:tc>
                <a:extLst>
                  <a:ext uri="{0D108BD9-81ED-4DB2-BD59-A6C34878D82A}">
                    <a16:rowId xmlns:a16="http://schemas.microsoft.com/office/drawing/2014/main" val="1321948868"/>
                  </a:ext>
                </a:extLst>
              </a:tr>
              <a:tr h="417892">
                <a:tc>
                  <a:txBody>
                    <a:bodyPr/>
                    <a:lstStyle/>
                    <a:p>
                      <a:pPr marL="0" marR="0">
                        <a:lnSpc>
                          <a:spcPct val="107000"/>
                        </a:lnSpc>
                        <a:spcBef>
                          <a:spcPts val="0"/>
                        </a:spcBef>
                        <a:spcAft>
                          <a:spcPts val="0"/>
                        </a:spcAft>
                      </a:pPr>
                      <a:r>
                        <a:rPr lang="en-US" sz="1500" b="1"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15:00 – 15:20</a:t>
                      </a:r>
                      <a:endParaRPr lang="en-US" sz="15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Speaker: Zeba Khan, </a:t>
                      </a:r>
                      <a:r>
                        <a:rPr lang="en-US" sz="1500" b="1" dirty="0">
                          <a:latin typeface="Open Sans" panose="020B0606030504020204" pitchFamily="34" charset="0"/>
                          <a:ea typeface="Open Sans" panose="020B0606030504020204" pitchFamily="34" charset="0"/>
                          <a:cs typeface="Open Sans" panose="020B0606030504020204" pitchFamily="34" charset="0"/>
                        </a:rPr>
                        <a:t>MS, </a:t>
                      </a:r>
                      <a:r>
                        <a:rPr lang="en-US" sz="1500" b="1" dirty="0" err="1">
                          <a:latin typeface="Open Sans" panose="020B0606030504020204" pitchFamily="34" charset="0"/>
                          <a:ea typeface="Open Sans" panose="020B0606030504020204" pitchFamily="34" charset="0"/>
                          <a:cs typeface="Open Sans" panose="020B0606030504020204" pitchFamily="34" charset="0"/>
                        </a:rPr>
                        <a:t>RPh</a:t>
                      </a:r>
                      <a:r>
                        <a:rPr lang="en-US" sz="1500" b="1" dirty="0">
                          <a:latin typeface="Open Sans" panose="020B0606030504020204" pitchFamily="34" charset="0"/>
                          <a:ea typeface="Open Sans" panose="020B0606030504020204" pitchFamily="34" charset="0"/>
                          <a:cs typeface="Open Sans" panose="020B0606030504020204" pitchFamily="34" charset="0"/>
                        </a:rPr>
                        <a:t>, PhD</a:t>
                      </a:r>
                    </a:p>
                    <a:p>
                      <a:pPr marL="0" marR="0">
                        <a:lnSpc>
                          <a:spcPct val="107000"/>
                        </a:lnSpc>
                        <a:spcBef>
                          <a:spcPts val="0"/>
                        </a:spcBef>
                        <a:spcAft>
                          <a:spcPts val="0"/>
                        </a:spcAft>
                      </a:pPr>
                      <a:r>
                        <a:rPr lang="en-US" sz="15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Vice President, Celgene, Summit, NJ, USA </a:t>
                      </a:r>
                    </a:p>
                    <a:p>
                      <a:pPr marL="0" marR="0">
                        <a:lnSpc>
                          <a:spcPct val="107000"/>
                        </a:lnSpc>
                        <a:spcBef>
                          <a:spcPts val="0"/>
                        </a:spcBef>
                        <a:spcAft>
                          <a:spcPts val="0"/>
                        </a:spcAft>
                      </a:pPr>
                      <a:r>
                        <a:rPr lang="en-US" sz="1500" b="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Student Network Advisor &amp; Treasurer Board of Directors, ISPOR, Lawrenceville, NJ, USA </a:t>
                      </a:r>
                    </a:p>
                  </a:txBody>
                  <a:tcPr marL="68580" marR="68580" marT="0" marB="0" anchor="ctr"/>
                </a:tc>
                <a:extLst>
                  <a:ext uri="{0D108BD9-81ED-4DB2-BD59-A6C34878D82A}">
                    <a16:rowId xmlns:a16="http://schemas.microsoft.com/office/drawing/2014/main" val="10003"/>
                  </a:ext>
                </a:extLst>
              </a:tr>
              <a:tr h="499726">
                <a:tc>
                  <a:txBody>
                    <a:bodyPr/>
                    <a:lstStyle/>
                    <a:p>
                      <a:pPr marL="0" marR="0">
                        <a:lnSpc>
                          <a:spcPct val="107000"/>
                        </a:lnSpc>
                        <a:spcBef>
                          <a:spcPts val="0"/>
                        </a:spcBef>
                        <a:spcAft>
                          <a:spcPts val="0"/>
                        </a:spcAft>
                      </a:pPr>
                      <a:r>
                        <a:rPr lang="en-US" sz="1500" b="1" kern="1200" dirty="0">
                          <a:solidFill>
                            <a:schemeClr val="lt1"/>
                          </a:solidFill>
                          <a:effectLst/>
                          <a:latin typeface="Open Sans" panose="020B0606030504020204" pitchFamily="34" charset="0"/>
                          <a:ea typeface="Open Sans" panose="020B0606030504020204" pitchFamily="34" charset="0"/>
                          <a:cs typeface="Open Sans" panose="020B0606030504020204" pitchFamily="34" charset="0"/>
                        </a:rPr>
                        <a:t>15:20 – 15:30</a:t>
                      </a:r>
                      <a:endParaRPr lang="en-US" sz="1500" b="1"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rPr>
                        <a:t>Q&amp;A/Final Comments/Adjourn</a:t>
                      </a:r>
                      <a:endParaRPr lang="en-US" sz="1500" b="1" kern="1200" dirty="0">
                        <a:solidFill>
                          <a:schemeClr val="dk1"/>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8905626"/>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897776" y="1060629"/>
            <a:ext cx="6396448" cy="601579"/>
          </a:xfrm>
        </p:spPr>
        <p:txBody>
          <a:bodyPr/>
          <a:lstStyle/>
          <a:p>
            <a:pPr algn="ctr"/>
            <a:r>
              <a:rPr lang="en-US" altLang="en-US" dirty="0">
                <a:ea typeface="ＭＳ Ｐゴシック" panose="020B0600070205080204" pitchFamily="34" charset="-128"/>
              </a:rPr>
              <a:t>Summary of Academic Experience</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7659334" cy="4090738"/>
          </a:xfrm>
        </p:spPr>
        <p:txBody>
          <a:bodyPr/>
          <a:lstStyle/>
          <a:p>
            <a:r>
              <a:rPr lang="en-US" altLang="en-US" dirty="0">
                <a:ea typeface="ＭＳ Ｐゴシック" panose="020B0600070205080204" pitchFamily="34" charset="-128"/>
              </a:rPr>
              <a:t>Clinical Pharmacist</a:t>
            </a:r>
          </a:p>
          <a:p>
            <a:r>
              <a:rPr lang="en-US" altLang="en-US" dirty="0">
                <a:ea typeface="ＭＳ Ｐゴシック" panose="020B0600070205080204" pitchFamily="34" charset="-128"/>
              </a:rPr>
              <a:t>MS and PhD</a:t>
            </a:r>
          </a:p>
          <a:p>
            <a:r>
              <a:rPr lang="en-US" altLang="en-US" dirty="0">
                <a:ea typeface="ＭＳ Ｐゴシック" panose="020B0600070205080204" pitchFamily="34" charset="-128"/>
              </a:rPr>
              <a:t>Transitioned to Pharmaceutical Industry</a:t>
            </a:r>
          </a:p>
          <a:p>
            <a:pPr lvl="1"/>
            <a:r>
              <a:rPr lang="en-US" altLang="en-US" dirty="0">
                <a:ea typeface="ＭＳ Ｐゴシック" panose="020B0600070205080204" pitchFamily="34" charset="-128"/>
              </a:rPr>
              <a:t>GSK (Research Triangle Park, NC, USA)</a:t>
            </a:r>
          </a:p>
          <a:p>
            <a:pPr lvl="1"/>
            <a:r>
              <a:rPr lang="en-US" altLang="en-US" dirty="0">
                <a:ea typeface="ＭＳ Ｐゴシック" panose="020B0600070205080204" pitchFamily="34" charset="-128"/>
              </a:rPr>
              <a:t>Novartis (Basel, Switzerland)</a:t>
            </a:r>
          </a:p>
          <a:p>
            <a:pPr lvl="1"/>
            <a:r>
              <a:rPr lang="en-US" altLang="en-US" dirty="0">
                <a:ea typeface="ＭＳ Ｐゴシック" panose="020B0600070205080204" pitchFamily="34" charset="-128"/>
              </a:rPr>
              <a:t>Novartis (East Hanover, NJ, USA)</a:t>
            </a:r>
          </a:p>
          <a:p>
            <a:pPr lvl="1"/>
            <a:r>
              <a:rPr lang="en-US" altLang="en-US" dirty="0">
                <a:ea typeface="ＭＳ Ｐゴシック" panose="020B0600070205080204" pitchFamily="34" charset="-128"/>
              </a:rPr>
              <a:t>Celgene (Summit, NJ, USA)</a:t>
            </a:r>
          </a:p>
          <a:p>
            <a:r>
              <a:rPr lang="en-US" altLang="en-US" dirty="0">
                <a:ea typeface="ＭＳ Ｐゴシック" panose="020B0600070205080204" pitchFamily="34" charset="-128"/>
              </a:rPr>
              <a:t>Led various roles including: HEOR, Health Care Management, Pricing and Market Access, Public Policy, Corporate Responsibility, Global Health Access  </a:t>
            </a:r>
          </a:p>
          <a:p>
            <a:endParaRPr lang="en-US" altLang="en-US" dirty="0">
              <a:ea typeface="ＭＳ Ｐゴシック" panose="020B0600070205080204" pitchFamily="34" charset="-128"/>
            </a:endParaRP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11" name="Picture 10">
            <a:extLst>
              <a:ext uri="{FF2B5EF4-FFF2-40B4-BE49-F238E27FC236}">
                <a16:creationId xmlns:a16="http://schemas.microsoft.com/office/drawing/2014/main" id="{D70CD9E8-8AEF-41BA-BC43-0561C87C8E08}"/>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9106852" y="1357408"/>
            <a:ext cx="1824449" cy="1766792"/>
          </a:xfrm>
          <a:prstGeom prst="rect">
            <a:avLst/>
          </a:prstGeom>
        </p:spPr>
      </p:pic>
      <p:pic>
        <p:nvPicPr>
          <p:cNvPr id="14" name="Picture 13">
            <a:extLst>
              <a:ext uri="{FF2B5EF4-FFF2-40B4-BE49-F238E27FC236}">
                <a16:creationId xmlns:a16="http://schemas.microsoft.com/office/drawing/2014/main" id="{92677C05-83DC-4CEA-8F73-9E90D367CE2F}"/>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6598681" y="1851530"/>
            <a:ext cx="1502353" cy="1502353"/>
          </a:xfrm>
          <a:prstGeom prst="rect">
            <a:avLst/>
          </a:prstGeom>
        </p:spPr>
      </p:pic>
      <p:pic>
        <p:nvPicPr>
          <p:cNvPr id="17" name="Picture 16">
            <a:extLst>
              <a:ext uri="{FF2B5EF4-FFF2-40B4-BE49-F238E27FC236}">
                <a16:creationId xmlns:a16="http://schemas.microsoft.com/office/drawing/2014/main" id="{36C0D471-377D-42E4-8D7A-1CE8A23ED21B}"/>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8114004" y="3411867"/>
            <a:ext cx="1060174" cy="914401"/>
          </a:xfrm>
          <a:prstGeom prst="rect">
            <a:avLst/>
          </a:prstGeom>
        </p:spPr>
      </p:pic>
      <p:pic>
        <p:nvPicPr>
          <p:cNvPr id="20" name="Picture 19">
            <a:extLst>
              <a:ext uri="{FF2B5EF4-FFF2-40B4-BE49-F238E27FC236}">
                <a16:creationId xmlns:a16="http://schemas.microsoft.com/office/drawing/2014/main" id="{9057ED11-AA96-4C4A-ABBC-7EBF8548171D}"/>
              </a:ext>
            </a:extLst>
          </p:cNvPr>
          <p:cNvPicPr>
            <a:picLocks noChangeAspect="1"/>
          </p:cNvPicPr>
          <p:nvPr/>
        </p:nvPicPr>
        <p:blipFill>
          <a:blip r:embed="rId8">
            <a:extLst>
              <a:ext uri="{837473B0-CC2E-450A-ABE3-18F120FF3D39}">
                <a1611:picAttrSrcUrl xmlns:a1611="http://schemas.microsoft.com/office/drawing/2016/11/main" xmlns="" r:id="rId9"/>
              </a:ext>
            </a:extLst>
          </a:blip>
          <a:stretch>
            <a:fillRect/>
          </a:stretch>
        </p:blipFill>
        <p:spPr>
          <a:xfrm>
            <a:off x="9332274" y="3948121"/>
            <a:ext cx="1122051" cy="1122051"/>
          </a:xfrm>
          <a:prstGeom prst="rect">
            <a:avLst/>
          </a:prstGeom>
        </p:spPr>
      </p:pic>
      <p:pic>
        <p:nvPicPr>
          <p:cNvPr id="23" name="Picture 22">
            <a:extLst>
              <a:ext uri="{FF2B5EF4-FFF2-40B4-BE49-F238E27FC236}">
                <a16:creationId xmlns:a16="http://schemas.microsoft.com/office/drawing/2014/main" id="{2F1C27B9-AA5B-4BA1-9F50-BCB8F1854AE9}"/>
              </a:ext>
            </a:extLst>
          </p:cNvPr>
          <p:cNvPicPr>
            <a:picLocks noChangeAspect="1"/>
          </p:cNvPicPr>
          <p:nvPr/>
        </p:nvPicPr>
        <p:blipFill>
          <a:blip r:embed="rId10">
            <a:extLst>
              <a:ext uri="{837473B0-CC2E-450A-ABE3-18F120FF3D39}">
                <a1611:picAttrSrcUrl xmlns:a1611="http://schemas.microsoft.com/office/drawing/2016/11/main" xmlns="" r:id="rId11"/>
              </a:ext>
            </a:extLst>
          </a:blip>
          <a:stretch>
            <a:fillRect/>
          </a:stretch>
        </p:blipFill>
        <p:spPr>
          <a:xfrm>
            <a:off x="10097452" y="5173998"/>
            <a:ext cx="1334764" cy="1173480"/>
          </a:xfrm>
          <a:prstGeom prst="rect">
            <a:avLst/>
          </a:prstGeom>
        </p:spPr>
      </p:pic>
    </p:spTree>
    <p:extLst>
      <p:ext uri="{BB962C8B-B14F-4D97-AF65-F5344CB8AC3E}">
        <p14:creationId xmlns:p14="http://schemas.microsoft.com/office/powerpoint/2010/main" val="3067812047"/>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D63A796-9A5B-443D-8D33-6099B25411B5}"/>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8197515" y="2645327"/>
            <a:ext cx="3810000" cy="2857500"/>
          </a:xfrm>
          <a:prstGeom prst="rect">
            <a:avLst/>
          </a:prstGeom>
        </p:spPr>
      </p:pic>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009273" y="1001873"/>
            <a:ext cx="8093242" cy="601579"/>
          </a:xfrm>
        </p:spPr>
        <p:txBody>
          <a:bodyPr/>
          <a:lstStyle/>
          <a:p>
            <a:pPr algn="ctr"/>
            <a:r>
              <a:rPr lang="en-US" altLang="en-US" dirty="0">
                <a:ea typeface="ＭＳ Ｐゴシック" panose="020B0600070205080204" pitchFamily="34" charset="-128"/>
              </a:rPr>
              <a:t>Securing Funding – Industry Perspective</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3" y="2028708"/>
            <a:ext cx="9479341" cy="4090738"/>
          </a:xfrm>
        </p:spPr>
        <p:txBody>
          <a:bodyPr/>
          <a:lstStyle/>
          <a:p>
            <a:r>
              <a:rPr lang="en-US" dirty="0"/>
              <a:t>Innovation is key </a:t>
            </a:r>
          </a:p>
          <a:p>
            <a:r>
              <a:rPr lang="en-US" altLang="en-US" dirty="0">
                <a:ea typeface="ＭＳ Ｐゴシック" panose="020B0600070205080204" pitchFamily="34" charset="-128"/>
              </a:rPr>
              <a:t>Align your proposal / initiative to business goals and strategies</a:t>
            </a:r>
          </a:p>
          <a:p>
            <a:r>
              <a:rPr lang="en-US" dirty="0"/>
              <a:t>Obtain input from experts and key stakeholders</a:t>
            </a:r>
          </a:p>
          <a:p>
            <a:r>
              <a:rPr lang="en-US" dirty="0"/>
              <a:t>Be brief and to the point</a:t>
            </a:r>
          </a:p>
          <a:p>
            <a:r>
              <a:rPr lang="en-US" dirty="0"/>
              <a:t>Show impact and implications across the business</a:t>
            </a:r>
          </a:p>
          <a:p>
            <a:r>
              <a:rPr lang="en-US" dirty="0"/>
              <a:t>Tailor communications to your key funding bodies</a:t>
            </a: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10485101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1018672" y="1130968"/>
            <a:ext cx="9312289" cy="601579"/>
          </a:xfrm>
        </p:spPr>
        <p:txBody>
          <a:bodyPr/>
          <a:lstStyle/>
          <a:p>
            <a:pPr algn="ctr"/>
            <a:r>
              <a:rPr lang="en-US" altLang="en-US" dirty="0">
                <a:ea typeface="ＭＳ Ｐゴシック" panose="020B0600070205080204" pitchFamily="34" charset="-128"/>
              </a:rPr>
              <a:t>Good practices for submitting a funding proposal</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7659334" cy="4090738"/>
          </a:xfrm>
        </p:spPr>
        <p:txBody>
          <a:bodyPr/>
          <a:lstStyle/>
          <a:p>
            <a:r>
              <a:rPr lang="en-US" altLang="en-US" dirty="0">
                <a:ea typeface="ＭＳ Ｐゴシック" panose="020B0600070205080204" pitchFamily="34" charset="-128"/>
              </a:rPr>
              <a:t>Be direct and focused</a:t>
            </a:r>
          </a:p>
          <a:p>
            <a:r>
              <a:rPr lang="en-US" altLang="en-US" dirty="0">
                <a:ea typeface="ＭＳ Ｐゴシック" panose="020B0600070205080204" pitchFamily="34" charset="-128"/>
              </a:rPr>
              <a:t>Clear alignment to business goals and initiatives</a:t>
            </a:r>
          </a:p>
          <a:p>
            <a:r>
              <a:rPr lang="en-US" altLang="en-US" dirty="0">
                <a:ea typeface="ＭＳ Ｐゴシック" panose="020B0600070205080204" pitchFamily="34" charset="-128"/>
              </a:rPr>
              <a:t>Obtain input from and alignment with business partners</a:t>
            </a:r>
          </a:p>
          <a:p>
            <a:r>
              <a:rPr lang="en-US" altLang="en-US" dirty="0">
                <a:ea typeface="ＭＳ Ｐゴシック" panose="020B0600070205080204" pitchFamily="34" charset="-128"/>
              </a:rPr>
              <a:t>Show value added</a:t>
            </a:r>
          </a:p>
          <a:p>
            <a:r>
              <a:rPr lang="en-US" altLang="en-US" dirty="0">
                <a:ea typeface="ＭＳ Ｐゴシック" panose="020B0600070205080204" pitchFamily="34" charset="-128"/>
              </a:rPr>
              <a:t>Focus on deliverables to the business</a:t>
            </a:r>
          </a:p>
          <a:p>
            <a:r>
              <a:rPr lang="en-US" altLang="en-US" dirty="0">
                <a:ea typeface="ＭＳ Ｐゴシック" panose="020B0600070205080204" pitchFamily="34" charset="-128"/>
              </a:rPr>
              <a:t>Detailed timelines with milestones</a:t>
            </a:r>
          </a:p>
          <a:p>
            <a:r>
              <a:rPr lang="en-US" altLang="en-US" dirty="0">
                <a:ea typeface="ＭＳ Ｐゴシック" panose="020B0600070205080204" pitchFamily="34" charset="-128"/>
              </a:rPr>
              <a:t>Budgets</a:t>
            </a:r>
          </a:p>
          <a:p>
            <a:r>
              <a:rPr lang="en-US" altLang="en-US" dirty="0">
                <a:ea typeface="ＭＳ Ｐゴシック" panose="020B0600070205080204" pitchFamily="34" charset="-128"/>
              </a:rPr>
              <a:t>RACI (</a:t>
            </a:r>
            <a:r>
              <a:rPr lang="en-US" altLang="en-US" u="sng" dirty="0">
                <a:ea typeface="ＭＳ Ｐゴシック" panose="020B0600070205080204" pitchFamily="34" charset="-128"/>
              </a:rPr>
              <a:t>R</a:t>
            </a:r>
            <a:r>
              <a:rPr lang="en-US" altLang="en-US" dirty="0">
                <a:ea typeface="ＭＳ Ｐゴシック" panose="020B0600070205080204" pitchFamily="34" charset="-128"/>
              </a:rPr>
              <a:t>esponsible, </a:t>
            </a:r>
            <a:r>
              <a:rPr lang="en-US" altLang="en-US" u="sng" dirty="0">
                <a:ea typeface="ＭＳ Ｐゴシック" panose="020B0600070205080204" pitchFamily="34" charset="-128"/>
              </a:rPr>
              <a:t>A</a:t>
            </a:r>
            <a:r>
              <a:rPr lang="en-US" altLang="en-US" dirty="0">
                <a:ea typeface="ＭＳ Ｐゴシック" panose="020B0600070205080204" pitchFamily="34" charset="-128"/>
              </a:rPr>
              <a:t>ccountable, </a:t>
            </a:r>
            <a:r>
              <a:rPr lang="en-US" altLang="en-US" u="sng" dirty="0">
                <a:ea typeface="ＭＳ Ｐゴシック" panose="020B0600070205080204" pitchFamily="34" charset="-128"/>
              </a:rPr>
              <a:t>C</a:t>
            </a:r>
            <a:r>
              <a:rPr lang="en-US" altLang="en-US" dirty="0">
                <a:ea typeface="ＭＳ Ｐゴシック" panose="020B0600070205080204" pitchFamily="34" charset="-128"/>
              </a:rPr>
              <a:t>onsulted, and </a:t>
            </a:r>
            <a:r>
              <a:rPr lang="en-US" altLang="en-US" u="sng" dirty="0">
                <a:ea typeface="ＭＳ Ｐゴシック" panose="020B0600070205080204" pitchFamily="34" charset="-128"/>
              </a:rPr>
              <a:t>I</a:t>
            </a:r>
            <a:r>
              <a:rPr lang="en-US" altLang="en-US" dirty="0">
                <a:ea typeface="ＭＳ Ｐゴシック" panose="020B0600070205080204" pitchFamily="34" charset="-128"/>
              </a:rPr>
              <a:t>nformed)</a:t>
            </a:r>
          </a:p>
          <a:p>
            <a:endParaRPr lang="en-US" altLang="en-US" dirty="0">
              <a:ea typeface="ＭＳ Ｐゴシック" panose="020B0600070205080204" pitchFamily="34" charset="-128"/>
            </a:endParaRP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11" name="Picture 10">
            <a:extLst>
              <a:ext uri="{FF2B5EF4-FFF2-40B4-BE49-F238E27FC236}">
                <a16:creationId xmlns:a16="http://schemas.microsoft.com/office/drawing/2014/main" id="{6637EA07-470F-430E-8AB0-AD92D7CA7C6B}"/>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7701773" y="2308594"/>
            <a:ext cx="4193184" cy="2949206"/>
          </a:xfrm>
          <a:prstGeom prst="rect">
            <a:avLst/>
          </a:prstGeom>
        </p:spPr>
      </p:pic>
    </p:spTree>
    <p:extLst>
      <p:ext uri="{BB962C8B-B14F-4D97-AF65-F5344CB8AC3E}">
        <p14:creationId xmlns:p14="http://schemas.microsoft.com/office/powerpoint/2010/main" val="271394134"/>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1018672" y="1130968"/>
            <a:ext cx="9312289" cy="601579"/>
          </a:xfrm>
        </p:spPr>
        <p:txBody>
          <a:bodyPr/>
          <a:lstStyle/>
          <a:p>
            <a:pPr algn="ctr"/>
            <a:r>
              <a:rPr lang="en-US" altLang="en-US" dirty="0">
                <a:ea typeface="ＭＳ Ｐゴシック" panose="020B0600070205080204" pitchFamily="34" charset="-128"/>
              </a:rPr>
              <a:t>Pitfalls to avoid</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6525126" cy="4090738"/>
          </a:xfrm>
        </p:spPr>
        <p:txBody>
          <a:bodyPr/>
          <a:lstStyle/>
          <a:p>
            <a:r>
              <a:rPr lang="en-US" altLang="en-US" dirty="0">
                <a:ea typeface="ＭＳ Ｐゴシック" panose="020B0600070205080204" pitchFamily="34" charset="-128"/>
              </a:rPr>
              <a:t>Overwhelming details</a:t>
            </a:r>
          </a:p>
          <a:p>
            <a:r>
              <a:rPr lang="en-US" altLang="en-US" dirty="0">
                <a:ea typeface="ＭＳ Ｐゴシック" panose="020B0600070205080204" pitchFamily="34" charset="-128"/>
              </a:rPr>
              <a:t>General proposals with no specific proof of concept or deliverables</a:t>
            </a:r>
          </a:p>
          <a:p>
            <a:r>
              <a:rPr lang="en-US" altLang="en-US" dirty="0">
                <a:ea typeface="ＭＳ Ｐゴシック" panose="020B0600070205080204" pitchFamily="34" charset="-128"/>
              </a:rPr>
              <a:t>Lack of focus on content of the proposal</a:t>
            </a:r>
          </a:p>
          <a:p>
            <a:r>
              <a:rPr lang="en-US" altLang="en-US" dirty="0">
                <a:ea typeface="ＭＳ Ｐゴシック" panose="020B0600070205080204" pitchFamily="34" charset="-128"/>
              </a:rPr>
              <a:t>Avoid operating in a vacuum</a:t>
            </a:r>
          </a:p>
          <a:p>
            <a:r>
              <a:rPr lang="en-US" altLang="en-US" dirty="0">
                <a:ea typeface="ＭＳ Ｐゴシック" panose="020B0600070205080204" pitchFamily="34" charset="-128"/>
              </a:rPr>
              <a:t>Be sure to put the proposal in the context of business deliverables</a:t>
            </a:r>
          </a:p>
          <a:p>
            <a:r>
              <a:rPr lang="en-US" altLang="en-US" dirty="0">
                <a:ea typeface="ＭＳ Ｐゴシック" panose="020B0600070205080204" pitchFamily="34" charset="-128"/>
              </a:rPr>
              <a:t>There’s no “y” in “ours”</a:t>
            </a:r>
          </a:p>
          <a:p>
            <a:r>
              <a:rPr lang="en-US" altLang="en-US" dirty="0">
                <a:ea typeface="ＭＳ Ｐゴシック" panose="020B0600070205080204" pitchFamily="34" charset="-128"/>
              </a:rPr>
              <a:t>Do not forget the timelines!</a:t>
            </a:r>
          </a:p>
          <a:p>
            <a:endParaRPr lang="en-US" altLang="en-US" dirty="0">
              <a:ea typeface="ＭＳ Ｐゴシック" panose="020B0600070205080204" pitchFamily="34" charset="-128"/>
            </a:endParaRP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5" name="Picture 4">
            <a:extLst>
              <a:ext uri="{FF2B5EF4-FFF2-40B4-BE49-F238E27FC236}">
                <a16:creationId xmlns:a16="http://schemas.microsoft.com/office/drawing/2014/main" id="{A08D4201-5EB3-43D9-80CD-2AC001103125}"/>
              </a:ext>
            </a:extLst>
          </p:cNvPr>
          <p:cNvPicPr>
            <a:picLocks noChangeAspect="1"/>
          </p:cNvPicPr>
          <p:nvPr/>
        </p:nvPicPr>
        <p:blipFill rotWithShape="1">
          <a:blip r:embed="rId3">
            <a:extLst>
              <a:ext uri="{837473B0-CC2E-450A-ABE3-18F120FF3D39}">
                <a1611:picAttrSrcUrl xmlns:a1611="http://schemas.microsoft.com/office/drawing/2016/11/main" xmlns="" r:id="rId4"/>
              </a:ext>
            </a:extLst>
          </a:blip>
          <a:srcRect l="10641" r="8483"/>
          <a:stretch/>
        </p:blipFill>
        <p:spPr>
          <a:xfrm>
            <a:off x="7543800" y="2107131"/>
            <a:ext cx="4397207" cy="3836469"/>
          </a:xfrm>
          <a:prstGeom prst="rect">
            <a:avLst/>
          </a:prstGeom>
        </p:spPr>
      </p:pic>
    </p:spTree>
    <p:extLst>
      <p:ext uri="{BB962C8B-B14F-4D97-AF65-F5344CB8AC3E}">
        <p14:creationId xmlns:p14="http://schemas.microsoft.com/office/powerpoint/2010/main" val="3310659828"/>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1925515" y="882034"/>
            <a:ext cx="7476547" cy="897740"/>
          </a:xfrm>
        </p:spPr>
        <p:txBody>
          <a:bodyPr/>
          <a:lstStyle/>
          <a:p>
            <a:pPr algn="ctr"/>
            <a:r>
              <a:rPr lang="en-US" altLang="en-US" dirty="0">
                <a:ea typeface="ＭＳ Ｐゴシック" panose="020B0600070205080204" pitchFamily="34" charset="-128"/>
              </a:rPr>
              <a:t>How to stand out from other departments requesting funding</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7659334" cy="4090738"/>
          </a:xfrm>
        </p:spPr>
        <p:txBody>
          <a:bodyPr/>
          <a:lstStyle/>
          <a:p>
            <a:r>
              <a:rPr lang="en-US" altLang="en-US" dirty="0">
                <a:ea typeface="ＭＳ Ｐゴシック" panose="020B0600070205080204" pitchFamily="34" charset="-128"/>
              </a:rPr>
              <a:t>Prioritization</a:t>
            </a:r>
          </a:p>
          <a:p>
            <a:r>
              <a:rPr lang="en-US" altLang="en-US" dirty="0">
                <a:ea typeface="ＭＳ Ｐゴシック" panose="020B0600070205080204" pitchFamily="34" charset="-128"/>
              </a:rPr>
              <a:t>Alignment</a:t>
            </a:r>
          </a:p>
          <a:p>
            <a:r>
              <a:rPr lang="en-US" altLang="en-US" dirty="0">
                <a:ea typeface="ＭＳ Ｐゴシック" panose="020B0600070205080204" pitchFamily="34" charset="-128"/>
              </a:rPr>
              <a:t>Collaboration </a:t>
            </a:r>
          </a:p>
          <a:p>
            <a:r>
              <a:rPr lang="en-US" altLang="en-US" dirty="0">
                <a:ea typeface="ＭＳ Ｐゴシック" panose="020B0600070205080204" pitchFamily="34" charset="-128"/>
              </a:rPr>
              <a:t>Communication</a:t>
            </a:r>
          </a:p>
          <a:p>
            <a:r>
              <a:rPr lang="en-US" altLang="en-US" dirty="0">
                <a:ea typeface="ＭＳ Ｐゴシック" panose="020B0600070205080204" pitchFamily="34" charset="-128"/>
              </a:rPr>
              <a:t>Partnership</a:t>
            </a: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5" name="Picture 4">
            <a:extLst>
              <a:ext uri="{FF2B5EF4-FFF2-40B4-BE49-F238E27FC236}">
                <a16:creationId xmlns:a16="http://schemas.microsoft.com/office/drawing/2014/main" id="{5C28DA06-07FB-492E-8B73-47581E1BD1D2}"/>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4587240" y="1779774"/>
            <a:ext cx="6096000" cy="4572000"/>
          </a:xfrm>
          <a:prstGeom prst="rect">
            <a:avLst/>
          </a:prstGeom>
        </p:spPr>
      </p:pic>
    </p:spTree>
    <p:extLst>
      <p:ext uri="{BB962C8B-B14F-4D97-AF65-F5344CB8AC3E}">
        <p14:creationId xmlns:p14="http://schemas.microsoft.com/office/powerpoint/2010/main" val="2257269302"/>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a:extLst>
              <a:ext uri="{FF2B5EF4-FFF2-40B4-BE49-F238E27FC236}">
                <a16:creationId xmlns:a16="http://schemas.microsoft.com/office/drawing/2014/main" id="{9D31D417-833A-4747-8C69-CE814951E657}"/>
              </a:ext>
            </a:extLst>
          </p:cNvPr>
          <p:cNvSpPr>
            <a:spLocks noGrp="1"/>
          </p:cNvSpPr>
          <p:nvPr>
            <p:ph type="body" sz="quarter" idx="10"/>
          </p:nvPr>
        </p:nvSpPr>
        <p:spPr>
          <a:xfrm>
            <a:off x="1018672" y="860745"/>
            <a:ext cx="10358573" cy="888924"/>
          </a:xfrm>
        </p:spPr>
        <p:txBody>
          <a:bodyPr/>
          <a:lstStyle/>
          <a:p>
            <a:pPr algn="ctr"/>
            <a:r>
              <a:rPr lang="en-US" dirty="0">
                <a:latin typeface="Arial" panose="020B0604020202020204" pitchFamily="34" charset="0"/>
                <a:ea typeface="Times New Roman" panose="02020603050405020304" pitchFamily="18" charset="0"/>
                <a:cs typeface="Calibri" panose="020F0502020204030204" pitchFamily="34" charset="0"/>
              </a:rPr>
              <a:t>Regional considerations that students should take into account based on where they are applying</a:t>
            </a:r>
            <a:endParaRPr lang="en-US" altLang="en-US" dirty="0">
              <a:ea typeface="ＭＳ Ｐゴシック" panose="020B0600070205080204" pitchFamily="34" charset="-128"/>
            </a:endParaRPr>
          </a:p>
        </p:txBody>
      </p:sp>
      <p:sp>
        <p:nvSpPr>
          <p:cNvPr id="2" name="Text Placeholder 1">
            <a:extLst>
              <a:ext uri="{FF2B5EF4-FFF2-40B4-BE49-F238E27FC236}">
                <a16:creationId xmlns:a16="http://schemas.microsoft.com/office/drawing/2014/main" id="{6FBE9339-E548-4723-9855-96B0C80A9700}"/>
              </a:ext>
            </a:extLst>
          </p:cNvPr>
          <p:cNvSpPr>
            <a:spLocks noGrp="1"/>
          </p:cNvSpPr>
          <p:nvPr>
            <p:ph type="body" sz="quarter" idx="13"/>
          </p:nvPr>
        </p:nvSpPr>
        <p:spPr>
          <a:xfrm>
            <a:off x="1018672" y="2396323"/>
            <a:ext cx="10358573" cy="1659981"/>
          </a:xfrm>
        </p:spPr>
        <p:txBody>
          <a:bodyPr/>
          <a:lstStyle/>
          <a:p>
            <a:r>
              <a:rPr lang="en-US" dirty="0"/>
              <a:t>Understand rules and regulations for specific countries</a:t>
            </a:r>
          </a:p>
          <a:p>
            <a:r>
              <a:rPr lang="en-US" dirty="0"/>
              <a:t>Global, Regional, Local needs </a:t>
            </a:r>
          </a:p>
          <a:p>
            <a:r>
              <a:rPr lang="en-US" dirty="0"/>
              <a:t>Alignment</a:t>
            </a:r>
          </a:p>
          <a:p>
            <a:r>
              <a:rPr lang="en-US" dirty="0"/>
              <a:t>Process</a:t>
            </a:r>
          </a:p>
          <a:p>
            <a:r>
              <a:rPr lang="en-US" dirty="0"/>
              <a:t>Culture</a:t>
            </a:r>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51938850-874B-4E54-A50E-822E2A02D2F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5" name="Picture 4">
            <a:extLst>
              <a:ext uri="{FF2B5EF4-FFF2-40B4-BE49-F238E27FC236}">
                <a16:creationId xmlns:a16="http://schemas.microsoft.com/office/drawing/2014/main" id="{8858AF37-A0DA-403C-9EFA-B9C8CDF9E43C}"/>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354249" y="2263661"/>
            <a:ext cx="3819079" cy="3827498"/>
          </a:xfrm>
          <a:prstGeom prst="rect">
            <a:avLst/>
          </a:prstGeom>
        </p:spPr>
      </p:pic>
    </p:spTree>
    <p:extLst>
      <p:ext uri="{BB962C8B-B14F-4D97-AF65-F5344CB8AC3E}">
        <p14:creationId xmlns:p14="http://schemas.microsoft.com/office/powerpoint/2010/main" val="2762547412"/>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188052" y="1016668"/>
            <a:ext cx="7659334" cy="601579"/>
          </a:xfrm>
        </p:spPr>
        <p:txBody>
          <a:bodyPr/>
          <a:lstStyle/>
          <a:p>
            <a:pPr algn="ctr"/>
            <a:r>
              <a:rPr lang="en-US" altLang="en-US" dirty="0">
                <a:ea typeface="ＭＳ Ｐゴシック" panose="020B0600070205080204" pitchFamily="34" charset="-128"/>
              </a:rPr>
              <a:t>Case Study Example</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7659334" cy="4090738"/>
          </a:xfrm>
        </p:spPr>
        <p:txBody>
          <a:bodyPr/>
          <a:lstStyle/>
          <a:p>
            <a:r>
              <a:rPr lang="en-US" altLang="en-US" dirty="0">
                <a:ea typeface="ＭＳ Ｐゴシック" panose="020B0600070205080204" pitchFamily="34" charset="-128"/>
              </a:rPr>
              <a:t>ISPOR Student Travel Grants</a:t>
            </a:r>
          </a:p>
          <a:p>
            <a:pPr lvl="1"/>
            <a:r>
              <a:rPr lang="en-US" altLang="en-US" dirty="0">
                <a:ea typeface="ＭＳ Ｐゴシック" panose="020B0600070205080204" pitchFamily="34" charset="-128"/>
              </a:rPr>
              <a:t>30 for US</a:t>
            </a:r>
          </a:p>
          <a:p>
            <a:pPr lvl="1"/>
            <a:r>
              <a:rPr lang="en-US" altLang="en-US" dirty="0">
                <a:ea typeface="ＭＳ Ｐゴシック" panose="020B0600070205080204" pitchFamily="34" charset="-128"/>
              </a:rPr>
              <a:t>10 for Europe</a:t>
            </a:r>
          </a:p>
          <a:p>
            <a:pPr lvl="1"/>
            <a:r>
              <a:rPr lang="en-US" altLang="en-US" dirty="0">
                <a:ea typeface="ＭＳ Ｐゴシック" panose="020B0600070205080204" pitchFamily="34" charset="-128"/>
              </a:rPr>
              <a:t>10 for Regional Conference</a:t>
            </a:r>
          </a:p>
          <a:p>
            <a:pPr lvl="1"/>
            <a:r>
              <a:rPr lang="en-US" altLang="en-US" dirty="0">
                <a:ea typeface="ＭＳ Ｐゴシック" panose="020B0600070205080204" pitchFamily="34" charset="-128"/>
              </a:rPr>
              <a:t>$1,100 to $1,300 funding</a:t>
            </a:r>
          </a:p>
          <a:p>
            <a:pPr marL="457200" lvl="1" indent="0">
              <a:buNone/>
            </a:pPr>
            <a:endParaRPr lang="en-US" altLang="en-US" dirty="0">
              <a:ea typeface="ＭＳ Ｐゴシック" panose="020B0600070205080204" pitchFamily="34" charset="-128"/>
            </a:endParaRP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5" name="Picture 4">
            <a:extLst>
              <a:ext uri="{FF2B5EF4-FFF2-40B4-BE49-F238E27FC236}">
                <a16:creationId xmlns:a16="http://schemas.microsoft.com/office/drawing/2014/main" id="{709F4084-F8AD-449A-B48E-8AF73BEA944C}"/>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096000" y="1779774"/>
            <a:ext cx="4160520" cy="4160520"/>
          </a:xfrm>
          <a:prstGeom prst="rect">
            <a:avLst/>
          </a:prstGeom>
        </p:spPr>
      </p:pic>
    </p:spTree>
    <p:extLst>
      <p:ext uri="{BB962C8B-B14F-4D97-AF65-F5344CB8AC3E}">
        <p14:creationId xmlns:p14="http://schemas.microsoft.com/office/powerpoint/2010/main" val="1349657254"/>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8711" y="828254"/>
            <a:ext cx="7613289" cy="1220001"/>
          </a:xfrm>
        </p:spPr>
        <p:txBody>
          <a:bodyPr/>
          <a:lstStyle/>
          <a:p>
            <a:pPr algn="ctr"/>
            <a:r>
              <a:rPr lang="en-US" sz="3800" dirty="0"/>
              <a:t>ISPOR New Professional Event:</a:t>
            </a:r>
            <a:br>
              <a:rPr lang="en-US" sz="3800" dirty="0"/>
            </a:br>
            <a:r>
              <a:rPr lang="en-US" sz="3800" dirty="0"/>
              <a:t>Career Advice Across the Globe</a:t>
            </a:r>
          </a:p>
        </p:txBody>
      </p:sp>
      <p:sp>
        <p:nvSpPr>
          <p:cNvPr id="4" name="Text Placeholder 3"/>
          <p:cNvSpPr>
            <a:spLocks noGrp="1"/>
          </p:cNvSpPr>
          <p:nvPr>
            <p:ph type="body" sz="quarter" idx="11"/>
          </p:nvPr>
        </p:nvSpPr>
        <p:spPr>
          <a:xfrm>
            <a:off x="4712564" y="5102905"/>
            <a:ext cx="7211733" cy="1200329"/>
          </a:xfrm>
        </p:spPr>
        <p:txBody>
          <a:bodyPr/>
          <a:lstStyle/>
          <a:p>
            <a:pPr algn="ctr">
              <a:lnSpc>
                <a:spcPct val="100000"/>
              </a:lnSpc>
              <a:spcBef>
                <a:spcPts val="0"/>
              </a:spcBef>
            </a:pPr>
            <a:r>
              <a:rPr lang="en-US" sz="2200" dirty="0"/>
              <a:t>Monday, November 12, 2018</a:t>
            </a:r>
          </a:p>
          <a:p>
            <a:pPr algn="ctr">
              <a:lnSpc>
                <a:spcPct val="100000"/>
              </a:lnSpc>
              <a:spcBef>
                <a:spcPts val="0"/>
              </a:spcBef>
            </a:pPr>
            <a:r>
              <a:rPr lang="en-US" sz="2200" dirty="0"/>
              <a:t>14:30-15:30 | Room: 316-317</a:t>
            </a:r>
          </a:p>
        </p:txBody>
      </p:sp>
      <p:sp>
        <p:nvSpPr>
          <p:cNvPr id="3" name="Rectangle 2">
            <a:extLst>
              <a:ext uri="{FF2B5EF4-FFF2-40B4-BE49-F238E27FC236}">
                <a16:creationId xmlns:a16="http://schemas.microsoft.com/office/drawing/2014/main" id="{19C4C1A2-A1E3-4653-BBBC-E7BB3BD75F55}"/>
              </a:ext>
            </a:extLst>
          </p:cNvPr>
          <p:cNvSpPr/>
          <p:nvPr/>
        </p:nvSpPr>
        <p:spPr>
          <a:xfrm>
            <a:off x="4645637" y="3105834"/>
            <a:ext cx="7479436"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Open Sans"/>
                <a:ea typeface="+mn-ea"/>
                <a:cs typeface="+mn-cs"/>
              </a:rPr>
              <a:t>Q&amp;A Period</a:t>
            </a:r>
          </a:p>
        </p:txBody>
      </p:sp>
    </p:spTree>
    <p:extLst>
      <p:ext uri="{BB962C8B-B14F-4D97-AF65-F5344CB8AC3E}">
        <p14:creationId xmlns:p14="http://schemas.microsoft.com/office/powerpoint/2010/main" val="376779916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557" y="1142999"/>
            <a:ext cx="7613289" cy="1764793"/>
          </a:xfrm>
        </p:spPr>
        <p:txBody>
          <a:bodyPr/>
          <a:lstStyle/>
          <a:p>
            <a:pPr algn="ctr"/>
            <a:r>
              <a:rPr lang="en-US" sz="4000" dirty="0"/>
              <a:t>ISPOR New Professionals</a:t>
            </a:r>
          </a:p>
        </p:txBody>
      </p:sp>
      <p:sp>
        <p:nvSpPr>
          <p:cNvPr id="4" name="Text Placeholder 3"/>
          <p:cNvSpPr>
            <a:spLocks noGrp="1"/>
          </p:cNvSpPr>
          <p:nvPr>
            <p:ph type="body" sz="quarter" idx="11"/>
          </p:nvPr>
        </p:nvSpPr>
        <p:spPr>
          <a:xfrm>
            <a:off x="4779488" y="4609129"/>
            <a:ext cx="7211733" cy="1334471"/>
          </a:xfrm>
        </p:spPr>
        <p:txBody>
          <a:bodyPr/>
          <a:lstStyle/>
          <a:p>
            <a:pPr>
              <a:lnSpc>
                <a:spcPct val="100000"/>
              </a:lnSpc>
              <a:spcBef>
                <a:spcPts val="0"/>
              </a:spcBef>
            </a:pPr>
            <a:r>
              <a:rPr lang="en-US" sz="2400" dirty="0"/>
              <a:t>Presenter:</a:t>
            </a:r>
          </a:p>
          <a:p>
            <a:pPr>
              <a:lnSpc>
                <a:spcPct val="100000"/>
              </a:lnSpc>
              <a:spcBef>
                <a:spcPts val="0"/>
              </a:spcBef>
            </a:pPr>
            <a:r>
              <a:rPr lang="en-US" sz="2400" dirty="0"/>
              <a:t>Elisabeth Oehrlein, PhD, MS</a:t>
            </a:r>
          </a:p>
          <a:p>
            <a:pPr>
              <a:lnSpc>
                <a:spcPct val="100000"/>
              </a:lnSpc>
              <a:spcBef>
                <a:spcPts val="0"/>
              </a:spcBef>
            </a:pPr>
            <a:r>
              <a:rPr lang="en-US" sz="2000" dirty="0"/>
              <a:t>Senior Director, Research and Programs</a:t>
            </a:r>
          </a:p>
          <a:p>
            <a:pPr>
              <a:lnSpc>
                <a:spcPct val="100000"/>
              </a:lnSpc>
              <a:spcBef>
                <a:spcPts val="0"/>
              </a:spcBef>
            </a:pPr>
            <a:r>
              <a:rPr lang="en-US" sz="2000" dirty="0"/>
              <a:t>National Health Council, Washington, DC, USA</a:t>
            </a:r>
          </a:p>
        </p:txBody>
      </p:sp>
    </p:spTree>
    <p:extLst>
      <p:ext uri="{BB962C8B-B14F-4D97-AF65-F5344CB8AC3E}">
        <p14:creationId xmlns:p14="http://schemas.microsoft.com/office/powerpoint/2010/main" val="33770859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009273" y="890192"/>
            <a:ext cx="7712827" cy="524599"/>
          </a:xfrm>
        </p:spPr>
        <p:txBody>
          <a:bodyPr/>
          <a:lstStyle/>
          <a:p>
            <a:pPr algn="ctr"/>
            <a:r>
              <a:rPr lang="en-US" dirty="0"/>
              <a:t>New Professional Overview</a:t>
            </a:r>
          </a:p>
        </p:txBody>
      </p:sp>
      <p:sp>
        <p:nvSpPr>
          <p:cNvPr id="2" name="Rectangle 1">
            <a:extLst>
              <a:ext uri="{FF2B5EF4-FFF2-40B4-BE49-F238E27FC236}">
                <a16:creationId xmlns:a16="http://schemas.microsoft.com/office/drawing/2014/main" id="{A3D832E6-79CC-47CA-A38D-7D0A8A66DFAB}"/>
              </a:ext>
            </a:extLst>
          </p:cNvPr>
          <p:cNvSpPr/>
          <p:nvPr/>
        </p:nvSpPr>
        <p:spPr>
          <a:xfrm>
            <a:off x="3175097" y="1826689"/>
            <a:ext cx="8601505" cy="3785652"/>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ISPOR New Professionals Network is composed of recent graduates from HEOR related programs. The membership is available to former student ISPOR members and any new members who join that possess 3 years or less of experience in the HEOR field. </a:t>
            </a:r>
          </a:p>
          <a:p>
            <a:pPr marL="342900" marR="0" lvl="0" indent="-34290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Members will be eligible to renew for two additional years after they join before becoming standard ISPOR members. Current ISPOR members, paying the $150 Standard membership, are not eligible to downgrade their membership to New Professional.</a:t>
            </a:r>
          </a:p>
        </p:txBody>
      </p:sp>
      <p:sp>
        <p:nvSpPr>
          <p:cNvPr id="8" name="Slide Number Placeholder 7">
            <a:extLst>
              <a:ext uri="{FF2B5EF4-FFF2-40B4-BE49-F238E27FC236}">
                <a16:creationId xmlns:a16="http://schemas.microsoft.com/office/drawing/2014/main" id="{7EFFF795-BAFA-4E96-BC45-07C5123EF72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pic>
        <p:nvPicPr>
          <p:cNvPr id="4" name="Picture 3" descr="A close up of a logo&#10;&#10;Description generated with very high confidence">
            <a:extLst>
              <a:ext uri="{FF2B5EF4-FFF2-40B4-BE49-F238E27FC236}">
                <a16:creationId xmlns:a16="http://schemas.microsoft.com/office/drawing/2014/main" id="{37549056-3EC7-4885-B2E8-43A0A9F8FC00}"/>
              </a:ext>
            </a:extLst>
          </p:cNvPr>
          <p:cNvPicPr>
            <a:picLocks noChangeAspect="1"/>
          </p:cNvPicPr>
          <p:nvPr/>
        </p:nvPicPr>
        <p:blipFill>
          <a:blip r:embed="rId2"/>
          <a:stretch>
            <a:fillRect/>
          </a:stretch>
        </p:blipFill>
        <p:spPr>
          <a:xfrm>
            <a:off x="657724" y="1905820"/>
            <a:ext cx="2517373" cy="786943"/>
          </a:xfrm>
          <a:prstGeom prst="rect">
            <a:avLst/>
          </a:prstGeom>
        </p:spPr>
      </p:pic>
    </p:spTree>
    <p:extLst>
      <p:ext uri="{BB962C8B-B14F-4D97-AF65-F5344CB8AC3E}">
        <p14:creationId xmlns:p14="http://schemas.microsoft.com/office/powerpoint/2010/main" val="414572464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356913" y="890192"/>
            <a:ext cx="8365187" cy="524599"/>
          </a:xfrm>
        </p:spPr>
        <p:txBody>
          <a:bodyPr/>
          <a:lstStyle/>
          <a:p>
            <a:pPr algn="ctr"/>
            <a:r>
              <a:rPr lang="en-US" dirty="0"/>
              <a:t>New Professional Specific Benefits</a:t>
            </a:r>
          </a:p>
        </p:txBody>
      </p:sp>
      <p:sp>
        <p:nvSpPr>
          <p:cNvPr id="2" name="Rectangle 1">
            <a:extLst>
              <a:ext uri="{FF2B5EF4-FFF2-40B4-BE49-F238E27FC236}">
                <a16:creationId xmlns:a16="http://schemas.microsoft.com/office/drawing/2014/main" id="{A3D832E6-79CC-47CA-A38D-7D0A8A66DFAB}"/>
              </a:ext>
            </a:extLst>
          </p:cNvPr>
          <p:cNvSpPr/>
          <p:nvPr/>
        </p:nvSpPr>
        <p:spPr>
          <a:xfrm>
            <a:off x="773724" y="1606879"/>
            <a:ext cx="10897371" cy="35394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Career Advice Across the Globe Event</a:t>
            </a: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during ISPOR conferences;</a:t>
            </a: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r>
              <a:rPr lang="en-US" dirty="0">
                <a:solidFill>
                  <a:prstClr val="black"/>
                </a:solidFill>
                <a:latin typeface="Open Sans" panose="020B0606030504020204" pitchFamily="34" charset="0"/>
                <a:ea typeface="Open Sans" panose="020B0606030504020204" pitchFamily="34" charset="0"/>
                <a:cs typeface="Open Sans" panose="020B0606030504020204" pitchFamily="34" charset="0"/>
              </a:rPr>
              <a:t>Professional Development webinars to focus on  building soft skills;</a:t>
            </a:r>
            <a:endPar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Networking opportunities at ISPOR conferences to meet with professionals and peers;</a:t>
            </a: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Access to the ISPOR Career Center;</a:t>
            </a: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Eligible to participate in special interest groups / task forces;</a:t>
            </a: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Free online access to FormularyDecisions.com;</a:t>
            </a: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defTabSz="914400" rtl="0" eaLnBrk="1" fontAlgn="auto" latinLnBrk="0" hangingPunct="1">
              <a:lnSpc>
                <a:spcPct val="100000"/>
              </a:lnSpc>
              <a:spcBef>
                <a:spcPts val="0"/>
              </a:spcBef>
              <a:spcAft>
                <a:spcPts val="0"/>
              </a:spcAft>
              <a:buClr>
                <a:srgbClr val="27AAE1"/>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Eligible to apply for ISPOR Travel Grants;</a:t>
            </a:r>
          </a:p>
        </p:txBody>
      </p:sp>
      <p:sp>
        <p:nvSpPr>
          <p:cNvPr id="8" name="Slide Number Placeholder 7">
            <a:extLst>
              <a:ext uri="{FF2B5EF4-FFF2-40B4-BE49-F238E27FC236}">
                <a16:creationId xmlns:a16="http://schemas.microsoft.com/office/drawing/2014/main" id="{7EFFF795-BAFA-4E96-BC45-07C5123EF72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dirty="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289039489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2897776" y="1060629"/>
            <a:ext cx="6396448" cy="601579"/>
          </a:xfrm>
        </p:spPr>
        <p:txBody>
          <a:bodyPr/>
          <a:lstStyle/>
          <a:p>
            <a:pPr algn="ctr"/>
            <a:r>
              <a:rPr lang="en-US" altLang="en-US" dirty="0">
                <a:ea typeface="ＭＳ Ｐゴシック" panose="020B0600070205080204" pitchFamily="34" charset="-128"/>
              </a:rPr>
              <a:t>Summary of Academic Experience</a:t>
            </a:r>
          </a:p>
        </p:txBody>
      </p:sp>
      <p:sp>
        <p:nvSpPr>
          <p:cNvPr id="2" name="Text Placeholder 1">
            <a:extLst>
              <a:ext uri="{FF2B5EF4-FFF2-40B4-BE49-F238E27FC236}">
                <a16:creationId xmlns:a16="http://schemas.microsoft.com/office/drawing/2014/main" id="{9CE1C148-191D-4559-BB8A-CC4A69560BA7}"/>
              </a:ext>
            </a:extLst>
          </p:cNvPr>
          <p:cNvSpPr>
            <a:spLocks noGrp="1"/>
          </p:cNvSpPr>
          <p:nvPr>
            <p:ph type="body" sz="quarter" idx="13"/>
          </p:nvPr>
        </p:nvSpPr>
        <p:spPr>
          <a:xfrm>
            <a:off x="1018674" y="2028708"/>
            <a:ext cx="7659334" cy="4090738"/>
          </a:xfrm>
        </p:spPr>
        <p:txBody>
          <a:bodyPr/>
          <a:lstStyle/>
          <a:p>
            <a:r>
              <a:rPr lang="en-US" altLang="en-US" dirty="0">
                <a:ea typeface="ＭＳ Ｐゴシック" panose="020B0600070205080204" pitchFamily="34" charset="-128"/>
              </a:rPr>
              <a:t>PhD, Dept. Pharmaceutical Health Services Research at the University of Maryland School of Pharmacy</a:t>
            </a:r>
          </a:p>
          <a:p>
            <a:r>
              <a:rPr lang="en-US" altLang="en-US" dirty="0">
                <a:ea typeface="ＭＳ Ｐゴシック" panose="020B0600070205080204" pitchFamily="34" charset="-128"/>
              </a:rPr>
              <a:t>MS, Epidemiology and Public Health at the University of Maryland School of Medicine</a:t>
            </a:r>
          </a:p>
          <a:p>
            <a:r>
              <a:rPr lang="en-US" altLang="en-US" dirty="0">
                <a:ea typeface="ＭＳ Ｐゴシック" panose="020B0600070205080204" pitchFamily="34" charset="-128"/>
              </a:rPr>
              <a:t>BA, Franklin and Marshall College</a:t>
            </a:r>
          </a:p>
          <a:p>
            <a:endParaRPr lang="en-US" dirty="0"/>
          </a:p>
        </p:txBody>
      </p:sp>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Tree>
    <p:extLst>
      <p:ext uri="{BB962C8B-B14F-4D97-AF65-F5344CB8AC3E}">
        <p14:creationId xmlns:p14="http://schemas.microsoft.com/office/powerpoint/2010/main" val="369858496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BA6959-C16E-44A3-87DA-D167235D6D8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5188A2-9321-6042-A206-4A6E154C04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20482" name="Content Placeholder 2">
            <a:extLst>
              <a:ext uri="{FF2B5EF4-FFF2-40B4-BE49-F238E27FC236}">
                <a16:creationId xmlns:a16="http://schemas.microsoft.com/office/drawing/2014/main" id="{E6C1CFD0-74BC-4F92-95A5-DB7B84919CE6}"/>
              </a:ext>
            </a:extLst>
          </p:cNvPr>
          <p:cNvSpPr>
            <a:spLocks noGrp="1"/>
          </p:cNvSpPr>
          <p:nvPr>
            <p:ph type="body" sz="quarter" idx="10"/>
          </p:nvPr>
        </p:nvSpPr>
        <p:spPr>
          <a:xfrm>
            <a:off x="0" y="1130968"/>
            <a:ext cx="12192000" cy="1022266"/>
          </a:xfrm>
        </p:spPr>
        <p:txBody>
          <a:bodyPr/>
          <a:lstStyle/>
          <a:p>
            <a:pPr algn="ctr"/>
            <a:r>
              <a:rPr lang="en-US" dirty="0"/>
              <a:t>Non-traditional HEOR Career Path</a:t>
            </a:r>
          </a:p>
        </p:txBody>
      </p:sp>
      <p:sp>
        <p:nvSpPr>
          <p:cNvPr id="58" name="Text Placeholder 57">
            <a:extLst>
              <a:ext uri="{FF2B5EF4-FFF2-40B4-BE49-F238E27FC236}">
                <a16:creationId xmlns:a16="http://schemas.microsoft.com/office/drawing/2014/main" id="{EF29DE5E-4152-A84A-AE27-E85592EEE85C}"/>
              </a:ext>
            </a:extLst>
          </p:cNvPr>
          <p:cNvSpPr>
            <a:spLocks noGrp="1"/>
          </p:cNvSpPr>
          <p:nvPr>
            <p:ph type="body" sz="quarter" idx="14"/>
          </p:nvPr>
        </p:nvSpPr>
        <p:spPr>
          <a:xfrm>
            <a:off x="564776" y="1847851"/>
            <a:ext cx="10582835" cy="3124506"/>
          </a:xfrm>
        </p:spPr>
        <p:txBody>
          <a:bodyPr/>
          <a:lstStyle/>
          <a:p>
            <a:r>
              <a:rPr lang="en-US" i="1" dirty="0"/>
              <a:t>Founded in 1920, the National Health Council (NHC) is the only organization that brings together all segments of the health community to provide a united voice for the more than 160 million people with chronic diseases and disabilities and their family caregivers. </a:t>
            </a:r>
          </a:p>
          <a:p>
            <a:r>
              <a:rPr lang="en-US" i="1" dirty="0"/>
              <a:t>Made up of more than 125 diverse national health-related organizations and businesses, the NHC's core membership includes the nation’s leading patient advocacy organizations, which control its governance and policy-making process. </a:t>
            </a:r>
          </a:p>
          <a:p>
            <a:r>
              <a:rPr lang="en-US" i="1" dirty="0"/>
              <a:t>Other members include professional and membership associations; nonprofit organizations with an interest in health; and representatives from the pharmaceutical, generic drug, health insurance, device, and biotechnology industries.</a:t>
            </a:r>
          </a:p>
        </p:txBody>
      </p:sp>
    </p:spTree>
    <p:extLst>
      <p:ext uri="{BB962C8B-B14F-4D97-AF65-F5344CB8AC3E}">
        <p14:creationId xmlns:p14="http://schemas.microsoft.com/office/powerpoint/2010/main" val="1106795444"/>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A107E7-76BB-4FFC-9FBE-8EE23B89772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834D25F-B937-4D52-A1F4-F6DE9B1922BE}" type="slidenum">
              <a:rPr kumimoji="0" lang="en-US" sz="1200" b="1" i="0" u="none" strike="noStrike" kern="1200" cap="none" spc="0" normalizeH="0" baseline="0" noProof="0" smtClean="0">
                <a:ln>
                  <a:noFill/>
                </a:ln>
                <a:solidFill>
                  <a:srgbClr val="35A0CE"/>
                </a:solidFill>
                <a:effectLst/>
                <a:uLnTx/>
                <a:uFillTx/>
                <a:latin typeface="Open Sans"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srgbClr val="35A0CE"/>
              </a:solidFill>
              <a:effectLst/>
              <a:uLnTx/>
              <a:uFillTx/>
              <a:latin typeface="Open Sans" charset="0"/>
              <a:ea typeface="+mn-ea"/>
              <a:cs typeface="+mn-cs"/>
            </a:endParaRPr>
          </a:p>
        </p:txBody>
      </p:sp>
      <p:sp>
        <p:nvSpPr>
          <p:cNvPr id="55" name="Text Placeholder 54">
            <a:extLst>
              <a:ext uri="{FF2B5EF4-FFF2-40B4-BE49-F238E27FC236}">
                <a16:creationId xmlns:a16="http://schemas.microsoft.com/office/drawing/2014/main" id="{AB84D55F-B584-5E40-A1A7-80697476D68B}"/>
              </a:ext>
            </a:extLst>
          </p:cNvPr>
          <p:cNvSpPr>
            <a:spLocks noGrp="1"/>
          </p:cNvSpPr>
          <p:nvPr>
            <p:ph type="body" sz="quarter" idx="10"/>
          </p:nvPr>
        </p:nvSpPr>
        <p:spPr>
          <a:xfrm>
            <a:off x="0" y="1130968"/>
            <a:ext cx="12192000" cy="1022266"/>
          </a:xfrm>
        </p:spPr>
        <p:txBody>
          <a:bodyPr/>
          <a:lstStyle/>
          <a:p>
            <a:pPr algn="ctr"/>
            <a:r>
              <a:rPr lang="en-US" dirty="0"/>
              <a:t>Non-traditional HEOR Career Path</a:t>
            </a:r>
          </a:p>
        </p:txBody>
      </p:sp>
      <p:sp>
        <p:nvSpPr>
          <p:cNvPr id="3" name="Slide Number Placeholder 2">
            <a:extLst>
              <a:ext uri="{FF2B5EF4-FFF2-40B4-BE49-F238E27FC236}">
                <a16:creationId xmlns:a16="http://schemas.microsoft.com/office/drawing/2014/main" id="{A351DC78-7C36-4B8D-8186-04FA4D743544}"/>
              </a:ext>
            </a:extLst>
          </p:cNvPr>
          <p:cNvSpPr txBox="1">
            <a:spLocks/>
          </p:cNvSpPr>
          <p:nvPr/>
        </p:nvSpPr>
        <p:spPr>
          <a:xfrm>
            <a:off x="7981950" y="635635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834D25F-B937-4D52-A1F4-F6DE9B1922BE}"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1" descr="NHC_stacked__color_blk.jpg">
            <a:extLst>
              <a:ext uri="{FF2B5EF4-FFF2-40B4-BE49-F238E27FC236}">
                <a16:creationId xmlns:a16="http://schemas.microsoft.com/office/drawing/2014/main" id="{1B52BB29-9DCC-41D7-90E2-9CF0B9C7364C}"/>
              </a:ext>
            </a:extLst>
          </p:cNvPr>
          <p:cNvPicPr>
            <a:picLocks noChangeAspect="1"/>
          </p:cNvPicPr>
          <p:nvPr/>
        </p:nvPicPr>
        <p:blipFill>
          <a:blip r:embed="rId3"/>
          <a:srcRect/>
          <a:stretch>
            <a:fillRect/>
          </a:stretch>
        </p:blipFill>
        <p:spPr bwMode="auto">
          <a:xfrm>
            <a:off x="4994276" y="2833125"/>
            <a:ext cx="2308225" cy="1735138"/>
          </a:xfrm>
          <a:prstGeom prst="rect">
            <a:avLst/>
          </a:prstGeom>
          <a:noFill/>
          <a:ln w="9525">
            <a:noFill/>
            <a:miter lim="800000"/>
            <a:headEnd/>
            <a:tailEnd/>
          </a:ln>
        </p:spPr>
      </p:pic>
      <p:pic>
        <p:nvPicPr>
          <p:cNvPr id="5" name="Content Placeholder 3" descr="American_Heart_Association.jpg">
            <a:extLst>
              <a:ext uri="{FF2B5EF4-FFF2-40B4-BE49-F238E27FC236}">
                <a16:creationId xmlns:a16="http://schemas.microsoft.com/office/drawing/2014/main" id="{5DA1F3AD-DCE5-4058-B033-1164387240C1}"/>
              </a:ext>
            </a:extLst>
          </p:cNvPr>
          <p:cNvPicPr>
            <a:picLocks noChangeAspect="1"/>
          </p:cNvPicPr>
          <p:nvPr/>
        </p:nvPicPr>
        <p:blipFill>
          <a:blip r:embed="rId4"/>
          <a:srcRect/>
          <a:stretch>
            <a:fillRect/>
          </a:stretch>
        </p:blipFill>
        <p:spPr bwMode="auto">
          <a:xfrm>
            <a:off x="10847628" y="3856312"/>
            <a:ext cx="1055688" cy="439737"/>
          </a:xfrm>
          <a:prstGeom prst="rect">
            <a:avLst/>
          </a:prstGeom>
          <a:noFill/>
          <a:ln w="9525">
            <a:noFill/>
            <a:miter lim="800000"/>
            <a:headEnd/>
            <a:tailEnd/>
          </a:ln>
        </p:spPr>
      </p:pic>
      <p:pic>
        <p:nvPicPr>
          <p:cNvPr id="6" name="Picture 4" descr="C:\Users\nhughes\Desktop\nea-logo-primary-CMYK.jpg">
            <a:extLst>
              <a:ext uri="{FF2B5EF4-FFF2-40B4-BE49-F238E27FC236}">
                <a16:creationId xmlns:a16="http://schemas.microsoft.com/office/drawing/2014/main" id="{6EA94F30-8B83-474D-AA40-996D2DB290E8}"/>
              </a:ext>
            </a:extLst>
          </p:cNvPr>
          <p:cNvPicPr>
            <a:picLocks noChangeAspect="1" noChangeArrowheads="1"/>
          </p:cNvPicPr>
          <p:nvPr/>
        </p:nvPicPr>
        <p:blipFill>
          <a:blip r:embed="rId5"/>
          <a:srcRect/>
          <a:stretch>
            <a:fillRect/>
          </a:stretch>
        </p:blipFill>
        <p:spPr bwMode="auto">
          <a:xfrm>
            <a:off x="1759339" y="1819671"/>
            <a:ext cx="528638" cy="565150"/>
          </a:xfrm>
          <a:prstGeom prst="rect">
            <a:avLst/>
          </a:prstGeom>
          <a:noFill/>
          <a:ln w="9525">
            <a:noFill/>
            <a:miter lim="800000"/>
            <a:headEnd/>
            <a:tailEnd/>
          </a:ln>
        </p:spPr>
      </p:pic>
      <p:pic>
        <p:nvPicPr>
          <p:cNvPr id="7" name="Content Placeholder 5" descr="ada_logo1.gif">
            <a:extLst>
              <a:ext uri="{FF2B5EF4-FFF2-40B4-BE49-F238E27FC236}">
                <a16:creationId xmlns:a16="http://schemas.microsoft.com/office/drawing/2014/main" id="{AFDFA534-46ED-4163-8949-8B0F1FC3992C}"/>
              </a:ext>
            </a:extLst>
          </p:cNvPr>
          <p:cNvPicPr>
            <a:picLocks noChangeAspect="1"/>
          </p:cNvPicPr>
          <p:nvPr/>
        </p:nvPicPr>
        <p:blipFill>
          <a:blip r:embed="rId6"/>
          <a:srcRect/>
          <a:stretch>
            <a:fillRect/>
          </a:stretch>
        </p:blipFill>
        <p:spPr bwMode="auto">
          <a:xfrm>
            <a:off x="271884" y="2841247"/>
            <a:ext cx="1187450" cy="450850"/>
          </a:xfrm>
          <a:prstGeom prst="rect">
            <a:avLst/>
          </a:prstGeom>
          <a:noFill/>
          <a:ln w="9525">
            <a:noFill/>
            <a:miter lim="800000"/>
            <a:headEnd/>
            <a:tailEnd/>
          </a:ln>
        </p:spPr>
      </p:pic>
      <p:pic>
        <p:nvPicPr>
          <p:cNvPr id="8" name="Content Placeholder 5" descr="mgfalogo2.gif">
            <a:extLst>
              <a:ext uri="{FF2B5EF4-FFF2-40B4-BE49-F238E27FC236}">
                <a16:creationId xmlns:a16="http://schemas.microsoft.com/office/drawing/2014/main" id="{550D3E7A-1609-42BA-A55A-9E7A4A7ADCAA}"/>
              </a:ext>
            </a:extLst>
          </p:cNvPr>
          <p:cNvPicPr>
            <a:picLocks noChangeAspect="1"/>
          </p:cNvPicPr>
          <p:nvPr/>
        </p:nvPicPr>
        <p:blipFill>
          <a:blip r:embed="rId7"/>
          <a:srcRect t="14471" b="11478"/>
          <a:stretch>
            <a:fillRect/>
          </a:stretch>
        </p:blipFill>
        <p:spPr bwMode="auto">
          <a:xfrm>
            <a:off x="3384433" y="2872085"/>
            <a:ext cx="1749425" cy="415925"/>
          </a:xfrm>
          <a:prstGeom prst="rect">
            <a:avLst/>
          </a:prstGeom>
          <a:noFill/>
          <a:ln w="9525">
            <a:noFill/>
            <a:miter lim="800000"/>
            <a:headEnd/>
            <a:tailEnd/>
          </a:ln>
        </p:spPr>
      </p:pic>
      <p:pic>
        <p:nvPicPr>
          <p:cNvPr id="9" name="Content Placeholder 3" descr="National_Foundationa_Ectodermal_Dysplasias.JPG">
            <a:extLst>
              <a:ext uri="{FF2B5EF4-FFF2-40B4-BE49-F238E27FC236}">
                <a16:creationId xmlns:a16="http://schemas.microsoft.com/office/drawing/2014/main" id="{2CAC2705-E584-4965-89DC-F1BDC318D295}"/>
              </a:ext>
            </a:extLst>
          </p:cNvPr>
          <p:cNvPicPr>
            <a:picLocks noChangeAspect="1"/>
          </p:cNvPicPr>
          <p:nvPr/>
        </p:nvPicPr>
        <p:blipFill>
          <a:blip r:embed="rId8"/>
          <a:srcRect t="5092" b="11794"/>
          <a:stretch>
            <a:fillRect/>
          </a:stretch>
        </p:blipFill>
        <p:spPr bwMode="auto">
          <a:xfrm>
            <a:off x="3965363" y="3349374"/>
            <a:ext cx="1235075" cy="596900"/>
          </a:xfrm>
          <a:prstGeom prst="rect">
            <a:avLst/>
          </a:prstGeom>
          <a:noFill/>
          <a:ln w="9525">
            <a:noFill/>
            <a:miter lim="800000"/>
            <a:headEnd/>
            <a:tailEnd/>
          </a:ln>
        </p:spPr>
      </p:pic>
      <p:pic>
        <p:nvPicPr>
          <p:cNvPr id="10" name="Content Placeholder 19" descr="cancer_logo1.jpg">
            <a:extLst>
              <a:ext uri="{FF2B5EF4-FFF2-40B4-BE49-F238E27FC236}">
                <a16:creationId xmlns:a16="http://schemas.microsoft.com/office/drawing/2014/main" id="{7109BCF1-EC88-44B6-9795-52289DE3313F}"/>
              </a:ext>
            </a:extLst>
          </p:cNvPr>
          <p:cNvPicPr>
            <a:picLocks noChangeAspect="1"/>
          </p:cNvPicPr>
          <p:nvPr/>
        </p:nvPicPr>
        <p:blipFill>
          <a:blip r:embed="rId9"/>
          <a:srcRect/>
          <a:stretch>
            <a:fillRect/>
          </a:stretch>
        </p:blipFill>
        <p:spPr bwMode="auto">
          <a:xfrm>
            <a:off x="2098462" y="3651874"/>
            <a:ext cx="793750" cy="469900"/>
          </a:xfrm>
          <a:prstGeom prst="rect">
            <a:avLst/>
          </a:prstGeom>
          <a:noFill/>
          <a:ln w="9525">
            <a:noFill/>
            <a:miter lim="800000"/>
            <a:headEnd/>
            <a:tailEnd/>
          </a:ln>
        </p:spPr>
      </p:pic>
      <p:pic>
        <p:nvPicPr>
          <p:cNvPr id="11" name="Picture 22" descr="aarda_logo1.png">
            <a:extLst>
              <a:ext uri="{FF2B5EF4-FFF2-40B4-BE49-F238E27FC236}">
                <a16:creationId xmlns:a16="http://schemas.microsoft.com/office/drawing/2014/main" id="{5D5F001C-93BF-4CAF-A119-9AF7624F1EB3}"/>
              </a:ext>
            </a:extLst>
          </p:cNvPr>
          <p:cNvPicPr>
            <a:picLocks noChangeAspect="1"/>
          </p:cNvPicPr>
          <p:nvPr/>
        </p:nvPicPr>
        <p:blipFill>
          <a:blip r:embed="rId10"/>
          <a:srcRect l="4288"/>
          <a:stretch>
            <a:fillRect/>
          </a:stretch>
        </p:blipFill>
        <p:spPr bwMode="auto">
          <a:xfrm>
            <a:off x="184947" y="4086387"/>
            <a:ext cx="1211262" cy="485775"/>
          </a:xfrm>
          <a:prstGeom prst="rect">
            <a:avLst/>
          </a:prstGeom>
          <a:noFill/>
          <a:ln w="9525">
            <a:noFill/>
            <a:miter lim="800000"/>
            <a:headEnd/>
            <a:tailEnd/>
          </a:ln>
        </p:spPr>
      </p:pic>
      <p:pic>
        <p:nvPicPr>
          <p:cNvPr id="12" name="Content Placeholder 3" descr="ALF Color.jpg">
            <a:extLst>
              <a:ext uri="{FF2B5EF4-FFF2-40B4-BE49-F238E27FC236}">
                <a16:creationId xmlns:a16="http://schemas.microsoft.com/office/drawing/2014/main" id="{D7530AC6-8407-4D80-90AE-4D1D98E05DF3}"/>
              </a:ext>
            </a:extLst>
          </p:cNvPr>
          <p:cNvPicPr>
            <a:picLocks noChangeAspect="1"/>
          </p:cNvPicPr>
          <p:nvPr/>
        </p:nvPicPr>
        <p:blipFill>
          <a:blip r:embed="rId11"/>
          <a:srcRect/>
          <a:stretch>
            <a:fillRect/>
          </a:stretch>
        </p:blipFill>
        <p:spPr bwMode="auto">
          <a:xfrm>
            <a:off x="4368007" y="1995934"/>
            <a:ext cx="676275" cy="647700"/>
          </a:xfrm>
          <a:prstGeom prst="rect">
            <a:avLst/>
          </a:prstGeom>
          <a:noFill/>
          <a:ln w="9525">
            <a:noFill/>
            <a:miter lim="800000"/>
            <a:headEnd/>
            <a:tailEnd/>
          </a:ln>
        </p:spPr>
      </p:pic>
      <p:pic>
        <p:nvPicPr>
          <p:cNvPr id="13" name="Picture 2" descr="The LAM Foundation Logo">
            <a:hlinkClick r:id="rId12"/>
            <a:extLst>
              <a:ext uri="{FF2B5EF4-FFF2-40B4-BE49-F238E27FC236}">
                <a16:creationId xmlns:a16="http://schemas.microsoft.com/office/drawing/2014/main" id="{1B15B97F-AF40-437A-8ACE-153B4D62D35A}"/>
              </a:ext>
            </a:extLst>
          </p:cNvPr>
          <p:cNvPicPr>
            <a:picLocks noChangeAspect="1" noChangeArrowheads="1"/>
          </p:cNvPicPr>
          <p:nvPr/>
        </p:nvPicPr>
        <p:blipFill>
          <a:blip r:embed="rId13"/>
          <a:srcRect/>
          <a:stretch>
            <a:fillRect/>
          </a:stretch>
        </p:blipFill>
        <p:spPr bwMode="auto">
          <a:xfrm>
            <a:off x="1678972" y="5285974"/>
            <a:ext cx="1258887" cy="393700"/>
          </a:xfrm>
          <a:prstGeom prst="rect">
            <a:avLst/>
          </a:prstGeom>
          <a:noFill/>
          <a:ln w="9525">
            <a:noFill/>
            <a:miter lim="800000"/>
            <a:headEnd/>
            <a:tailEnd/>
          </a:ln>
        </p:spPr>
      </p:pic>
      <p:pic>
        <p:nvPicPr>
          <p:cNvPr id="14" name="Content Placeholder 9" descr="logo.png">
            <a:extLst>
              <a:ext uri="{FF2B5EF4-FFF2-40B4-BE49-F238E27FC236}">
                <a16:creationId xmlns:a16="http://schemas.microsoft.com/office/drawing/2014/main" id="{DCC67D92-EC15-42FD-B7B4-B2699D398DF0}"/>
              </a:ext>
            </a:extLst>
          </p:cNvPr>
          <p:cNvPicPr>
            <a:picLocks noChangeAspect="1"/>
          </p:cNvPicPr>
          <p:nvPr/>
        </p:nvPicPr>
        <p:blipFill>
          <a:blip r:embed="rId14"/>
          <a:srcRect t="16982" b="7254"/>
          <a:stretch>
            <a:fillRect/>
          </a:stretch>
        </p:blipFill>
        <p:spPr bwMode="auto">
          <a:xfrm>
            <a:off x="2225675" y="5726862"/>
            <a:ext cx="1155700" cy="417512"/>
          </a:xfrm>
          <a:prstGeom prst="rect">
            <a:avLst/>
          </a:prstGeom>
          <a:noFill/>
          <a:ln w="9525">
            <a:noFill/>
            <a:miter lim="800000"/>
            <a:headEnd/>
            <a:tailEnd/>
          </a:ln>
        </p:spPr>
      </p:pic>
      <p:pic>
        <p:nvPicPr>
          <p:cNvPr id="15" name="Content Placeholder 5" descr="logo_banner_1.jpg">
            <a:extLst>
              <a:ext uri="{FF2B5EF4-FFF2-40B4-BE49-F238E27FC236}">
                <a16:creationId xmlns:a16="http://schemas.microsoft.com/office/drawing/2014/main" id="{F3A2F66F-95DF-44AA-8F25-ECF4F4073839}"/>
              </a:ext>
            </a:extLst>
          </p:cNvPr>
          <p:cNvPicPr>
            <a:picLocks noChangeAspect="1"/>
          </p:cNvPicPr>
          <p:nvPr/>
        </p:nvPicPr>
        <p:blipFill>
          <a:blip r:embed="rId15"/>
          <a:srcRect/>
          <a:stretch>
            <a:fillRect/>
          </a:stretch>
        </p:blipFill>
        <p:spPr bwMode="auto">
          <a:xfrm>
            <a:off x="244476" y="4614268"/>
            <a:ext cx="1371600" cy="501650"/>
          </a:xfrm>
          <a:prstGeom prst="rect">
            <a:avLst/>
          </a:prstGeom>
          <a:noFill/>
          <a:ln w="9525">
            <a:noFill/>
            <a:miter lim="800000"/>
            <a:headEnd/>
            <a:tailEnd/>
          </a:ln>
        </p:spPr>
      </p:pic>
      <p:pic>
        <p:nvPicPr>
          <p:cNvPr id="16" name="Content Placeholder 3" descr="AAFA-321-hor.JPG">
            <a:extLst>
              <a:ext uri="{FF2B5EF4-FFF2-40B4-BE49-F238E27FC236}">
                <a16:creationId xmlns:a16="http://schemas.microsoft.com/office/drawing/2014/main" id="{EB7F7DE1-66B4-447B-9DA8-6C8F27A98D7D}"/>
              </a:ext>
            </a:extLst>
          </p:cNvPr>
          <p:cNvPicPr>
            <a:picLocks noChangeAspect="1"/>
          </p:cNvPicPr>
          <p:nvPr/>
        </p:nvPicPr>
        <p:blipFill>
          <a:blip r:embed="rId16"/>
          <a:srcRect/>
          <a:stretch>
            <a:fillRect/>
          </a:stretch>
        </p:blipFill>
        <p:spPr bwMode="auto">
          <a:xfrm>
            <a:off x="1824057" y="2931666"/>
            <a:ext cx="1266825" cy="447675"/>
          </a:xfrm>
          <a:prstGeom prst="rect">
            <a:avLst/>
          </a:prstGeom>
          <a:noFill/>
          <a:ln w="9525">
            <a:noFill/>
            <a:miter lim="800000"/>
            <a:headEnd/>
            <a:tailEnd/>
          </a:ln>
        </p:spPr>
      </p:pic>
      <p:pic>
        <p:nvPicPr>
          <p:cNvPr id="17" name="Picture 2">
            <a:extLst>
              <a:ext uri="{FF2B5EF4-FFF2-40B4-BE49-F238E27FC236}">
                <a16:creationId xmlns:a16="http://schemas.microsoft.com/office/drawing/2014/main" id="{755FBDC7-3DF6-4332-98BC-C0BC5FD19720}"/>
              </a:ext>
            </a:extLst>
          </p:cNvPr>
          <p:cNvPicPr>
            <a:picLocks noChangeAspect="1" noChangeArrowheads="1"/>
          </p:cNvPicPr>
          <p:nvPr/>
        </p:nvPicPr>
        <p:blipFill>
          <a:blip r:embed="rId17"/>
          <a:srcRect/>
          <a:stretch>
            <a:fillRect/>
          </a:stretch>
        </p:blipFill>
        <p:spPr bwMode="auto">
          <a:xfrm>
            <a:off x="2991284" y="4056110"/>
            <a:ext cx="1143000" cy="460375"/>
          </a:xfrm>
          <a:prstGeom prst="rect">
            <a:avLst/>
          </a:prstGeom>
          <a:noFill/>
          <a:ln w="9525">
            <a:noFill/>
            <a:miter lim="800000"/>
            <a:headEnd/>
            <a:tailEnd/>
          </a:ln>
        </p:spPr>
      </p:pic>
      <p:pic>
        <p:nvPicPr>
          <p:cNvPr id="18" name="Content Placeholder 5" descr="Barth_Syndrome.jpg">
            <a:extLst>
              <a:ext uri="{FF2B5EF4-FFF2-40B4-BE49-F238E27FC236}">
                <a16:creationId xmlns:a16="http://schemas.microsoft.com/office/drawing/2014/main" id="{5D9D5D78-7A07-4E01-9B4C-C95FD9EE2331}"/>
              </a:ext>
            </a:extLst>
          </p:cNvPr>
          <p:cNvPicPr>
            <a:picLocks noChangeAspect="1"/>
          </p:cNvPicPr>
          <p:nvPr/>
        </p:nvPicPr>
        <p:blipFill>
          <a:blip r:embed="rId18"/>
          <a:srcRect/>
          <a:stretch>
            <a:fillRect/>
          </a:stretch>
        </p:blipFill>
        <p:spPr bwMode="auto">
          <a:xfrm>
            <a:off x="3043238" y="4783490"/>
            <a:ext cx="676275" cy="611187"/>
          </a:xfrm>
          <a:prstGeom prst="rect">
            <a:avLst/>
          </a:prstGeom>
          <a:noFill/>
          <a:ln w="9525">
            <a:noFill/>
            <a:miter lim="800000"/>
            <a:headEnd/>
            <a:tailEnd/>
          </a:ln>
        </p:spPr>
      </p:pic>
      <p:pic>
        <p:nvPicPr>
          <p:cNvPr id="19" name="Content Placeholder 9" descr="hdsaLOGO.gif">
            <a:extLst>
              <a:ext uri="{FF2B5EF4-FFF2-40B4-BE49-F238E27FC236}">
                <a16:creationId xmlns:a16="http://schemas.microsoft.com/office/drawing/2014/main" id="{11CE68E1-E69F-48C7-9136-885387ECD675}"/>
              </a:ext>
            </a:extLst>
          </p:cNvPr>
          <p:cNvPicPr>
            <a:picLocks noChangeAspect="1"/>
          </p:cNvPicPr>
          <p:nvPr/>
        </p:nvPicPr>
        <p:blipFill>
          <a:blip r:embed="rId19"/>
          <a:srcRect/>
          <a:stretch>
            <a:fillRect/>
          </a:stretch>
        </p:blipFill>
        <p:spPr bwMode="auto">
          <a:xfrm>
            <a:off x="129535" y="5101744"/>
            <a:ext cx="1435100" cy="601663"/>
          </a:xfrm>
          <a:prstGeom prst="rect">
            <a:avLst/>
          </a:prstGeom>
          <a:noFill/>
          <a:ln w="9525">
            <a:noFill/>
            <a:miter lim="800000"/>
            <a:headEnd/>
            <a:tailEnd/>
          </a:ln>
        </p:spPr>
      </p:pic>
      <p:pic>
        <p:nvPicPr>
          <p:cNvPr id="20" name="Picture 4" descr="Amputee Coalition - saving limbs, saving lives">
            <a:hlinkClick r:id="rId20"/>
            <a:extLst>
              <a:ext uri="{FF2B5EF4-FFF2-40B4-BE49-F238E27FC236}">
                <a16:creationId xmlns:a16="http://schemas.microsoft.com/office/drawing/2014/main" id="{3560B2E6-0C9B-490A-8B64-F79000F21B42}"/>
              </a:ext>
            </a:extLst>
          </p:cNvPr>
          <p:cNvPicPr>
            <a:picLocks noChangeAspect="1" noChangeArrowheads="1"/>
          </p:cNvPicPr>
          <p:nvPr/>
        </p:nvPicPr>
        <p:blipFill>
          <a:blip r:embed="rId21"/>
          <a:srcRect/>
          <a:stretch>
            <a:fillRect/>
          </a:stretch>
        </p:blipFill>
        <p:spPr bwMode="auto">
          <a:xfrm>
            <a:off x="5328124" y="2084972"/>
            <a:ext cx="1266825" cy="503238"/>
          </a:xfrm>
          <a:prstGeom prst="rect">
            <a:avLst/>
          </a:prstGeom>
          <a:noFill/>
          <a:ln w="9525">
            <a:noFill/>
            <a:miter lim="800000"/>
            <a:headEnd/>
            <a:tailEnd/>
          </a:ln>
        </p:spPr>
      </p:pic>
      <p:pic>
        <p:nvPicPr>
          <p:cNvPr id="21" name="Picture 2" descr="C:\Users\nhughes\Desktop\FIRSTLogo-2014R-transparent.gif">
            <a:extLst>
              <a:ext uri="{FF2B5EF4-FFF2-40B4-BE49-F238E27FC236}">
                <a16:creationId xmlns:a16="http://schemas.microsoft.com/office/drawing/2014/main" id="{A9937BC5-1099-45C6-A500-712A2623C788}"/>
              </a:ext>
            </a:extLst>
          </p:cNvPr>
          <p:cNvPicPr>
            <a:picLocks noChangeAspect="1" noChangeArrowheads="1"/>
          </p:cNvPicPr>
          <p:nvPr/>
        </p:nvPicPr>
        <p:blipFill>
          <a:blip r:embed="rId22"/>
          <a:srcRect/>
          <a:stretch>
            <a:fillRect/>
          </a:stretch>
        </p:blipFill>
        <p:spPr bwMode="auto">
          <a:xfrm>
            <a:off x="134478" y="6117748"/>
            <a:ext cx="1279525" cy="473075"/>
          </a:xfrm>
          <a:prstGeom prst="rect">
            <a:avLst/>
          </a:prstGeom>
          <a:noFill/>
          <a:ln w="9525">
            <a:noFill/>
            <a:miter lim="800000"/>
            <a:headEnd/>
            <a:tailEnd/>
          </a:ln>
        </p:spPr>
      </p:pic>
      <p:pic>
        <p:nvPicPr>
          <p:cNvPr id="22" name="Picture 64" descr="PKDLogoHorizontalPMS#A0F1E2.jpg">
            <a:extLst>
              <a:ext uri="{FF2B5EF4-FFF2-40B4-BE49-F238E27FC236}">
                <a16:creationId xmlns:a16="http://schemas.microsoft.com/office/drawing/2014/main" id="{5C457A17-5B8D-46C5-9591-C2FFC7EB907C}"/>
              </a:ext>
            </a:extLst>
          </p:cNvPr>
          <p:cNvPicPr>
            <a:picLocks noChangeAspect="1"/>
          </p:cNvPicPr>
          <p:nvPr/>
        </p:nvPicPr>
        <p:blipFill>
          <a:blip r:embed="rId23"/>
          <a:srcRect/>
          <a:stretch>
            <a:fillRect/>
          </a:stretch>
        </p:blipFill>
        <p:spPr bwMode="auto">
          <a:xfrm>
            <a:off x="10457186" y="2945516"/>
            <a:ext cx="1736725" cy="438150"/>
          </a:xfrm>
          <a:prstGeom prst="rect">
            <a:avLst/>
          </a:prstGeom>
          <a:noFill/>
          <a:ln w="9525">
            <a:noFill/>
            <a:miter lim="800000"/>
            <a:headEnd/>
            <a:tailEnd/>
          </a:ln>
        </p:spPr>
      </p:pic>
      <p:pic>
        <p:nvPicPr>
          <p:cNvPr id="23" name="Content Placeholder 19" descr="alz_logo2.gif">
            <a:extLst>
              <a:ext uri="{FF2B5EF4-FFF2-40B4-BE49-F238E27FC236}">
                <a16:creationId xmlns:a16="http://schemas.microsoft.com/office/drawing/2014/main" id="{A4DB72E6-86A4-4BBF-80A4-DE29D6325F5B}"/>
              </a:ext>
            </a:extLst>
          </p:cNvPr>
          <p:cNvPicPr>
            <a:picLocks noChangeAspect="1"/>
          </p:cNvPicPr>
          <p:nvPr/>
        </p:nvPicPr>
        <p:blipFill>
          <a:blip r:embed="rId24"/>
          <a:srcRect/>
          <a:stretch>
            <a:fillRect/>
          </a:stretch>
        </p:blipFill>
        <p:spPr bwMode="auto">
          <a:xfrm>
            <a:off x="2678906" y="1891519"/>
            <a:ext cx="1689100" cy="333375"/>
          </a:xfrm>
          <a:prstGeom prst="rect">
            <a:avLst/>
          </a:prstGeom>
          <a:noFill/>
          <a:ln w="9525">
            <a:noFill/>
            <a:miter lim="800000"/>
            <a:headEnd/>
            <a:tailEnd/>
          </a:ln>
        </p:spPr>
      </p:pic>
      <p:pic>
        <p:nvPicPr>
          <p:cNvPr id="24" name="Picture 47">
            <a:extLst>
              <a:ext uri="{FF2B5EF4-FFF2-40B4-BE49-F238E27FC236}">
                <a16:creationId xmlns:a16="http://schemas.microsoft.com/office/drawing/2014/main" id="{D76C4B2B-362D-492C-832D-2BBFAEB26295}"/>
              </a:ext>
            </a:extLst>
          </p:cNvPr>
          <p:cNvPicPr>
            <a:picLocks noChangeAspect="1" noChangeArrowheads="1"/>
          </p:cNvPicPr>
          <p:nvPr/>
        </p:nvPicPr>
        <p:blipFill>
          <a:blip r:embed="rId25"/>
          <a:srcRect/>
          <a:stretch>
            <a:fillRect/>
          </a:stretch>
        </p:blipFill>
        <p:spPr bwMode="auto">
          <a:xfrm>
            <a:off x="6949416" y="2176364"/>
            <a:ext cx="1371600" cy="423863"/>
          </a:xfrm>
          <a:prstGeom prst="rect">
            <a:avLst/>
          </a:prstGeom>
          <a:noFill/>
          <a:ln w="9525">
            <a:noFill/>
            <a:miter lim="800000"/>
            <a:headEnd/>
            <a:tailEnd/>
          </a:ln>
        </p:spPr>
      </p:pic>
      <p:pic>
        <p:nvPicPr>
          <p:cNvPr id="25" name="Picture 45" descr="IDFLogo2013.png">
            <a:extLst>
              <a:ext uri="{FF2B5EF4-FFF2-40B4-BE49-F238E27FC236}">
                <a16:creationId xmlns:a16="http://schemas.microsoft.com/office/drawing/2014/main" id="{43AF01E2-569A-41B9-B0DF-9DEEA52A6F65}"/>
              </a:ext>
            </a:extLst>
          </p:cNvPr>
          <p:cNvPicPr>
            <a:picLocks noChangeAspect="1"/>
          </p:cNvPicPr>
          <p:nvPr/>
        </p:nvPicPr>
        <p:blipFill>
          <a:blip r:embed="rId26"/>
          <a:srcRect/>
          <a:stretch>
            <a:fillRect/>
          </a:stretch>
        </p:blipFill>
        <p:spPr bwMode="auto">
          <a:xfrm>
            <a:off x="7413762" y="2853311"/>
            <a:ext cx="1285875" cy="365125"/>
          </a:xfrm>
          <a:prstGeom prst="rect">
            <a:avLst/>
          </a:prstGeom>
          <a:noFill/>
          <a:ln w="9525">
            <a:noFill/>
            <a:miter lim="800000"/>
            <a:headEnd/>
            <a:tailEnd/>
          </a:ln>
        </p:spPr>
      </p:pic>
      <p:pic>
        <p:nvPicPr>
          <p:cNvPr id="26" name="Picture 2">
            <a:extLst>
              <a:ext uri="{FF2B5EF4-FFF2-40B4-BE49-F238E27FC236}">
                <a16:creationId xmlns:a16="http://schemas.microsoft.com/office/drawing/2014/main" id="{14BBC588-23B2-4BAD-BD8A-8471EAB84455}"/>
              </a:ext>
            </a:extLst>
          </p:cNvPr>
          <p:cNvPicPr>
            <a:picLocks noChangeAspect="1" noChangeArrowheads="1"/>
          </p:cNvPicPr>
          <p:nvPr/>
        </p:nvPicPr>
        <p:blipFill>
          <a:blip r:embed="rId27"/>
          <a:srcRect l="9425" t="24779" r="71954" b="63365"/>
          <a:stretch>
            <a:fillRect/>
          </a:stretch>
        </p:blipFill>
        <p:spPr bwMode="auto">
          <a:xfrm>
            <a:off x="7079502" y="3571865"/>
            <a:ext cx="1098550" cy="434975"/>
          </a:xfrm>
          <a:prstGeom prst="rect">
            <a:avLst/>
          </a:prstGeom>
          <a:noFill/>
          <a:ln w="9525">
            <a:noFill/>
            <a:miter lim="800000"/>
            <a:headEnd/>
            <a:tailEnd/>
          </a:ln>
        </p:spPr>
      </p:pic>
      <p:pic>
        <p:nvPicPr>
          <p:cNvPr id="27" name="Picture 46">
            <a:extLst>
              <a:ext uri="{FF2B5EF4-FFF2-40B4-BE49-F238E27FC236}">
                <a16:creationId xmlns:a16="http://schemas.microsoft.com/office/drawing/2014/main" id="{82D1FE3E-0FA1-4DDD-AEAA-A9F31CDC1C1E}"/>
              </a:ext>
            </a:extLst>
          </p:cNvPr>
          <p:cNvPicPr>
            <a:picLocks noChangeAspect="1" noChangeArrowheads="1"/>
          </p:cNvPicPr>
          <p:nvPr/>
        </p:nvPicPr>
        <p:blipFill>
          <a:blip r:embed="rId28"/>
          <a:srcRect/>
          <a:stretch>
            <a:fillRect/>
          </a:stretch>
        </p:blipFill>
        <p:spPr bwMode="auto">
          <a:xfrm>
            <a:off x="463096" y="3469714"/>
            <a:ext cx="790575" cy="549275"/>
          </a:xfrm>
          <a:prstGeom prst="rect">
            <a:avLst/>
          </a:prstGeom>
          <a:noFill/>
          <a:ln w="9525">
            <a:noFill/>
            <a:miter lim="800000"/>
            <a:headEnd/>
            <a:tailEnd/>
          </a:ln>
        </p:spPr>
      </p:pic>
      <p:pic>
        <p:nvPicPr>
          <p:cNvPr id="28" name="Content Placeholder 3" descr="A1F new_273.jpg">
            <a:extLst>
              <a:ext uri="{FF2B5EF4-FFF2-40B4-BE49-F238E27FC236}">
                <a16:creationId xmlns:a16="http://schemas.microsoft.com/office/drawing/2014/main" id="{580FC1C5-B6E0-4654-B3C2-E51BB06EBB47}"/>
              </a:ext>
            </a:extLst>
          </p:cNvPr>
          <p:cNvPicPr>
            <a:picLocks noChangeAspect="1"/>
          </p:cNvPicPr>
          <p:nvPr/>
        </p:nvPicPr>
        <p:blipFill>
          <a:blip r:embed="rId29"/>
          <a:srcRect/>
          <a:stretch>
            <a:fillRect/>
          </a:stretch>
        </p:blipFill>
        <p:spPr bwMode="auto">
          <a:xfrm>
            <a:off x="11045000" y="4904780"/>
            <a:ext cx="549275" cy="784225"/>
          </a:xfrm>
          <a:prstGeom prst="rect">
            <a:avLst/>
          </a:prstGeom>
          <a:noFill/>
          <a:ln w="9525">
            <a:noFill/>
            <a:miter lim="800000"/>
            <a:headEnd/>
            <a:tailEnd/>
          </a:ln>
        </p:spPr>
      </p:pic>
      <p:pic>
        <p:nvPicPr>
          <p:cNvPr id="29" name="Content Placeholder 5" descr="RESOLVE.jpg">
            <a:extLst>
              <a:ext uri="{FF2B5EF4-FFF2-40B4-BE49-F238E27FC236}">
                <a16:creationId xmlns:a16="http://schemas.microsoft.com/office/drawing/2014/main" id="{344430D5-AF7B-4122-B8DC-7E6ADF8AC65B}"/>
              </a:ext>
            </a:extLst>
          </p:cNvPr>
          <p:cNvPicPr>
            <a:picLocks noChangeAspect="1"/>
          </p:cNvPicPr>
          <p:nvPr/>
        </p:nvPicPr>
        <p:blipFill>
          <a:blip r:embed="rId30"/>
          <a:srcRect/>
          <a:stretch>
            <a:fillRect/>
          </a:stretch>
        </p:blipFill>
        <p:spPr bwMode="auto">
          <a:xfrm>
            <a:off x="8699637" y="2172019"/>
            <a:ext cx="1322387" cy="363537"/>
          </a:xfrm>
          <a:prstGeom prst="rect">
            <a:avLst/>
          </a:prstGeom>
          <a:noFill/>
          <a:ln w="9525">
            <a:noFill/>
            <a:miter lim="800000"/>
            <a:headEnd/>
            <a:tailEnd/>
          </a:ln>
        </p:spPr>
      </p:pic>
      <p:pic>
        <p:nvPicPr>
          <p:cNvPr id="30" name="Picture 2">
            <a:extLst>
              <a:ext uri="{FF2B5EF4-FFF2-40B4-BE49-F238E27FC236}">
                <a16:creationId xmlns:a16="http://schemas.microsoft.com/office/drawing/2014/main" id="{C59C75E8-E816-49AF-9473-6AD0B08949EE}"/>
              </a:ext>
            </a:extLst>
          </p:cNvPr>
          <p:cNvPicPr>
            <a:picLocks noChangeAspect="1" noChangeArrowheads="1"/>
          </p:cNvPicPr>
          <p:nvPr/>
        </p:nvPicPr>
        <p:blipFill>
          <a:blip r:embed="rId31"/>
          <a:srcRect l="3407" t="7326" r="4330" b="9387"/>
          <a:stretch>
            <a:fillRect/>
          </a:stretch>
        </p:blipFill>
        <p:spPr bwMode="auto">
          <a:xfrm>
            <a:off x="9037638" y="2850266"/>
            <a:ext cx="1371600" cy="533400"/>
          </a:xfrm>
          <a:prstGeom prst="rect">
            <a:avLst/>
          </a:prstGeom>
          <a:noFill/>
          <a:ln w="9525">
            <a:noFill/>
            <a:miter lim="800000"/>
            <a:headEnd/>
            <a:tailEnd/>
          </a:ln>
        </p:spPr>
      </p:pic>
      <p:pic>
        <p:nvPicPr>
          <p:cNvPr id="31" name="Content Placeholder 7" descr="ssf_logo.gif">
            <a:extLst>
              <a:ext uri="{FF2B5EF4-FFF2-40B4-BE49-F238E27FC236}">
                <a16:creationId xmlns:a16="http://schemas.microsoft.com/office/drawing/2014/main" id="{3D30E480-F844-4F25-8F7E-9E70712FB7A2}"/>
              </a:ext>
            </a:extLst>
          </p:cNvPr>
          <p:cNvPicPr>
            <a:picLocks noChangeAspect="1"/>
          </p:cNvPicPr>
          <p:nvPr/>
        </p:nvPicPr>
        <p:blipFill>
          <a:blip r:embed="rId32"/>
          <a:srcRect/>
          <a:stretch>
            <a:fillRect/>
          </a:stretch>
        </p:blipFill>
        <p:spPr bwMode="auto">
          <a:xfrm>
            <a:off x="9610725" y="3539564"/>
            <a:ext cx="844550" cy="479425"/>
          </a:xfrm>
          <a:prstGeom prst="rect">
            <a:avLst/>
          </a:prstGeom>
          <a:noFill/>
          <a:ln w="9525">
            <a:noFill/>
            <a:miter lim="800000"/>
            <a:headEnd/>
            <a:tailEnd/>
          </a:ln>
        </p:spPr>
      </p:pic>
      <p:pic>
        <p:nvPicPr>
          <p:cNvPr id="32" name="Content Placeholder 3" descr="NOF Logo.jpg">
            <a:extLst>
              <a:ext uri="{FF2B5EF4-FFF2-40B4-BE49-F238E27FC236}">
                <a16:creationId xmlns:a16="http://schemas.microsoft.com/office/drawing/2014/main" id="{5C8614AB-BA6A-43FE-8F0F-E2B1720C6747}"/>
              </a:ext>
            </a:extLst>
          </p:cNvPr>
          <p:cNvPicPr>
            <a:picLocks noChangeAspect="1"/>
          </p:cNvPicPr>
          <p:nvPr/>
        </p:nvPicPr>
        <p:blipFill>
          <a:blip r:embed="rId33"/>
          <a:srcRect/>
          <a:stretch>
            <a:fillRect/>
          </a:stretch>
        </p:blipFill>
        <p:spPr bwMode="auto">
          <a:xfrm>
            <a:off x="7944256" y="4187875"/>
            <a:ext cx="1435100" cy="430212"/>
          </a:xfrm>
          <a:prstGeom prst="rect">
            <a:avLst/>
          </a:prstGeom>
          <a:noFill/>
          <a:ln w="9525">
            <a:noFill/>
            <a:miter lim="800000"/>
            <a:headEnd/>
            <a:tailEnd/>
          </a:ln>
        </p:spPr>
      </p:pic>
      <p:pic>
        <p:nvPicPr>
          <p:cNvPr id="33" name="Picture 2">
            <a:extLst>
              <a:ext uri="{FF2B5EF4-FFF2-40B4-BE49-F238E27FC236}">
                <a16:creationId xmlns:a16="http://schemas.microsoft.com/office/drawing/2014/main" id="{C48B6ABF-B433-46E1-B66C-BCD2F184F6FF}"/>
              </a:ext>
            </a:extLst>
          </p:cNvPr>
          <p:cNvPicPr>
            <a:picLocks noChangeAspect="1" noChangeArrowheads="1"/>
          </p:cNvPicPr>
          <p:nvPr/>
        </p:nvPicPr>
        <p:blipFill>
          <a:blip r:embed="rId34"/>
          <a:srcRect/>
          <a:stretch>
            <a:fillRect/>
          </a:stretch>
        </p:blipFill>
        <p:spPr bwMode="auto">
          <a:xfrm>
            <a:off x="8178053" y="4746726"/>
            <a:ext cx="530225" cy="681038"/>
          </a:xfrm>
          <a:prstGeom prst="rect">
            <a:avLst/>
          </a:prstGeom>
          <a:noFill/>
          <a:ln w="9525">
            <a:noFill/>
            <a:miter lim="800000"/>
            <a:headEnd/>
            <a:tailEnd/>
          </a:ln>
        </p:spPr>
      </p:pic>
      <p:pic>
        <p:nvPicPr>
          <p:cNvPr id="34" name="Picture 2" descr="C:\Users\nhughes\AppData\Local\Microsoft\Windows\Temporary Internet Files\Content.Outlook\1DWAWMMM\natl_red-logo_trans.jpg">
            <a:extLst>
              <a:ext uri="{FF2B5EF4-FFF2-40B4-BE49-F238E27FC236}">
                <a16:creationId xmlns:a16="http://schemas.microsoft.com/office/drawing/2014/main" id="{0CE6F6E3-A25D-4013-9E9C-91088D28F836}"/>
              </a:ext>
            </a:extLst>
          </p:cNvPr>
          <p:cNvPicPr>
            <a:picLocks noChangeAspect="1" noChangeArrowheads="1"/>
          </p:cNvPicPr>
          <p:nvPr/>
        </p:nvPicPr>
        <p:blipFill>
          <a:blip r:embed="rId35"/>
          <a:srcRect/>
          <a:stretch>
            <a:fillRect/>
          </a:stretch>
        </p:blipFill>
        <p:spPr bwMode="auto">
          <a:xfrm>
            <a:off x="9817705" y="4329275"/>
            <a:ext cx="695325" cy="411163"/>
          </a:xfrm>
          <a:prstGeom prst="rect">
            <a:avLst/>
          </a:prstGeom>
          <a:noFill/>
          <a:ln w="9525">
            <a:noFill/>
            <a:miter lim="800000"/>
            <a:headEnd/>
            <a:tailEnd/>
          </a:ln>
        </p:spPr>
      </p:pic>
      <p:pic>
        <p:nvPicPr>
          <p:cNvPr id="35" name="Picture 2" descr="C:\Users\nhughes\Desktop\NMSS.jpg">
            <a:extLst>
              <a:ext uri="{FF2B5EF4-FFF2-40B4-BE49-F238E27FC236}">
                <a16:creationId xmlns:a16="http://schemas.microsoft.com/office/drawing/2014/main" id="{ECEA8EDE-B84B-4412-A837-E637F7EA346D}"/>
              </a:ext>
            </a:extLst>
          </p:cNvPr>
          <p:cNvPicPr>
            <a:picLocks noChangeAspect="1" noChangeArrowheads="1"/>
          </p:cNvPicPr>
          <p:nvPr/>
        </p:nvPicPr>
        <p:blipFill>
          <a:blip r:embed="rId36"/>
          <a:srcRect/>
          <a:stretch>
            <a:fillRect/>
          </a:stretch>
        </p:blipFill>
        <p:spPr bwMode="auto">
          <a:xfrm>
            <a:off x="3944957" y="4740437"/>
            <a:ext cx="730250" cy="611188"/>
          </a:xfrm>
          <a:prstGeom prst="rect">
            <a:avLst/>
          </a:prstGeom>
          <a:noFill/>
          <a:ln w="9525">
            <a:noFill/>
            <a:miter lim="800000"/>
            <a:headEnd/>
            <a:tailEnd/>
          </a:ln>
        </p:spPr>
      </p:pic>
      <p:pic>
        <p:nvPicPr>
          <p:cNvPr id="36" name="Picture 48">
            <a:extLst>
              <a:ext uri="{FF2B5EF4-FFF2-40B4-BE49-F238E27FC236}">
                <a16:creationId xmlns:a16="http://schemas.microsoft.com/office/drawing/2014/main" id="{A5DDDC30-0F8A-4DEA-9597-AA940F6026BD}"/>
              </a:ext>
            </a:extLst>
          </p:cNvPr>
          <p:cNvPicPr>
            <a:picLocks noChangeAspect="1" noChangeArrowheads="1"/>
          </p:cNvPicPr>
          <p:nvPr/>
        </p:nvPicPr>
        <p:blipFill>
          <a:blip r:embed="rId37"/>
          <a:srcRect/>
          <a:stretch>
            <a:fillRect/>
          </a:stretch>
        </p:blipFill>
        <p:spPr bwMode="auto">
          <a:xfrm>
            <a:off x="4898681" y="5073425"/>
            <a:ext cx="1279525" cy="485775"/>
          </a:xfrm>
          <a:prstGeom prst="rect">
            <a:avLst/>
          </a:prstGeom>
          <a:noFill/>
          <a:ln w="9525">
            <a:noFill/>
            <a:miter lim="800000"/>
            <a:headEnd/>
            <a:tailEnd/>
          </a:ln>
        </p:spPr>
      </p:pic>
      <p:pic>
        <p:nvPicPr>
          <p:cNvPr id="37" name="Picture 3">
            <a:extLst>
              <a:ext uri="{FF2B5EF4-FFF2-40B4-BE49-F238E27FC236}">
                <a16:creationId xmlns:a16="http://schemas.microsoft.com/office/drawing/2014/main" id="{9D9C0D73-7260-42D5-844F-AEEA4E7510F6}"/>
              </a:ext>
            </a:extLst>
          </p:cNvPr>
          <p:cNvPicPr>
            <a:picLocks noChangeAspect="1" noChangeArrowheads="1"/>
          </p:cNvPicPr>
          <p:nvPr/>
        </p:nvPicPr>
        <p:blipFill>
          <a:blip r:embed="rId38"/>
          <a:srcRect l="5746" t="21402" r="66437" b="63335"/>
          <a:stretch>
            <a:fillRect/>
          </a:stretch>
        </p:blipFill>
        <p:spPr bwMode="auto">
          <a:xfrm>
            <a:off x="5833112" y="5476980"/>
            <a:ext cx="1371600" cy="469900"/>
          </a:xfrm>
          <a:prstGeom prst="rect">
            <a:avLst/>
          </a:prstGeom>
          <a:noFill/>
          <a:ln w="9525">
            <a:noFill/>
            <a:miter lim="800000"/>
            <a:headEnd/>
            <a:tailEnd/>
          </a:ln>
        </p:spPr>
      </p:pic>
      <p:pic>
        <p:nvPicPr>
          <p:cNvPr id="38" name="Content Placeholder 5" descr="logo.jpg">
            <a:extLst>
              <a:ext uri="{FF2B5EF4-FFF2-40B4-BE49-F238E27FC236}">
                <a16:creationId xmlns:a16="http://schemas.microsoft.com/office/drawing/2014/main" id="{D31CC661-0501-4FF1-BC0D-7F23D49101F0}"/>
              </a:ext>
            </a:extLst>
          </p:cNvPr>
          <p:cNvPicPr>
            <a:picLocks noChangeAspect="1"/>
          </p:cNvPicPr>
          <p:nvPr/>
        </p:nvPicPr>
        <p:blipFill>
          <a:blip r:embed="rId39"/>
          <a:srcRect l="7574" t="18100" r="9428" b="20361"/>
          <a:stretch>
            <a:fillRect/>
          </a:stretch>
        </p:blipFill>
        <p:spPr bwMode="auto">
          <a:xfrm>
            <a:off x="6361952" y="4815363"/>
            <a:ext cx="1663700" cy="339725"/>
          </a:xfrm>
          <a:prstGeom prst="rect">
            <a:avLst/>
          </a:prstGeom>
          <a:noFill/>
          <a:ln w="9525">
            <a:noFill/>
            <a:miter lim="800000"/>
            <a:headEnd/>
            <a:tailEnd/>
          </a:ln>
        </p:spPr>
      </p:pic>
      <p:pic>
        <p:nvPicPr>
          <p:cNvPr id="39" name="Picture 6" descr="http://www.nationalhealthcouncil.org/NHC_Files/logos/thumbs/th_MF6761.jpg">
            <a:extLst>
              <a:ext uri="{FF2B5EF4-FFF2-40B4-BE49-F238E27FC236}">
                <a16:creationId xmlns:a16="http://schemas.microsoft.com/office/drawing/2014/main" id="{E5AAE37C-E883-4693-8D83-78214BC797E2}"/>
              </a:ext>
            </a:extLst>
          </p:cNvPr>
          <p:cNvPicPr>
            <a:picLocks noChangeAspect="1" noChangeArrowheads="1"/>
          </p:cNvPicPr>
          <p:nvPr/>
        </p:nvPicPr>
        <p:blipFill>
          <a:blip r:embed="rId40"/>
          <a:srcRect/>
          <a:stretch>
            <a:fillRect/>
          </a:stretch>
        </p:blipFill>
        <p:spPr bwMode="auto">
          <a:xfrm>
            <a:off x="8939168" y="4934943"/>
            <a:ext cx="1514475" cy="361950"/>
          </a:xfrm>
          <a:prstGeom prst="rect">
            <a:avLst/>
          </a:prstGeom>
          <a:noFill/>
          <a:ln w="9525">
            <a:noFill/>
            <a:miter lim="800000"/>
            <a:headEnd/>
            <a:tailEnd/>
          </a:ln>
        </p:spPr>
      </p:pic>
      <p:pic>
        <p:nvPicPr>
          <p:cNvPr id="40" name="Picture 72" descr="tmalogo.tif">
            <a:extLst>
              <a:ext uri="{FF2B5EF4-FFF2-40B4-BE49-F238E27FC236}">
                <a16:creationId xmlns:a16="http://schemas.microsoft.com/office/drawing/2014/main" id="{9537C87E-2924-44BB-8045-7F269A8A2ED3}"/>
              </a:ext>
            </a:extLst>
          </p:cNvPr>
          <p:cNvPicPr>
            <a:picLocks noChangeAspect="1"/>
          </p:cNvPicPr>
          <p:nvPr/>
        </p:nvPicPr>
        <p:blipFill>
          <a:blip r:embed="rId41"/>
          <a:srcRect l="5844" t="11246" r="4871" b="11540"/>
          <a:stretch>
            <a:fillRect/>
          </a:stretch>
        </p:blipFill>
        <p:spPr bwMode="auto">
          <a:xfrm>
            <a:off x="9273193" y="5526101"/>
            <a:ext cx="1239837" cy="592138"/>
          </a:xfrm>
          <a:prstGeom prst="rect">
            <a:avLst/>
          </a:prstGeom>
          <a:noFill/>
          <a:ln w="9525">
            <a:noFill/>
            <a:miter lim="800000"/>
            <a:headEnd/>
            <a:tailEnd/>
          </a:ln>
        </p:spPr>
      </p:pic>
      <p:pic>
        <p:nvPicPr>
          <p:cNvPr id="41" name="Picture 2" descr="http://www.nationalhealthcouncil.org/sites/default/files/member-logos/MH%20Logo.jpg">
            <a:extLst>
              <a:ext uri="{FF2B5EF4-FFF2-40B4-BE49-F238E27FC236}">
                <a16:creationId xmlns:a16="http://schemas.microsoft.com/office/drawing/2014/main" id="{B1CF5C06-E596-4069-AF72-D19068A1817C}"/>
              </a:ext>
            </a:extLst>
          </p:cNvPr>
          <p:cNvPicPr>
            <a:picLocks noChangeAspect="1" noChangeArrowheads="1"/>
          </p:cNvPicPr>
          <p:nvPr/>
        </p:nvPicPr>
        <p:blipFill>
          <a:blip r:embed="rId42"/>
          <a:srcRect/>
          <a:stretch>
            <a:fillRect/>
          </a:stretch>
        </p:blipFill>
        <p:spPr bwMode="auto">
          <a:xfrm>
            <a:off x="7584281" y="5666404"/>
            <a:ext cx="1392238" cy="404813"/>
          </a:xfrm>
          <a:prstGeom prst="rect">
            <a:avLst/>
          </a:prstGeom>
          <a:noFill/>
          <a:ln w="9525">
            <a:noFill/>
            <a:miter lim="800000"/>
            <a:headEnd/>
            <a:tailEnd/>
          </a:ln>
        </p:spPr>
      </p:pic>
      <p:pic>
        <p:nvPicPr>
          <p:cNvPr id="42" name="Picture 3">
            <a:extLst>
              <a:ext uri="{FF2B5EF4-FFF2-40B4-BE49-F238E27FC236}">
                <a16:creationId xmlns:a16="http://schemas.microsoft.com/office/drawing/2014/main" id="{F77BF538-E2E5-4DB8-991D-6994A9C0B5A1}"/>
              </a:ext>
            </a:extLst>
          </p:cNvPr>
          <p:cNvPicPr>
            <a:picLocks noChangeAspect="1" noChangeArrowheads="1"/>
          </p:cNvPicPr>
          <p:nvPr/>
        </p:nvPicPr>
        <p:blipFill>
          <a:blip r:embed="rId43"/>
          <a:srcRect/>
          <a:stretch>
            <a:fillRect/>
          </a:stretch>
        </p:blipFill>
        <p:spPr bwMode="auto">
          <a:xfrm>
            <a:off x="6205697" y="6375278"/>
            <a:ext cx="1398588" cy="515938"/>
          </a:xfrm>
          <a:prstGeom prst="rect">
            <a:avLst/>
          </a:prstGeom>
          <a:noFill/>
          <a:ln w="9525">
            <a:noFill/>
            <a:miter lim="800000"/>
            <a:headEnd/>
            <a:tailEnd/>
          </a:ln>
        </p:spPr>
      </p:pic>
      <p:pic>
        <p:nvPicPr>
          <p:cNvPr id="43" name="Content Placeholder 5" descr="nhflogosm.jpg">
            <a:extLst>
              <a:ext uri="{FF2B5EF4-FFF2-40B4-BE49-F238E27FC236}">
                <a16:creationId xmlns:a16="http://schemas.microsoft.com/office/drawing/2014/main" id="{5D3BD294-F8CC-48E2-A994-8E144720B8D9}"/>
              </a:ext>
            </a:extLst>
          </p:cNvPr>
          <p:cNvPicPr>
            <a:picLocks noChangeAspect="1"/>
          </p:cNvPicPr>
          <p:nvPr/>
        </p:nvPicPr>
        <p:blipFill>
          <a:blip r:embed="rId44"/>
          <a:srcRect/>
          <a:stretch>
            <a:fillRect/>
          </a:stretch>
        </p:blipFill>
        <p:spPr bwMode="auto">
          <a:xfrm>
            <a:off x="3678049" y="5492547"/>
            <a:ext cx="1222375" cy="511175"/>
          </a:xfrm>
          <a:prstGeom prst="rect">
            <a:avLst/>
          </a:prstGeom>
          <a:noFill/>
          <a:ln w="9525">
            <a:noFill/>
            <a:miter lim="800000"/>
            <a:headEnd/>
            <a:tailEnd/>
          </a:ln>
        </p:spPr>
      </p:pic>
      <p:pic>
        <p:nvPicPr>
          <p:cNvPr id="44" name="Picture 4" descr="http://www.nationalhealthcouncil.org/sites/default/files/member-logos/LCA_LungCancerAlliance_LCA_Stacked_Horizontal_RBG.jpg">
            <a:extLst>
              <a:ext uri="{FF2B5EF4-FFF2-40B4-BE49-F238E27FC236}">
                <a16:creationId xmlns:a16="http://schemas.microsoft.com/office/drawing/2014/main" id="{A4606789-68B2-4871-B806-CA79101EC9FB}"/>
              </a:ext>
            </a:extLst>
          </p:cNvPr>
          <p:cNvPicPr>
            <a:picLocks noChangeAspect="1" noChangeArrowheads="1"/>
          </p:cNvPicPr>
          <p:nvPr/>
        </p:nvPicPr>
        <p:blipFill>
          <a:blip r:embed="rId45"/>
          <a:srcRect/>
          <a:stretch>
            <a:fillRect/>
          </a:stretch>
        </p:blipFill>
        <p:spPr bwMode="auto">
          <a:xfrm>
            <a:off x="3286247" y="6445321"/>
            <a:ext cx="1241425" cy="368300"/>
          </a:xfrm>
          <a:prstGeom prst="rect">
            <a:avLst/>
          </a:prstGeom>
          <a:noFill/>
          <a:ln w="9525">
            <a:noFill/>
            <a:miter lim="800000"/>
            <a:headEnd/>
            <a:tailEnd/>
          </a:ln>
        </p:spPr>
      </p:pic>
      <p:pic>
        <p:nvPicPr>
          <p:cNvPr id="45" name="Picture 3">
            <a:extLst>
              <a:ext uri="{FF2B5EF4-FFF2-40B4-BE49-F238E27FC236}">
                <a16:creationId xmlns:a16="http://schemas.microsoft.com/office/drawing/2014/main" id="{1132A93E-F2C2-426C-A3A2-2D61CA9980F8}"/>
              </a:ext>
            </a:extLst>
          </p:cNvPr>
          <p:cNvPicPr>
            <a:picLocks noChangeAspect="1" noChangeArrowheads="1"/>
          </p:cNvPicPr>
          <p:nvPr/>
        </p:nvPicPr>
        <p:blipFill>
          <a:blip r:embed="rId46"/>
          <a:srcRect/>
          <a:stretch>
            <a:fillRect/>
          </a:stretch>
        </p:blipFill>
        <p:spPr bwMode="auto">
          <a:xfrm>
            <a:off x="4601724" y="6173311"/>
            <a:ext cx="1628775" cy="361950"/>
          </a:xfrm>
          <a:prstGeom prst="rect">
            <a:avLst/>
          </a:prstGeom>
          <a:noFill/>
          <a:ln w="9525">
            <a:noFill/>
            <a:miter lim="800000"/>
            <a:headEnd/>
            <a:tailEnd/>
          </a:ln>
        </p:spPr>
      </p:pic>
      <p:pic>
        <p:nvPicPr>
          <p:cNvPr id="46" name="Picture 16" descr="U:\JRoberts\Graphic Files\Logos\MEMBER logos\VHA Members\National Foundation Ectodermal Dysplasias\NFED_logo.png">
            <a:extLst>
              <a:ext uri="{FF2B5EF4-FFF2-40B4-BE49-F238E27FC236}">
                <a16:creationId xmlns:a16="http://schemas.microsoft.com/office/drawing/2014/main" id="{11927E87-A855-4439-88DB-0B6393092A27}"/>
              </a:ext>
            </a:extLst>
          </p:cNvPr>
          <p:cNvPicPr>
            <a:picLocks noChangeAspect="1" noChangeArrowheads="1"/>
          </p:cNvPicPr>
          <p:nvPr/>
        </p:nvPicPr>
        <p:blipFill>
          <a:blip r:embed="rId47"/>
          <a:srcRect/>
          <a:stretch>
            <a:fillRect/>
          </a:stretch>
        </p:blipFill>
        <p:spPr bwMode="auto">
          <a:xfrm>
            <a:off x="1768477" y="4414276"/>
            <a:ext cx="874713" cy="665163"/>
          </a:xfrm>
          <a:prstGeom prst="rect">
            <a:avLst/>
          </a:prstGeom>
          <a:noFill/>
          <a:ln w="9525">
            <a:noFill/>
            <a:miter lim="800000"/>
            <a:headEnd/>
            <a:tailEnd/>
          </a:ln>
        </p:spPr>
      </p:pic>
      <p:pic>
        <p:nvPicPr>
          <p:cNvPr id="47" name="Picture 12" descr="U:\JRoberts\Graphic Files\Logos\MEMBER logos\VHA Members\National Psoriasis Foundation\NPF-logo.png">
            <a:extLst>
              <a:ext uri="{FF2B5EF4-FFF2-40B4-BE49-F238E27FC236}">
                <a16:creationId xmlns:a16="http://schemas.microsoft.com/office/drawing/2014/main" id="{5F1C6BA0-1194-45A7-81F3-4DDE42213610}"/>
              </a:ext>
            </a:extLst>
          </p:cNvPr>
          <p:cNvPicPr>
            <a:picLocks noChangeAspect="1" noChangeArrowheads="1"/>
          </p:cNvPicPr>
          <p:nvPr/>
        </p:nvPicPr>
        <p:blipFill>
          <a:blip r:embed="rId48"/>
          <a:srcRect t="31966" r="14420" b="23138"/>
          <a:stretch>
            <a:fillRect/>
          </a:stretch>
        </p:blipFill>
        <p:spPr bwMode="auto">
          <a:xfrm>
            <a:off x="34859" y="2115541"/>
            <a:ext cx="1370013" cy="576262"/>
          </a:xfrm>
          <a:prstGeom prst="rect">
            <a:avLst/>
          </a:prstGeom>
          <a:noFill/>
          <a:ln w="9525">
            <a:noFill/>
            <a:miter lim="800000"/>
            <a:headEnd/>
            <a:tailEnd/>
          </a:ln>
        </p:spPr>
      </p:pic>
      <p:pic>
        <p:nvPicPr>
          <p:cNvPr id="48" name="Picture 47">
            <a:extLst>
              <a:ext uri="{FF2B5EF4-FFF2-40B4-BE49-F238E27FC236}">
                <a16:creationId xmlns:a16="http://schemas.microsoft.com/office/drawing/2014/main" id="{E7B63296-337E-403A-AA79-315DD90FFF1C}"/>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7791541" y="6430785"/>
            <a:ext cx="1386794" cy="339754"/>
          </a:xfrm>
          <a:prstGeom prst="rect">
            <a:avLst/>
          </a:prstGeom>
        </p:spPr>
      </p:pic>
      <p:pic>
        <p:nvPicPr>
          <p:cNvPr id="49" name="Picture 48">
            <a:extLst>
              <a:ext uri="{FF2B5EF4-FFF2-40B4-BE49-F238E27FC236}">
                <a16:creationId xmlns:a16="http://schemas.microsoft.com/office/drawing/2014/main" id="{85B8BC37-58ED-42BF-9CCE-7DF5E876210F}"/>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8280400" y="3583666"/>
            <a:ext cx="1327150" cy="476945"/>
          </a:xfrm>
          <a:prstGeom prst="rect">
            <a:avLst/>
          </a:prstGeom>
        </p:spPr>
      </p:pic>
      <p:pic>
        <p:nvPicPr>
          <p:cNvPr id="50" name="Picture 49">
            <a:extLst>
              <a:ext uri="{FF2B5EF4-FFF2-40B4-BE49-F238E27FC236}">
                <a16:creationId xmlns:a16="http://schemas.microsoft.com/office/drawing/2014/main" id="{F6D5C1E1-CAED-4E65-BCA9-FF73CE422BFA}"/>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10909620" y="5967499"/>
            <a:ext cx="1071562" cy="722254"/>
          </a:xfrm>
          <a:prstGeom prst="rect">
            <a:avLst/>
          </a:prstGeom>
        </p:spPr>
      </p:pic>
      <p:pic>
        <p:nvPicPr>
          <p:cNvPr id="51" name="Picture 50">
            <a:extLst>
              <a:ext uri="{FF2B5EF4-FFF2-40B4-BE49-F238E27FC236}">
                <a16:creationId xmlns:a16="http://schemas.microsoft.com/office/drawing/2014/main" id="{4C999880-B3F7-40FB-AF1D-D560A1B0B194}"/>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10513030" y="2035076"/>
            <a:ext cx="1304557" cy="565151"/>
          </a:xfrm>
          <a:prstGeom prst="rect">
            <a:avLst/>
          </a:prstGeom>
        </p:spPr>
      </p:pic>
      <p:pic>
        <p:nvPicPr>
          <p:cNvPr id="52" name="Picture 51">
            <a:extLst>
              <a:ext uri="{FF2B5EF4-FFF2-40B4-BE49-F238E27FC236}">
                <a16:creationId xmlns:a16="http://schemas.microsoft.com/office/drawing/2014/main" id="{60BC23AC-E3C1-4890-860F-663F5D86F991}"/>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895914" y="6375279"/>
            <a:ext cx="1082467" cy="398213"/>
          </a:xfrm>
          <a:prstGeom prst="rect">
            <a:avLst/>
          </a:prstGeom>
        </p:spPr>
      </p:pic>
      <p:pic>
        <p:nvPicPr>
          <p:cNvPr id="53" name="Picture 52">
            <a:extLst>
              <a:ext uri="{FF2B5EF4-FFF2-40B4-BE49-F238E27FC236}">
                <a16:creationId xmlns:a16="http://schemas.microsoft.com/office/drawing/2014/main" id="{19491944-B87D-4151-82EE-BDE910D65960}"/>
              </a:ext>
            </a:extLst>
          </p:cNvPr>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2532869" y="2251756"/>
            <a:ext cx="1176642" cy="482424"/>
          </a:xfrm>
          <a:prstGeom prst="rect">
            <a:avLst/>
          </a:prstGeom>
        </p:spPr>
      </p:pic>
      <p:pic>
        <p:nvPicPr>
          <p:cNvPr id="54" name="Picture 53">
            <a:extLst>
              <a:ext uri="{FF2B5EF4-FFF2-40B4-BE49-F238E27FC236}">
                <a16:creationId xmlns:a16="http://schemas.microsoft.com/office/drawing/2014/main" id="{675597C7-F37A-4F84-9FD8-E8604ADD9BC5}"/>
              </a:ext>
            </a:extLst>
          </p:cNvPr>
          <p:cNvPicPr>
            <a:picLocks noChangeAspect="1"/>
          </p:cNvPicPr>
          <p:nvPr/>
        </p:nvPicPr>
        <p:blipFill>
          <a:blip r:embed="rId55">
            <a:extLst>
              <a:ext uri="{28A0092B-C50C-407E-A947-70E740481C1C}">
                <a14:useLocalDpi xmlns:a14="http://schemas.microsoft.com/office/drawing/2010/main" val="0"/>
              </a:ext>
            </a:extLst>
          </a:blip>
          <a:stretch>
            <a:fillRect/>
          </a:stretch>
        </p:blipFill>
        <p:spPr>
          <a:xfrm>
            <a:off x="9175439" y="6214826"/>
            <a:ext cx="1360888" cy="443768"/>
          </a:xfrm>
          <a:prstGeom prst="rect">
            <a:avLst/>
          </a:prstGeom>
        </p:spPr>
      </p:pic>
    </p:spTree>
    <p:extLst>
      <p:ext uri="{BB962C8B-B14F-4D97-AF65-F5344CB8AC3E}">
        <p14:creationId xmlns:p14="http://schemas.microsoft.com/office/powerpoint/2010/main" val="1176747694"/>
      </p:ext>
    </p:extLst>
  </p:cSld>
  <p:clrMapOvr>
    <a:masterClrMapping/>
  </p:clrMapOvr>
  <p:transition spd="slow">
    <p:wipe dir="r"/>
  </p:transition>
</p:sld>
</file>

<file path=ppt/theme/theme1.xml><?xml version="1.0" encoding="utf-8"?>
<a:theme xmlns:a="http://schemas.openxmlformats.org/drawingml/2006/main" name="ISPOR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pecial-Quote Slide">
  <a:themeElements>
    <a:clrScheme name="SPOR PPT 20">
      <a:dk1>
        <a:srgbClr val="000000"/>
      </a:dk1>
      <a:lt1>
        <a:srgbClr val="FFFFFF"/>
      </a:lt1>
      <a:dk2>
        <a:srgbClr val="44546A"/>
      </a:dk2>
      <a:lt2>
        <a:srgbClr val="E7E6E6"/>
      </a:lt2>
      <a:accent1>
        <a:srgbClr val="27AAC4"/>
      </a:accent1>
      <a:accent2>
        <a:srgbClr val="95C93C"/>
      </a:accent2>
      <a:accent3>
        <a:srgbClr val="716658"/>
      </a:accent3>
      <a:accent4>
        <a:srgbClr val="D1D3D3"/>
      </a:accent4>
      <a:accent5>
        <a:srgbClr val="E1A512"/>
      </a:accent5>
      <a:accent6>
        <a:srgbClr val="C73836"/>
      </a:accent6>
      <a:hlink>
        <a:srgbClr val="8E79A8"/>
      </a:hlink>
      <a:folHlink>
        <a:srgbClr val="43769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LANK">
  <a:themeElements>
    <a:clrScheme name="Custom 2">
      <a:dk1>
        <a:srgbClr val="000000"/>
      </a:dk1>
      <a:lt1>
        <a:srgbClr val="FFFFFF"/>
      </a:lt1>
      <a:dk2>
        <a:srgbClr val="44546A"/>
      </a:dk2>
      <a:lt2>
        <a:srgbClr val="816F99"/>
      </a:lt2>
      <a:accent1>
        <a:srgbClr val="27AAC4"/>
      </a:accent1>
      <a:accent2>
        <a:srgbClr val="95C93C"/>
      </a:accent2>
      <a:accent3>
        <a:srgbClr val="716658"/>
      </a:accent3>
      <a:accent4>
        <a:srgbClr val="D1D3D3"/>
      </a:accent4>
      <a:accent5>
        <a:srgbClr val="D29B10"/>
      </a:accent5>
      <a:accent6>
        <a:srgbClr val="B93332"/>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Standard Body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Section Break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1825</Words>
  <Application>Microsoft Office PowerPoint</Application>
  <PresentationFormat>Widescreen</PresentationFormat>
  <Paragraphs>313</Paragraphs>
  <Slides>37</Slides>
  <Notes>7</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37</vt:i4>
      </vt:variant>
    </vt:vector>
  </HeadingPairs>
  <TitlesOfParts>
    <vt:vector size="53" baseType="lpstr">
      <vt:lpstr>ＭＳ Ｐゴシック</vt:lpstr>
      <vt:lpstr>Arial</vt:lpstr>
      <vt:lpstr>Calibri</vt:lpstr>
      <vt:lpstr>Open Sans</vt:lpstr>
      <vt:lpstr>Open Sans Semibold</vt:lpstr>
      <vt:lpstr>Oswald Light</vt:lpstr>
      <vt:lpstr>Times New Roman</vt:lpstr>
      <vt:lpstr>Wingdings</vt:lpstr>
      <vt:lpstr>ISPOR Title</vt:lpstr>
      <vt:lpstr>Standard Body text</vt:lpstr>
      <vt:lpstr>Section Break Slide</vt:lpstr>
      <vt:lpstr>Special-Quote Slide</vt:lpstr>
      <vt:lpstr>BLANK</vt:lpstr>
      <vt:lpstr>1_Standard Body text</vt:lpstr>
      <vt:lpstr>2_Standard Body text</vt:lpstr>
      <vt:lpstr>1_Section Break Slide</vt:lpstr>
      <vt:lpstr>ISPOR New Professional Event: Career Advice Across the Globe</vt:lpstr>
      <vt:lpstr>PowerPoint Presentation</vt:lpstr>
      <vt:lpstr>PowerPoint Presentation</vt:lpstr>
      <vt:lpstr>ISPOR New Professionals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ISPOR New Professional Event: Career Advice Across the Globe  “Tips to secure your piece of the funding pie”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ISPOR New Professional Event: Career Advice Across the Globe  “Tips to Secure Your Piece of the Funding Pie”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ISPOR New Professional Event: Career Advice Across the Globe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Bernard</dc:creator>
  <cp:lastModifiedBy>User</cp:lastModifiedBy>
  <cp:revision>225</cp:revision>
  <cp:lastPrinted>2017-11-02T21:43:36Z</cp:lastPrinted>
  <dcterms:created xsi:type="dcterms:W3CDTF">2017-10-16T18:24:56Z</dcterms:created>
  <dcterms:modified xsi:type="dcterms:W3CDTF">2018-11-12T13:22:57Z</dcterms:modified>
</cp:coreProperties>
</file>